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CCECFF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846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48749ABF-3085-4CF0-B820-6BFE9C67C7F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48749ABF-3085-4CF0-B820-6BFE9C67C7F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49ABF-3085-4CF0-B820-6BFE9C67C7F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48749ABF-3085-4CF0-B820-6BFE9C67C7FC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08B9D67-773B-4414-8853-5E911BC717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wmf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620688"/>
            <a:ext cx="1811936" cy="1728192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4211960" y="332656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600" b="1" dirty="0" smtClean="0"/>
              <a:t>Název školy: ZŠ Štětí, Ostrovní 300</a:t>
            </a:r>
            <a:br>
              <a:rPr lang="cs-CZ" sz="1600" b="1" dirty="0" smtClean="0"/>
            </a:br>
            <a:r>
              <a:rPr lang="cs-CZ" sz="1600" b="1" dirty="0" smtClean="0"/>
              <a:t>Autor: Vlasta </a:t>
            </a:r>
            <a:r>
              <a:rPr lang="cs-CZ" sz="1600" b="1" dirty="0" err="1" smtClean="0"/>
              <a:t>Hackelová</a:t>
            </a:r>
            <a:r>
              <a:rPr lang="cs-CZ" sz="1600" b="1" dirty="0" smtClean="0"/>
              <a:t/>
            </a:r>
            <a:br>
              <a:rPr lang="cs-CZ" sz="1600" b="1" dirty="0" smtClean="0"/>
            </a:br>
            <a:r>
              <a:rPr lang="cs-CZ" sz="1600" b="1" dirty="0" smtClean="0"/>
              <a:t>Název materiálu: </a:t>
            </a:r>
            <a:br>
              <a:rPr lang="cs-CZ" sz="1600" b="1" dirty="0" smtClean="0"/>
            </a:br>
            <a:r>
              <a:rPr lang="cs-CZ" sz="1600" b="1" dirty="0" smtClean="0"/>
              <a:t>VY_32_INOVACE_NJ.7.B.14_zapor_podstatnych_jmen_kein</a:t>
            </a:r>
          </a:p>
          <a:p>
            <a:r>
              <a:rPr lang="cs-CZ" sz="1600" b="1" dirty="0" smtClean="0"/>
              <a:t>Datum: </a:t>
            </a:r>
            <a:r>
              <a:rPr lang="cs-CZ" sz="1600" b="1" dirty="0" smtClean="0"/>
              <a:t>2. 2. 2012</a:t>
            </a:r>
          </a:p>
          <a:p>
            <a:r>
              <a:rPr lang="cs-CZ" sz="1600" b="1" dirty="0" smtClean="0"/>
              <a:t>Ročník: </a:t>
            </a:r>
            <a:r>
              <a:rPr lang="cs-CZ" sz="1600" b="1" dirty="0" smtClean="0"/>
              <a:t>sedmý</a:t>
            </a:r>
          </a:p>
          <a:p>
            <a:r>
              <a:rPr lang="cs-CZ" sz="1600" b="1" dirty="0" smtClean="0"/>
              <a:t>Vzdělávací </a:t>
            </a:r>
            <a:r>
              <a:rPr lang="cs-CZ" sz="1600" b="1" dirty="0" smtClean="0"/>
              <a:t>oblast: </a:t>
            </a:r>
            <a:r>
              <a:rPr lang="cs-CZ" sz="1600" b="1" dirty="0" smtClean="0"/>
              <a:t>Jazyk a jazyková komunikace</a:t>
            </a:r>
          </a:p>
          <a:p>
            <a:r>
              <a:rPr lang="cs-CZ" sz="1600" b="1" dirty="0" smtClean="0"/>
              <a:t>Předmět: </a:t>
            </a:r>
            <a:r>
              <a:rPr lang="cs-CZ" sz="1600" b="1" dirty="0" smtClean="0"/>
              <a:t>Německý jazyk</a:t>
            </a:r>
            <a:br>
              <a:rPr lang="cs-CZ" sz="1600" b="1" dirty="0" smtClean="0"/>
            </a:br>
            <a:r>
              <a:rPr lang="cs-CZ" sz="1600" b="1" dirty="0" smtClean="0"/>
              <a:t>Název: Zápor podstatných jmen - kein</a:t>
            </a:r>
            <a:br>
              <a:rPr lang="cs-CZ" sz="1600" b="1" dirty="0" smtClean="0"/>
            </a:br>
            <a:r>
              <a:rPr lang="cs-CZ" sz="1600" b="1" dirty="0" smtClean="0"/>
              <a:t>Číslo operačního programu: CZ.1.07/1.4.00/21.1693</a:t>
            </a:r>
          </a:p>
          <a:p>
            <a:r>
              <a:rPr lang="cs-CZ" sz="1600" b="1" dirty="0" smtClean="0"/>
              <a:t>Název projektu: PRIMA ŠKOLA</a:t>
            </a:r>
            <a:endParaRPr lang="cs-CZ" sz="1600" b="1" dirty="0"/>
          </a:p>
        </p:txBody>
      </p:sp>
      <p:pic>
        <p:nvPicPr>
          <p:cNvPr id="6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301208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467544" y="3933056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600" b="1" dirty="0" smtClean="0"/>
              <a:t>Anotace :  </a:t>
            </a:r>
          </a:p>
          <a:p>
            <a:r>
              <a:rPr lang="cs-CZ" sz="1600" b="1" dirty="0" smtClean="0"/>
              <a:t>Němčina pro 7. třídu</a:t>
            </a:r>
          </a:p>
          <a:p>
            <a:r>
              <a:rPr lang="cs-CZ" sz="1600" b="1" dirty="0" smtClean="0"/>
              <a:t>Můj počítač – slovní zásoba</a:t>
            </a:r>
          </a:p>
          <a:p>
            <a:r>
              <a:rPr lang="cs-CZ" sz="1600" b="1" dirty="0" smtClean="0"/>
              <a:t>ve spojení se slovesem </a:t>
            </a:r>
            <a:r>
              <a:rPr lang="cs-CZ" sz="1600" b="1" dirty="0" err="1" smtClean="0"/>
              <a:t>haben</a:t>
            </a:r>
            <a:r>
              <a:rPr lang="cs-CZ" sz="1600" b="1" dirty="0" smtClean="0"/>
              <a:t>, vyjádření</a:t>
            </a:r>
          </a:p>
          <a:p>
            <a:r>
              <a:rPr lang="cs-CZ" sz="1600" b="1" dirty="0"/>
              <a:t>z</a:t>
            </a:r>
            <a:r>
              <a:rPr lang="cs-CZ" sz="1600" b="1" dirty="0" smtClean="0"/>
              <a:t>áporu podstatných jmen – </a:t>
            </a:r>
            <a:r>
              <a:rPr lang="cs-CZ" sz="1600" b="1" dirty="0" err="1" smtClean="0"/>
              <a:t>kein</a:t>
            </a:r>
            <a:r>
              <a:rPr lang="cs-CZ" sz="1600" b="1" dirty="0" smtClean="0"/>
              <a:t>.</a:t>
            </a:r>
            <a:endParaRPr lang="cs-CZ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noFill/>
          <a:ln>
            <a:solidFill>
              <a:srgbClr val="FFFFCC"/>
            </a:solidFill>
            <a:prstDash val="dash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Němčina pro 7. třídu  </a:t>
            </a:r>
            <a:r>
              <a:rPr lang="cs-CZ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mein</a:t>
            </a:r>
            <a:r>
              <a:rPr lang="cs-CZ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cs-CZ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Computer</a:t>
            </a:r>
            <a:r>
              <a:rPr lang="cs-CZ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. </a:t>
            </a:r>
            <a:endParaRPr lang="cs-CZ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1027" name="Picture 3" descr="C:\Users\Petr\AppData\Local\Microsoft\Windows\Temporary Internet Files\Content.IE5\IC7HWRJF\MC900442038[1].wm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1772816"/>
            <a:ext cx="1520825" cy="1895475"/>
          </a:xfrm>
          <a:prstGeom prst="rect">
            <a:avLst/>
          </a:prstGeom>
          <a:noFill/>
        </p:spPr>
      </p:pic>
      <p:pic>
        <p:nvPicPr>
          <p:cNvPr id="1028" name="Picture 4" descr="C:\Users\Petr\AppData\Local\Microsoft\Windows\Temporary Internet Files\Content.IE5\GB31V1MW\MC90044133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412776"/>
            <a:ext cx="2743200" cy="274320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4860032" y="4509120"/>
            <a:ext cx="20120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Der </a:t>
            </a:r>
            <a:r>
              <a:rPr lang="cs-CZ" b="1" dirty="0" err="1" smtClean="0">
                <a:solidFill>
                  <a:srgbClr val="0070C0"/>
                </a:solidFill>
              </a:rPr>
              <a:t>Bildschirm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300192" y="3717032"/>
            <a:ext cx="16610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Die Tastatur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491880" y="4077072"/>
            <a:ext cx="12971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Die </a:t>
            </a:r>
            <a:r>
              <a:rPr lang="cs-CZ" b="1" dirty="0" err="1" smtClean="0">
                <a:solidFill>
                  <a:srgbClr val="0070C0"/>
                </a:solidFill>
              </a:rPr>
              <a:t>Maus</a:t>
            </a:r>
            <a:endParaRPr lang="cs-CZ" b="1" dirty="0">
              <a:solidFill>
                <a:srgbClr val="0070C0"/>
              </a:solidFill>
            </a:endParaRPr>
          </a:p>
        </p:txBody>
      </p:sp>
      <p:pic>
        <p:nvPicPr>
          <p:cNvPr id="1029" name="Picture 5" descr="C:\Users\Petr\AppData\Local\Microsoft\Windows\Temporary Internet Files\Content.IE5\GB31V1MW\MC90036060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1484784"/>
            <a:ext cx="1794967" cy="1827886"/>
          </a:xfrm>
          <a:prstGeom prst="rect">
            <a:avLst/>
          </a:prstGeom>
          <a:noFill/>
        </p:spPr>
      </p:pic>
      <p:pic>
        <p:nvPicPr>
          <p:cNvPr id="1030" name="Picture 6" descr="C:\Users\Petr\AppData\Local\Microsoft\Windows\Temporary Internet Files\Content.IE5\GB31V1MW\MP90040214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4367115"/>
            <a:ext cx="1944216" cy="1955078"/>
          </a:xfrm>
          <a:prstGeom prst="rect">
            <a:avLst/>
          </a:prstGeom>
          <a:noFill/>
        </p:spPr>
      </p:pic>
      <p:pic>
        <p:nvPicPr>
          <p:cNvPr id="1031" name="Picture 7" descr="C:\Users\Petr\AppData\Local\Microsoft\Windows\Temporary Internet Files\Content.IE5\VQ196A52\MP900406815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4581128"/>
            <a:ext cx="2592288" cy="1727517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4139952" y="5517232"/>
            <a:ext cx="22862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Der </a:t>
            </a:r>
            <a:r>
              <a:rPr lang="cs-CZ" b="1" dirty="0" err="1" smtClean="0">
                <a:solidFill>
                  <a:srgbClr val="0070C0"/>
                </a:solidFill>
              </a:rPr>
              <a:t>Lautsprecher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419872" y="5013176"/>
            <a:ext cx="16770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Der </a:t>
            </a:r>
            <a:r>
              <a:rPr lang="cs-CZ" b="1" dirty="0" err="1" smtClean="0">
                <a:solidFill>
                  <a:srgbClr val="0070C0"/>
                </a:solidFill>
              </a:rPr>
              <a:t>Drucker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076056" y="3645024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Die CD</a:t>
            </a:r>
            <a:endParaRPr lang="cs-CZ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Časování slovesa </a:t>
            </a:r>
            <a:r>
              <a:rPr lang="cs-CZ" b="1" dirty="0" err="1" smtClean="0">
                <a:solidFill>
                  <a:srgbClr val="0070C0"/>
                </a:solidFill>
              </a:rPr>
              <a:t>haben</a:t>
            </a:r>
            <a:r>
              <a:rPr lang="cs-CZ" b="1" dirty="0" smtClean="0">
                <a:solidFill>
                  <a:srgbClr val="0070C0"/>
                </a:solidFill>
              </a:rPr>
              <a:t> – mít.</a:t>
            </a: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r>
              <a:rPr lang="cs-CZ" b="1" dirty="0" err="1" smtClean="0">
                <a:solidFill>
                  <a:srgbClr val="0070C0"/>
                </a:solidFill>
              </a:rPr>
              <a:t>Ich</a:t>
            </a:r>
            <a:r>
              <a:rPr lang="cs-CZ" b="1" dirty="0" smtClean="0">
                <a:solidFill>
                  <a:srgbClr val="0070C0"/>
                </a:solidFill>
              </a:rPr>
              <a:t> </a:t>
            </a:r>
            <a:r>
              <a:rPr lang="cs-CZ" b="1" dirty="0" err="1" smtClean="0">
                <a:solidFill>
                  <a:srgbClr val="0070C0"/>
                </a:solidFill>
              </a:rPr>
              <a:t>habe</a:t>
            </a:r>
            <a:r>
              <a:rPr lang="cs-CZ" b="1" dirty="0" smtClean="0">
                <a:solidFill>
                  <a:srgbClr val="0070C0"/>
                </a:solidFill>
              </a:rPr>
              <a:t> </a:t>
            </a:r>
          </a:p>
          <a:p>
            <a:r>
              <a:rPr lang="cs-CZ" b="1" dirty="0" err="1" smtClean="0">
                <a:solidFill>
                  <a:srgbClr val="0070C0"/>
                </a:solidFill>
              </a:rPr>
              <a:t>Du</a:t>
            </a:r>
            <a:r>
              <a:rPr lang="cs-CZ" b="1" dirty="0" smtClean="0">
                <a:solidFill>
                  <a:srgbClr val="0070C0"/>
                </a:solidFill>
              </a:rPr>
              <a:t> </a:t>
            </a:r>
            <a:r>
              <a:rPr lang="cs-CZ" b="1" dirty="0" err="1" smtClean="0">
                <a:solidFill>
                  <a:srgbClr val="0070C0"/>
                </a:solidFill>
              </a:rPr>
              <a:t>hast</a:t>
            </a:r>
            <a:endParaRPr lang="cs-CZ" b="1" dirty="0" smtClean="0">
              <a:solidFill>
                <a:srgbClr val="0070C0"/>
              </a:solidFill>
            </a:endParaRPr>
          </a:p>
          <a:p>
            <a:r>
              <a:rPr lang="cs-CZ" b="1" dirty="0" smtClean="0">
                <a:solidFill>
                  <a:srgbClr val="0070C0"/>
                </a:solidFill>
              </a:rPr>
              <a:t>Er</a:t>
            </a:r>
            <a:r>
              <a:rPr lang="cs-CZ" b="1" dirty="0" smtClean="0">
                <a:solidFill>
                  <a:srgbClr val="0070C0"/>
                </a:solidFill>
              </a:rPr>
              <a:t>, sie, es </a:t>
            </a:r>
            <a:r>
              <a:rPr lang="cs-CZ" b="1" dirty="0" smtClean="0">
                <a:solidFill>
                  <a:srgbClr val="0070C0"/>
                </a:solidFill>
              </a:rPr>
              <a:t>hat</a:t>
            </a: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r>
              <a:rPr lang="cs-CZ" b="1" dirty="0" err="1" smtClean="0">
                <a:solidFill>
                  <a:srgbClr val="0070C0"/>
                </a:solidFill>
              </a:rPr>
              <a:t>Wir</a:t>
            </a:r>
            <a:r>
              <a:rPr lang="cs-CZ" b="1" dirty="0" smtClean="0">
                <a:solidFill>
                  <a:srgbClr val="0070C0"/>
                </a:solidFill>
              </a:rPr>
              <a:t> </a:t>
            </a:r>
            <a:r>
              <a:rPr lang="cs-CZ" b="1" dirty="0" err="1" smtClean="0">
                <a:solidFill>
                  <a:srgbClr val="0070C0"/>
                </a:solidFill>
              </a:rPr>
              <a:t>haben</a:t>
            </a:r>
            <a:endParaRPr lang="cs-CZ" b="1" dirty="0" smtClean="0">
              <a:solidFill>
                <a:srgbClr val="0070C0"/>
              </a:solidFill>
            </a:endParaRPr>
          </a:p>
          <a:p>
            <a:r>
              <a:rPr lang="cs-CZ" b="1" dirty="0" err="1" smtClean="0">
                <a:solidFill>
                  <a:srgbClr val="0070C0"/>
                </a:solidFill>
              </a:rPr>
              <a:t>Ihr</a:t>
            </a:r>
            <a:r>
              <a:rPr lang="cs-CZ" b="1" dirty="0" smtClean="0">
                <a:solidFill>
                  <a:srgbClr val="0070C0"/>
                </a:solidFill>
              </a:rPr>
              <a:t> </a:t>
            </a:r>
            <a:r>
              <a:rPr lang="cs-CZ" b="1" dirty="0" err="1" smtClean="0">
                <a:solidFill>
                  <a:srgbClr val="0070C0"/>
                </a:solidFill>
              </a:rPr>
              <a:t>habt</a:t>
            </a:r>
            <a:endParaRPr lang="cs-CZ" b="1" dirty="0" smtClean="0">
              <a:solidFill>
                <a:srgbClr val="0070C0"/>
              </a:solidFill>
            </a:endParaRPr>
          </a:p>
          <a:p>
            <a:r>
              <a:rPr lang="cs-CZ" b="1" dirty="0" err="1" smtClean="0">
                <a:solidFill>
                  <a:srgbClr val="0070C0"/>
                </a:solidFill>
              </a:rPr>
              <a:t>Sie</a:t>
            </a:r>
            <a:r>
              <a:rPr lang="cs-CZ" b="1" dirty="0" smtClean="0">
                <a:solidFill>
                  <a:srgbClr val="0070C0"/>
                </a:solidFill>
              </a:rPr>
              <a:t> </a:t>
            </a:r>
            <a:r>
              <a:rPr lang="cs-CZ" b="1" dirty="0" err="1" smtClean="0">
                <a:solidFill>
                  <a:srgbClr val="0070C0"/>
                </a:solidFill>
              </a:rPr>
              <a:t>haben</a:t>
            </a:r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67544" y="260648"/>
            <a:ext cx="8229600" cy="1143000"/>
          </a:xfrm>
          <a:prstGeom prst="rect">
            <a:avLst/>
          </a:prstGeom>
          <a:noFill/>
          <a:ln w="9525" cap="flat" cmpd="sng" algn="ctr">
            <a:solidFill>
              <a:srgbClr val="FFFFCC"/>
            </a:solidFill>
            <a:prstDash val="dash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1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Němčina pro 7. třídu.</a:t>
            </a:r>
            <a:endParaRPr kumimoji="0" lang="cs-CZ" sz="41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 descr="C:\Users\Petr\AppData\Local\Microsoft\Windows\Temporary Internet Files\Content.IE5\VQ196A52\MC9003324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276872"/>
            <a:ext cx="2664296" cy="35600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Věty se slovesem </a:t>
            </a:r>
            <a:r>
              <a:rPr lang="cs-CZ" b="1" dirty="0" err="1" smtClean="0"/>
              <a:t>haben</a:t>
            </a:r>
            <a:r>
              <a:rPr lang="cs-CZ" b="1" dirty="0" smtClean="0"/>
              <a:t>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z="2000" b="1" dirty="0" smtClean="0"/>
              <a:t>Petr má počítač</a:t>
            </a:r>
            <a:r>
              <a:rPr lang="cs-CZ" b="1" dirty="0" smtClean="0"/>
              <a:t>.</a:t>
            </a:r>
          </a:p>
          <a:p>
            <a:endParaRPr lang="cs-CZ" b="1" dirty="0" smtClean="0"/>
          </a:p>
          <a:p>
            <a:r>
              <a:rPr lang="cs-CZ" sz="2000" b="1" dirty="0" smtClean="0"/>
              <a:t>Počítač má klávesnici.</a:t>
            </a:r>
            <a:r>
              <a:rPr lang="cs-CZ" b="1" dirty="0" smtClean="0"/>
              <a:t> </a:t>
            </a:r>
          </a:p>
          <a:p>
            <a:endParaRPr lang="cs-CZ" b="1" dirty="0" smtClean="0"/>
          </a:p>
          <a:p>
            <a:r>
              <a:rPr lang="cs-CZ" sz="2000" b="1" dirty="0" smtClean="0"/>
              <a:t>Jana má knihu.</a:t>
            </a:r>
          </a:p>
          <a:p>
            <a:endParaRPr lang="cs-CZ" sz="2000" b="1" dirty="0" smtClean="0"/>
          </a:p>
          <a:p>
            <a:endParaRPr lang="cs-CZ" sz="2000" b="1" dirty="0" smtClean="0"/>
          </a:p>
          <a:p>
            <a:r>
              <a:rPr lang="cs-CZ" sz="2000" b="1" dirty="0" smtClean="0"/>
              <a:t>David má bratra a sestru.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My máme auto.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sz="2000" b="1" dirty="0" smtClean="0"/>
              <a:t>Petr </a:t>
            </a:r>
            <a:r>
              <a:rPr lang="cs-CZ" sz="2000" b="1" dirty="0" err="1" smtClean="0"/>
              <a:t>hat</a:t>
            </a:r>
            <a:r>
              <a:rPr lang="cs-CZ" sz="2000" b="1" dirty="0" smtClean="0"/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einen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Computer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sz="2000" b="1" dirty="0" smtClean="0"/>
              <a:t>Der </a:t>
            </a:r>
            <a:r>
              <a:rPr lang="cs-CZ" sz="2000" b="1" dirty="0" err="1" smtClean="0"/>
              <a:t>Computer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hat</a:t>
            </a:r>
            <a:r>
              <a:rPr lang="cs-CZ" sz="2000" b="1" dirty="0" smtClean="0"/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eine</a:t>
            </a:r>
            <a:r>
              <a:rPr lang="cs-CZ" sz="2000" b="1" dirty="0" smtClean="0"/>
              <a:t> Tastatur.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Jana </a:t>
            </a:r>
            <a:r>
              <a:rPr lang="cs-CZ" sz="2000" b="1" dirty="0" err="1" smtClean="0"/>
              <a:t>hat</a:t>
            </a:r>
            <a:r>
              <a:rPr lang="cs-CZ" sz="2000" b="1" dirty="0" smtClean="0"/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ein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Buch</a:t>
            </a:r>
            <a:r>
              <a:rPr lang="cs-CZ" sz="2000" b="1" dirty="0" smtClean="0"/>
              <a:t>.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Davit </a:t>
            </a:r>
            <a:r>
              <a:rPr lang="cs-CZ" sz="2000" b="1" dirty="0" err="1" smtClean="0"/>
              <a:t>hat</a:t>
            </a:r>
            <a:r>
              <a:rPr lang="cs-CZ" sz="2000" b="1" dirty="0" smtClean="0"/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einen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Bruder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und</a:t>
            </a:r>
            <a:r>
              <a:rPr lang="cs-CZ" sz="2000" b="1" dirty="0" smtClean="0"/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eine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Schwester</a:t>
            </a:r>
            <a:r>
              <a:rPr lang="cs-CZ" sz="2000" b="1" dirty="0" smtClean="0"/>
              <a:t>.</a:t>
            </a:r>
          </a:p>
          <a:p>
            <a:endParaRPr lang="cs-CZ" sz="2000" b="1" dirty="0" smtClean="0"/>
          </a:p>
          <a:p>
            <a:r>
              <a:rPr lang="cs-CZ" sz="2000" b="1" dirty="0" err="1" smtClean="0"/>
              <a:t>Wir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haben</a:t>
            </a:r>
            <a:r>
              <a:rPr lang="cs-CZ" sz="2000" b="1" dirty="0" smtClean="0"/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ein</a:t>
            </a:r>
            <a:r>
              <a:rPr lang="cs-CZ" sz="2000" b="1" dirty="0" smtClean="0"/>
              <a:t> Auto.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Zápor podstatných jmen – nemám.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PAMATUJ</a:t>
            </a:r>
          </a:p>
          <a:p>
            <a:endParaRPr lang="cs-CZ" b="1" dirty="0" smtClean="0"/>
          </a:p>
          <a:p>
            <a:pPr>
              <a:buNone/>
            </a:pPr>
            <a:r>
              <a:rPr lang="cs-CZ" b="1" dirty="0" smtClean="0"/>
              <a:t>K vyjádření  skutečnosti, že něco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nemáme, používáme v němčině 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slovo </a:t>
            </a:r>
            <a:r>
              <a:rPr lang="cs-CZ" b="1" dirty="0" smtClean="0">
                <a:solidFill>
                  <a:srgbClr val="FF0000"/>
                </a:solidFill>
              </a:rPr>
              <a:t>kein</a:t>
            </a:r>
            <a:r>
              <a:rPr lang="cs-CZ" b="1" dirty="0" smtClean="0"/>
              <a:t> ve spojení se 4. </a:t>
            </a:r>
            <a:r>
              <a:rPr lang="cs-CZ" b="1" dirty="0" smtClean="0"/>
              <a:t>pádem.</a:t>
            </a:r>
            <a:endParaRPr lang="cs-CZ" b="1" dirty="0" smtClean="0"/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 err="1" smtClean="0">
                <a:solidFill>
                  <a:srgbClr val="FF0000"/>
                </a:solidFill>
              </a:rPr>
              <a:t>Kein</a:t>
            </a:r>
            <a:r>
              <a:rPr lang="cs-CZ" b="1" dirty="0" smtClean="0"/>
              <a:t> přeložíme do češtiny jako </a:t>
            </a:r>
            <a:r>
              <a:rPr lang="cs-CZ" b="1" dirty="0" smtClean="0">
                <a:solidFill>
                  <a:srgbClr val="FF0000"/>
                </a:solidFill>
              </a:rPr>
              <a:t>žádný.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/>
          </a:p>
        </p:txBody>
      </p:sp>
      <p:pic>
        <p:nvPicPr>
          <p:cNvPr id="3074" name="Picture 2" descr="C:\Users\Petr\AppData\Local\Microsoft\Windows\Temporary Internet Files\Content.IE5\GB31V1MW\MC900058917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1628800"/>
            <a:ext cx="1852574" cy="17263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Zápor podstatných jmen – nemám.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b="1" dirty="0" smtClean="0"/>
              <a:t>Nemám počítač. </a:t>
            </a:r>
          </a:p>
          <a:p>
            <a:pPr>
              <a:buFont typeface="Wingdings" pitchFamily="2" charset="2"/>
              <a:buChar char="q"/>
            </a:pPr>
            <a:r>
              <a:rPr lang="cs-CZ" b="1" dirty="0" err="1" smtClean="0"/>
              <a:t>Ich</a:t>
            </a:r>
            <a:r>
              <a:rPr lang="cs-CZ" b="1" dirty="0" smtClean="0"/>
              <a:t> </a:t>
            </a:r>
            <a:r>
              <a:rPr lang="cs-CZ" b="1" dirty="0" err="1" smtClean="0"/>
              <a:t>habe</a:t>
            </a:r>
            <a:r>
              <a:rPr lang="cs-CZ" b="1" dirty="0" smtClean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keinen</a:t>
            </a:r>
            <a:r>
              <a:rPr lang="cs-CZ" b="1" dirty="0" smtClean="0"/>
              <a:t> </a:t>
            </a:r>
            <a:r>
              <a:rPr lang="cs-CZ" b="1" dirty="0" err="1" smtClean="0"/>
              <a:t>Computer</a:t>
            </a:r>
            <a:r>
              <a:rPr lang="cs-CZ" b="1" dirty="0" smtClean="0"/>
              <a:t>.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/>
              <a:t>Petr nemá bratra. 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/>
              <a:t>Petr </a:t>
            </a:r>
            <a:r>
              <a:rPr lang="cs-CZ" b="1" dirty="0" err="1" smtClean="0"/>
              <a:t>hat</a:t>
            </a:r>
            <a:r>
              <a:rPr lang="cs-CZ" b="1" dirty="0" smtClean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keinen</a:t>
            </a:r>
            <a:r>
              <a:rPr lang="cs-CZ" b="1" dirty="0" smtClean="0"/>
              <a:t> </a:t>
            </a:r>
            <a:r>
              <a:rPr lang="cs-CZ" b="1" dirty="0" err="1" smtClean="0"/>
              <a:t>Bruder</a:t>
            </a:r>
            <a:r>
              <a:rPr lang="cs-CZ" b="1" dirty="0" smtClean="0"/>
              <a:t>.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/>
              <a:t>Jana nemá sestru. 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/>
              <a:t>Jana </a:t>
            </a:r>
            <a:r>
              <a:rPr lang="cs-CZ" b="1" dirty="0" err="1" smtClean="0"/>
              <a:t>hat</a:t>
            </a:r>
            <a:r>
              <a:rPr lang="cs-CZ" b="1" dirty="0" smtClean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keine</a:t>
            </a:r>
            <a:r>
              <a:rPr lang="cs-CZ" b="1" dirty="0" smtClean="0"/>
              <a:t> </a:t>
            </a:r>
            <a:r>
              <a:rPr lang="cs-CZ" b="1" dirty="0" err="1" smtClean="0"/>
              <a:t>Schwester</a:t>
            </a:r>
            <a:r>
              <a:rPr lang="cs-CZ" b="1" dirty="0" smtClean="0"/>
              <a:t>.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/>
              <a:t>My nemáme auto.</a:t>
            </a:r>
          </a:p>
          <a:p>
            <a:pPr>
              <a:buFont typeface="Wingdings" pitchFamily="2" charset="2"/>
              <a:buChar char="q"/>
            </a:pPr>
            <a:r>
              <a:rPr lang="cs-CZ" b="1" dirty="0" err="1" smtClean="0"/>
              <a:t>Wir</a:t>
            </a:r>
            <a:r>
              <a:rPr lang="cs-CZ" b="1" dirty="0" smtClean="0"/>
              <a:t> </a:t>
            </a:r>
            <a:r>
              <a:rPr lang="cs-CZ" b="1" dirty="0" err="1" smtClean="0"/>
              <a:t>haben</a:t>
            </a:r>
            <a:r>
              <a:rPr lang="cs-CZ" b="1" dirty="0" smtClean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kein</a:t>
            </a:r>
            <a:r>
              <a:rPr lang="cs-CZ" b="1" dirty="0" smtClean="0"/>
              <a:t> Auto.</a:t>
            </a:r>
            <a:endParaRPr lang="cs-CZ" b="1" dirty="0"/>
          </a:p>
        </p:txBody>
      </p:sp>
      <p:sp>
        <p:nvSpPr>
          <p:cNvPr id="4" name="Obdélník 3"/>
          <p:cNvSpPr/>
          <p:nvPr/>
        </p:nvSpPr>
        <p:spPr>
          <a:xfrm>
            <a:off x="5940152" y="2276872"/>
            <a:ext cx="7505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56176" y="3212976"/>
            <a:ext cx="6848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E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588224" y="4149080"/>
            <a:ext cx="4940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I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948264" y="5157192"/>
            <a:ext cx="7665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N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b="1" dirty="0" smtClean="0"/>
              <a:t>Zápor u podstatných jmen – </a:t>
            </a:r>
            <a:r>
              <a:rPr lang="cs-CZ" sz="2800" b="1" dirty="0" err="1" smtClean="0"/>
              <a:t>kein</a:t>
            </a:r>
            <a:r>
              <a:rPr lang="cs-CZ" sz="2800" b="1" dirty="0" smtClean="0"/>
              <a:t>. Napiš, že tyto věci nemáš.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b="1" dirty="0" smtClean="0"/>
          </a:p>
          <a:p>
            <a:endParaRPr lang="cs-CZ" b="1" dirty="0"/>
          </a:p>
          <a:p>
            <a:pPr marL="0" indent="0">
              <a:buNone/>
            </a:pPr>
            <a:endParaRPr lang="cs-CZ" b="1" dirty="0"/>
          </a:p>
        </p:txBody>
      </p:sp>
      <p:pic>
        <p:nvPicPr>
          <p:cNvPr id="1026" name="Picture 2" descr="C:\Users\PC-29SX\AppData\Local\Microsoft\Windows\Temporary Internet Files\Content.IE5\HKTYE1UI\MC90044148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62304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-29SX\AppData\Local\Microsoft\Windows\Temporary Internet Files\Content.IE5\XF2HTTM7\MC90033109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462304"/>
            <a:ext cx="1253905" cy="181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C-29SX\AppData\Local\Microsoft\Windows\Temporary Internet Files\Content.IE5\2FDP12RB\MP90039954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7847" y="1503222"/>
            <a:ext cx="2016224" cy="2520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-29SX\AppData\Local\Microsoft\Windows\Temporary Internet Files\Content.IE5\8I18I2LO\MC90029605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531641"/>
            <a:ext cx="2139636" cy="2584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763688" y="6858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9540552" y="71014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23528" y="4221088"/>
            <a:ext cx="3754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Ich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habe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keine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Schere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856053" y="5143999"/>
            <a:ext cx="32079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/>
              <a:t>Ich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habe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keinen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Füller</a:t>
            </a:r>
            <a:r>
              <a:rPr lang="cs-CZ" sz="2000" b="1" dirty="0" smtClean="0"/>
              <a:t> </a:t>
            </a:r>
          </a:p>
          <a:p>
            <a:r>
              <a:rPr lang="cs-CZ" sz="2000" b="1" dirty="0" err="1" smtClean="0"/>
              <a:t>Und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keinen</a:t>
            </a:r>
            <a:r>
              <a:rPr lang="cs-CZ" sz="2000" b="1" dirty="0" smtClean="0"/>
              <a:t> Kuli.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72000" y="4365104"/>
            <a:ext cx="3223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/>
              <a:t>Ich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habe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keinen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Zirkel</a:t>
            </a:r>
            <a:r>
              <a:rPr lang="cs-CZ" sz="2000" b="1" dirty="0" smtClean="0"/>
              <a:t>.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425794" y="5297887"/>
            <a:ext cx="3456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/>
              <a:t>Ich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habe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keinen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Bleistift</a:t>
            </a:r>
            <a:r>
              <a:rPr lang="cs-CZ" sz="2000" b="1" dirty="0" smtClean="0"/>
              <a:t> </a:t>
            </a:r>
          </a:p>
          <a:p>
            <a:r>
              <a:rPr lang="cs-CZ" sz="2000" b="1" dirty="0" err="1" smtClean="0"/>
              <a:t>Und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kein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Lineal</a:t>
            </a:r>
            <a:r>
              <a:rPr lang="cs-CZ" sz="2000" b="1" dirty="0" smtClean="0"/>
              <a:t>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853485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Co lidé často říkají.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Nemám čas.</a:t>
            </a:r>
          </a:p>
          <a:p>
            <a:r>
              <a:rPr lang="cs-CZ" b="1" dirty="0" err="1" smtClean="0"/>
              <a:t>Ich</a:t>
            </a:r>
            <a:r>
              <a:rPr lang="cs-CZ" b="1" dirty="0" smtClean="0"/>
              <a:t> </a:t>
            </a:r>
            <a:r>
              <a:rPr lang="cs-CZ" b="1" dirty="0" err="1" smtClean="0"/>
              <a:t>habe</a:t>
            </a:r>
            <a:r>
              <a:rPr lang="cs-CZ" b="1" dirty="0" smtClean="0"/>
              <a:t> </a:t>
            </a:r>
            <a:r>
              <a:rPr lang="cs-CZ" b="1" dirty="0" err="1" smtClean="0"/>
              <a:t>keine</a:t>
            </a:r>
            <a:r>
              <a:rPr lang="cs-CZ" b="1" dirty="0" smtClean="0"/>
              <a:t> </a:t>
            </a:r>
            <a:r>
              <a:rPr lang="cs-CZ" b="1" dirty="0" err="1" smtClean="0"/>
              <a:t>Zeit</a:t>
            </a:r>
            <a:r>
              <a:rPr lang="cs-CZ" b="1" dirty="0" smtClean="0"/>
              <a:t>.</a:t>
            </a:r>
            <a:endParaRPr lang="cs-CZ" b="1" dirty="0"/>
          </a:p>
        </p:txBody>
      </p:sp>
      <p:pic>
        <p:nvPicPr>
          <p:cNvPr id="1029" name="Picture 5" descr="C:\Users\PC-29SX\AppData\Local\Microsoft\Windows\Temporary Internet Files\Content.IE5\8I18I2LO\MP90044912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556792"/>
            <a:ext cx="3789422" cy="269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C-29SX\AppData\Local\Microsoft\Windows\Temporary Internet Files\Content.IE5\PTIR68MY\MP90042759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45024"/>
            <a:ext cx="3576398" cy="2682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283968" y="4797152"/>
            <a:ext cx="34644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Nemám peníze.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83968" y="5661247"/>
            <a:ext cx="42370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/>
              <a:t>Ich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habe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kein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Geld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144065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Němčina pro 7. třídu – </a:t>
            </a:r>
            <a:r>
              <a:rPr lang="cs-CZ" sz="2800" b="1" dirty="0" err="1" smtClean="0"/>
              <a:t>haben</a:t>
            </a:r>
            <a:r>
              <a:rPr lang="cs-CZ" sz="2800" b="1" dirty="0" smtClean="0"/>
              <a:t>, </a:t>
            </a:r>
            <a:r>
              <a:rPr lang="cs-CZ" sz="2800" b="1" dirty="0" err="1" smtClean="0"/>
              <a:t>kein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DUM je součástí výkladu o vyjadřování záporu podstatných jmen v němčině.</a:t>
            </a:r>
          </a:p>
          <a:p>
            <a:r>
              <a:rPr lang="cs-CZ" sz="2000" b="1" dirty="0" smtClean="0"/>
              <a:t>Součástí hodiny je slovní zásoba k tématu „počítač“.</a:t>
            </a:r>
          </a:p>
          <a:p>
            <a:endParaRPr lang="cs-CZ" sz="2000" b="1" dirty="0"/>
          </a:p>
          <a:p>
            <a:r>
              <a:rPr lang="cs-CZ" sz="2000" b="1" dirty="0" smtClean="0"/>
              <a:t>Připomeneme si časování slovesa </a:t>
            </a:r>
            <a:r>
              <a:rPr lang="cs-CZ" sz="2000" b="1" dirty="0" err="1" smtClean="0"/>
              <a:t>haben</a:t>
            </a:r>
            <a:r>
              <a:rPr lang="cs-CZ" sz="2000" b="1" dirty="0" smtClean="0"/>
              <a:t> a potom vysvětlím rozdílný způsob vyjadřování záporu v češtině a němčině.</a:t>
            </a:r>
          </a:p>
          <a:p>
            <a:endParaRPr lang="cs-CZ" sz="2000" b="1" dirty="0"/>
          </a:p>
          <a:p>
            <a:r>
              <a:rPr lang="cs-CZ" sz="2000" b="1" dirty="0" smtClean="0"/>
              <a:t>Společně překládáme věty a děti si je zapisují do sešitů.</a:t>
            </a:r>
          </a:p>
          <a:p>
            <a:endParaRPr lang="cs-CZ" sz="2000" b="1" dirty="0"/>
          </a:p>
          <a:p>
            <a:r>
              <a:rPr lang="cs-CZ" sz="2000" b="1" dirty="0" smtClean="0"/>
              <a:t>Promítáme si obrázky a hrajeme hru na zapomínání.</a:t>
            </a:r>
          </a:p>
          <a:p>
            <a:r>
              <a:rPr lang="cs-CZ" sz="2000" b="1" dirty="0" smtClean="0"/>
              <a:t>S pomocí obrázků děti říkají, co nemají v tašce, event. doma.</a:t>
            </a:r>
          </a:p>
          <a:p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77151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Němčina pro 7. třídu.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b="1" dirty="0" smtClean="0"/>
          </a:p>
          <a:p>
            <a:endParaRPr lang="cs-CZ" b="1" dirty="0"/>
          </a:p>
          <a:p>
            <a:r>
              <a:rPr lang="cs-CZ" b="1" dirty="0" smtClean="0"/>
              <a:t>Zdroje : </a:t>
            </a:r>
          </a:p>
          <a:p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Kliparty Office </a:t>
            </a:r>
            <a:r>
              <a:rPr lang="cs-CZ" b="1" dirty="0" smtClean="0">
                <a:hlinkClick r:id="rId2"/>
              </a:rPr>
              <a:t>www.Office</a:t>
            </a:r>
            <a:r>
              <a:rPr lang="cs-CZ" b="1" dirty="0" smtClean="0"/>
              <a:t> Microsoft. </a:t>
            </a:r>
            <a:r>
              <a:rPr lang="cs-CZ" b="1" dirty="0" err="1" smtClean="0"/>
              <a:t>com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640760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164</TotalTime>
  <Words>375</Words>
  <Application>Microsoft Office PowerPoint</Application>
  <PresentationFormat>On-screen Show (4:3)</PresentationFormat>
  <Paragraphs>106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Administrativní</vt:lpstr>
      <vt:lpstr>PowerPoint Presentation</vt:lpstr>
      <vt:lpstr>Němčina pro 7. třídu  mein Computer. </vt:lpstr>
      <vt:lpstr>PowerPoint Presentation</vt:lpstr>
      <vt:lpstr>Věty se slovesem haben.</vt:lpstr>
      <vt:lpstr>Zápor podstatných jmen – nemám.</vt:lpstr>
      <vt:lpstr>Zápor podstatných jmen – nemám.</vt:lpstr>
      <vt:lpstr>Zápor u podstatných jmen – kein. Napiš, že tyto věci nemáš.</vt:lpstr>
      <vt:lpstr>Co lidé často říkají.</vt:lpstr>
      <vt:lpstr>Němčina pro 7. třídu – haben, kein.</vt:lpstr>
      <vt:lpstr>Němčina pro 7. třídu.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</dc:creator>
  <cp:lastModifiedBy>Valued Acer Customer</cp:lastModifiedBy>
  <cp:revision>23</cp:revision>
  <dcterms:created xsi:type="dcterms:W3CDTF">2012-02-03T18:26:10Z</dcterms:created>
  <dcterms:modified xsi:type="dcterms:W3CDTF">2012-03-17T14:45:50Z</dcterms:modified>
</cp:coreProperties>
</file>