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DA6143-9EBD-4F2B-956A-80CF372390B2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B7411-04C4-4A08-BE66-F88D72A533E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1092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dávají slovesa v závore do správného tvaru v čase minulém. Ústně nebo písemně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411-04C4-4A08-BE66-F88D72A533E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</a:t>
            </a:r>
            <a:r>
              <a:rPr lang="cs-CZ" baseline="0" dirty="0" smtClean="0"/>
              <a:t> první stránky. Žáci určují osobu a číslo sloves. Kontrola po kliknutí v pořadí zleva doprava a shora dolů.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411-04C4-4A08-BE66-F88D72A533E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Zde</a:t>
            </a:r>
            <a:r>
              <a:rPr lang="cs-CZ" baseline="0" dirty="0" smtClean="0"/>
              <a:t> věty o orloji k opsání. Žáci určují slovní druhy ve větách.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411-04C4-4A08-BE66-F88D72A533E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rloj600let.cz/cs/index.shtml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813"/>
            <a:ext cx="5962530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Jana Šváchová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květen 2013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VY_32_INOVACE_18_Český jazyk 4.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ročník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Jazyk a jazyková komunikace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Slovesný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čas minulý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74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Slovesný </a:t>
            </a:r>
            <a:r>
              <a:rPr lang="cs-CZ" dirty="0" smtClean="0"/>
              <a:t>čas minulý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4578" y="2000240"/>
            <a:ext cx="5754845" cy="17113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dirty="0" smtClean="0"/>
              <a:t>Anotace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Žáci 4. ročníku tvoří správné tvary sloves, doplňují je do vět.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Určují mluvnické kategorie sloves.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Tvoří věty.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VýletPraha2005 0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91592" cy="689369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0" y="0"/>
            <a:ext cx="4572000" cy="10001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Nejprve jsem (roztrhnout) sáček s bonbony.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572000" y="0"/>
            <a:ext cx="4572000" cy="10001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Ty se (rozsypat) na zem.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572000" y="4857760"/>
            <a:ext cx="4572000" cy="10001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nám rodiče (nechtít) dovolit.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4857760"/>
            <a:ext cx="4572000" cy="10001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pak jsme si (přát) jít na oběd k</a:t>
            </a:r>
            <a:r>
              <a:rPr lang="cs-CZ" noProof="1" smtClean="0"/>
              <a:t> Mc </a:t>
            </a:r>
            <a:r>
              <a:rPr lang="cs-CZ" dirty="0" smtClean="0"/>
              <a:t>Donaldu.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0" y="5857892"/>
            <a:ext cx="4572000" cy="10001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(Přemluvit) jsme je, ale pod jednou podmínkou.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1000108"/>
            <a:ext cx="4572000" cy="10001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Hned jsem je (začít) sbírat.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1000108"/>
            <a:ext cx="4572000" cy="10001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Několik se jich (rozkutálet) pod sedadlo.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0" y="2000240"/>
            <a:ext cx="2357422" cy="150019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Alena se pro ně (sehnout).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0" y="3500438"/>
            <a:ext cx="2357422" cy="135732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(Jet) jsme na rodinný výlet do Prahy.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357422" y="2000240"/>
            <a:ext cx="2214578" cy="150019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(Ucítit) jsem ránu do hlavy.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357422" y="3500438"/>
            <a:ext cx="2214578" cy="135732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(Naplánovat) jsme jej se sestrou.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572000" y="3500438"/>
            <a:ext cx="2214578" cy="135732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(Mít) jsme dvě přání.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572000" y="2000240"/>
            <a:ext cx="2214578" cy="150019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jsme se s Alenou (srazit) hlavami.</a:t>
            </a:r>
          </a:p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6786578" y="3500438"/>
            <a:ext cx="2357422" cy="135732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Nejprve jsme (chtít) do ZOO.</a:t>
            </a:r>
          </a:p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786578" y="2000240"/>
            <a:ext cx="2357422" cy="15001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Víš, kde jsme s Alenou byli?</a:t>
            </a:r>
            <a:endParaRPr lang="cs-CZ" dirty="0"/>
          </a:p>
        </p:txBody>
      </p:sp>
      <p:sp>
        <p:nvSpPr>
          <p:cNvPr id="8" name="Obdélník 7">
            <a:hlinkClick r:id="rId4"/>
          </p:cNvPr>
          <p:cNvSpPr/>
          <p:nvPr/>
        </p:nvSpPr>
        <p:spPr>
          <a:xfrm>
            <a:off x="4572000" y="5857892"/>
            <a:ext cx="4572000" cy="10001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Že se v centru podíváme na nejznámější památku Prahy. Víš, co to je? </a:t>
            </a:r>
            <a:r>
              <a:rPr lang="cs-CZ" dirty="0" smtClean="0">
                <a:hlinkClick r:id="rId4"/>
              </a:rPr>
              <a:t>http://www.orloj600let.cz/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/index.</a:t>
            </a:r>
            <a:r>
              <a:rPr lang="cs-CZ" dirty="0" err="1" smtClean="0">
                <a:hlinkClick r:id="rId4"/>
              </a:rPr>
              <a:t>shtml</a:t>
            </a:r>
            <a:endParaRPr lang="cs-CZ" dirty="0"/>
          </a:p>
        </p:txBody>
      </p:sp>
      <p:sp>
        <p:nvSpPr>
          <p:cNvPr id="20" name="Pětiúhelník 19"/>
          <p:cNvSpPr/>
          <p:nvPr/>
        </p:nvSpPr>
        <p:spPr>
          <a:xfrm>
            <a:off x="4714876" y="6500834"/>
            <a:ext cx="4286280" cy="571492"/>
          </a:xfrm>
          <a:prstGeom prst="homePlat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klikni zde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Oblouk 20"/>
          <p:cNvSpPr/>
          <p:nvPr/>
        </p:nvSpPr>
        <p:spPr>
          <a:xfrm>
            <a:off x="7286644" y="-14290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00100" y="1571612"/>
            <a:ext cx="17160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jsem roztrhnul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15140" y="1571612"/>
            <a:ext cx="1431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se rozsypaly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00100" y="2285992"/>
            <a:ext cx="1892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jsem začal sbírat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15140" y="2285992"/>
            <a:ext cx="1626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se rozkutálelo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00100" y="3000372"/>
            <a:ext cx="13452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 se sehnula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86182" y="3000372"/>
            <a:ext cx="12458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ucítil jsem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15140" y="3000372"/>
            <a:ext cx="16124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jsme se srazili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00100" y="3714752"/>
            <a:ext cx="1066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Jeli jsme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28860" y="3714752"/>
            <a:ext cx="19654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Naplánovali jsme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6314" y="3714752"/>
            <a:ext cx="12041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Měli jsme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15140" y="3786190"/>
            <a:ext cx="1309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jsme chtěli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00100" y="4429132"/>
            <a:ext cx="16814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jsme si přáli jít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715140" y="4429132"/>
            <a:ext cx="17982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nechtěli dovolit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928662" y="5143512"/>
            <a:ext cx="17794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přemluvili jsme</a:t>
            </a:r>
            <a:endParaRPr lang="cs-CZ" sz="2000" dirty="0">
              <a:solidFill>
                <a:srgbClr val="FF0000"/>
              </a:solidFill>
            </a:endParaRPr>
          </a:p>
        </p:txBody>
      </p:sp>
      <p:grpSp>
        <p:nvGrpSpPr>
          <p:cNvPr id="26" name="Skupina 25"/>
          <p:cNvGrpSpPr/>
          <p:nvPr/>
        </p:nvGrpSpPr>
        <p:grpSpPr>
          <a:xfrm>
            <a:off x="1142976" y="1142984"/>
            <a:ext cx="1357322" cy="428628"/>
            <a:chOff x="2500298" y="928670"/>
            <a:chExt cx="1357322" cy="428628"/>
          </a:xfrm>
        </p:grpSpPr>
        <p:sp>
          <p:nvSpPr>
            <p:cNvPr id="22" name="Obdélník 21"/>
            <p:cNvSpPr/>
            <p:nvPr/>
          </p:nvSpPr>
          <p:spPr>
            <a:xfrm>
              <a:off x="2500298" y="928670"/>
              <a:ext cx="1357322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2571736" y="928670"/>
              <a:ext cx="11496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1. os, č. </a:t>
              </a:r>
              <a:r>
                <a:rPr lang="cs-CZ" sz="2000" dirty="0" err="1" smtClean="0"/>
                <a:t>j</a:t>
              </a:r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643702" y="1142984"/>
            <a:ext cx="1492716" cy="428628"/>
            <a:chOff x="5072066" y="1000108"/>
            <a:chExt cx="1492716" cy="428628"/>
          </a:xfrm>
        </p:grpSpPr>
        <p:sp>
          <p:nvSpPr>
            <p:cNvPr id="25" name="Obdélník 24"/>
            <p:cNvSpPr/>
            <p:nvPr/>
          </p:nvSpPr>
          <p:spPr>
            <a:xfrm>
              <a:off x="5072066" y="1000108"/>
              <a:ext cx="1357322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5072066" y="1000108"/>
              <a:ext cx="149271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3. os., č. mn.</a:t>
              </a:r>
              <a:endParaRPr lang="cs-CZ" sz="2000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5929322" y="1928802"/>
            <a:ext cx="1357322" cy="428628"/>
            <a:chOff x="5000628" y="2071678"/>
            <a:chExt cx="1357322" cy="428628"/>
          </a:xfrm>
        </p:grpSpPr>
        <p:sp>
          <p:nvSpPr>
            <p:cNvPr id="24" name="Obdélník 23"/>
            <p:cNvSpPr/>
            <p:nvPr/>
          </p:nvSpPr>
          <p:spPr>
            <a:xfrm>
              <a:off x="5000628" y="2071678"/>
              <a:ext cx="1357322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5072066" y="2071678"/>
              <a:ext cx="11496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3. os, č. </a:t>
              </a:r>
              <a:r>
                <a:rPr lang="cs-CZ" sz="2000" dirty="0" err="1" smtClean="0"/>
                <a:t>j</a:t>
              </a:r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6786578" y="2643182"/>
            <a:ext cx="1492716" cy="428628"/>
            <a:chOff x="5357818" y="3071810"/>
            <a:chExt cx="1492716" cy="428628"/>
          </a:xfrm>
        </p:grpSpPr>
        <p:sp>
          <p:nvSpPr>
            <p:cNvPr id="23" name="Obdélník 22"/>
            <p:cNvSpPr/>
            <p:nvPr/>
          </p:nvSpPr>
          <p:spPr>
            <a:xfrm>
              <a:off x="5357818" y="3071810"/>
              <a:ext cx="1428760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5357818" y="3071810"/>
              <a:ext cx="149271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1. os., č. mn.</a:t>
              </a:r>
              <a:endParaRPr lang="cs-CZ" sz="2000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3714744" y="2643182"/>
            <a:ext cx="1357322" cy="428628"/>
            <a:chOff x="2500298" y="928670"/>
            <a:chExt cx="1357322" cy="428628"/>
          </a:xfrm>
        </p:grpSpPr>
        <p:sp>
          <p:nvSpPr>
            <p:cNvPr id="31" name="Obdélník 30"/>
            <p:cNvSpPr/>
            <p:nvPr/>
          </p:nvSpPr>
          <p:spPr>
            <a:xfrm>
              <a:off x="2500298" y="928670"/>
              <a:ext cx="1357322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2571736" y="928670"/>
              <a:ext cx="11496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1. os, č. </a:t>
              </a:r>
              <a:r>
                <a:rPr lang="cs-CZ" sz="2000" dirty="0" err="1" smtClean="0"/>
                <a:t>j</a:t>
              </a:r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1928794" y="1928802"/>
            <a:ext cx="1357322" cy="428628"/>
            <a:chOff x="2500298" y="928670"/>
            <a:chExt cx="1357322" cy="428628"/>
          </a:xfrm>
        </p:grpSpPr>
        <p:sp>
          <p:nvSpPr>
            <p:cNvPr id="34" name="Obdélník 33"/>
            <p:cNvSpPr/>
            <p:nvPr/>
          </p:nvSpPr>
          <p:spPr>
            <a:xfrm>
              <a:off x="2500298" y="928670"/>
              <a:ext cx="1357322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571736" y="928670"/>
              <a:ext cx="11496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1. os, č. </a:t>
              </a:r>
              <a:r>
                <a:rPr lang="cs-CZ" sz="2000" dirty="0" err="1" smtClean="0"/>
                <a:t>j</a:t>
              </a:r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1142976" y="2643182"/>
            <a:ext cx="1357322" cy="428628"/>
            <a:chOff x="5000628" y="2071678"/>
            <a:chExt cx="1357322" cy="428628"/>
          </a:xfrm>
        </p:grpSpPr>
        <p:sp>
          <p:nvSpPr>
            <p:cNvPr id="37" name="Obdélník 36"/>
            <p:cNvSpPr/>
            <p:nvPr/>
          </p:nvSpPr>
          <p:spPr>
            <a:xfrm>
              <a:off x="5000628" y="2071678"/>
              <a:ext cx="1357322" cy="4286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5072066" y="2071678"/>
              <a:ext cx="11496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3. os, č. </a:t>
              </a:r>
              <a:r>
                <a:rPr lang="cs-CZ" sz="2000" dirty="0" err="1" smtClean="0"/>
                <a:t>j</a:t>
              </a:r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2786050" y="4572008"/>
            <a:ext cx="1785950" cy="642942"/>
            <a:chOff x="2786050" y="4572008"/>
            <a:chExt cx="1785950" cy="642942"/>
          </a:xfrm>
        </p:grpSpPr>
        <p:sp>
          <p:nvSpPr>
            <p:cNvPr id="41" name="Elipsa 40"/>
            <p:cNvSpPr/>
            <p:nvPr/>
          </p:nvSpPr>
          <p:spPr>
            <a:xfrm>
              <a:off x="2786050" y="4572008"/>
              <a:ext cx="1785950" cy="6429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000364" y="4643446"/>
              <a:ext cx="14285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1. os, č. mn.</a:t>
              </a:r>
              <a:endParaRPr lang="cs-CZ" sz="2000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6643702" y="5143512"/>
            <a:ext cx="1785950" cy="642942"/>
            <a:chOff x="6643702" y="5143512"/>
            <a:chExt cx="1785950" cy="642942"/>
          </a:xfrm>
        </p:grpSpPr>
        <p:sp>
          <p:nvSpPr>
            <p:cNvPr id="42" name="Elipsa 41"/>
            <p:cNvSpPr/>
            <p:nvPr/>
          </p:nvSpPr>
          <p:spPr>
            <a:xfrm>
              <a:off x="6643702" y="5143512"/>
              <a:ext cx="1785950" cy="6429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6858016" y="5214950"/>
              <a:ext cx="149271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3. os., č. mn.</a:t>
              </a:r>
              <a:endParaRPr lang="cs-CZ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1964513" y="714356"/>
            <a:ext cx="5214974" cy="714380"/>
            <a:chOff x="1964513" y="714356"/>
            <a:chExt cx="5214974" cy="714380"/>
          </a:xfrm>
        </p:grpSpPr>
        <p:sp>
          <p:nvSpPr>
            <p:cNvPr id="8" name="Vodorovný svitek 7"/>
            <p:cNvSpPr/>
            <p:nvPr/>
          </p:nvSpPr>
          <p:spPr>
            <a:xfrm>
              <a:off x="1964513" y="714356"/>
              <a:ext cx="5214974" cy="714380"/>
            </a:xfrm>
            <a:prstGeom prst="horizontalScroll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TextovéPole 1"/>
            <p:cNvSpPr txBox="1"/>
            <p:nvPr/>
          </p:nvSpPr>
          <p:spPr>
            <a:xfrm>
              <a:off x="1981387" y="857232"/>
              <a:ext cx="51812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Vytvořte věty o Pražském Orloji v čase minulém.</a:t>
              </a:r>
              <a:endParaRPr lang="cs-CZ" sz="2000" dirty="0"/>
            </a:p>
          </p:txBody>
        </p:sp>
      </p:grpSp>
      <p:sp>
        <p:nvSpPr>
          <p:cNvPr id="3" name="TextovéPole 2"/>
          <p:cNvSpPr txBox="1"/>
          <p:nvPr/>
        </p:nvSpPr>
        <p:spPr>
          <a:xfrm>
            <a:off x="1000100" y="1571612"/>
            <a:ext cx="26699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Orloj vznikl v roce 1410.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00100" y="3000372"/>
            <a:ext cx="76907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/>
              <a:t>Podle pověsti orloj sestrojil mistr Hanuš, kterého radní nechali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oslepit ze strachu, aby podobný stroj nemohl postavit i jinde v Evropě.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00100" y="4429132"/>
            <a:ext cx="51394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Ve skutečnosti žil mistr Hanuš mnohem později.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00100" y="5143512"/>
            <a:ext cx="6068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Orloj byl několikrát v historii poničen a znovu opravován.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0100" y="2285992"/>
            <a:ext cx="40960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Postupně byl doplňován o další prvky.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7060" y="1571612"/>
            <a:ext cx="3309880" cy="1295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dirty="0" smtClean="0"/>
              <a:t>Zdroje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 Text: vlastní text autora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Obrázek: vlastní fotografie autora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465</Words>
  <Application>Microsoft Office PowerPoint</Application>
  <PresentationFormat>Předvádění na obrazovce (4:3)</PresentationFormat>
  <Paragraphs>78</Paragraphs>
  <Slides>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Slovesný čas minulý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sb</cp:lastModifiedBy>
  <cp:revision>18</cp:revision>
  <dcterms:created xsi:type="dcterms:W3CDTF">2013-05-05T14:43:53Z</dcterms:created>
  <dcterms:modified xsi:type="dcterms:W3CDTF">2013-05-13T13:08:27Z</dcterms:modified>
</cp:coreProperties>
</file>