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6" r:id="rId3"/>
    <p:sldId id="257" r:id="rId4"/>
    <p:sldId id="259" r:id="rId5"/>
    <p:sldId id="263" r:id="rId6"/>
    <p:sldId id="260" r:id="rId7"/>
    <p:sldId id="264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60F976-5B33-4A0A-A8BD-E38589DB729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13A15-05BE-43B2-8F92-8595BC7D49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170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doplňují i,í/y,</a:t>
            </a:r>
            <a:r>
              <a:rPr lang="cs-CZ" dirty="0" err="1" smtClean="0"/>
              <a:t>ý</a:t>
            </a:r>
            <a:r>
              <a:rPr lang="cs-CZ" dirty="0" smtClean="0"/>
              <a:t>.</a:t>
            </a:r>
            <a:r>
              <a:rPr lang="cs-CZ" baseline="0" dirty="0" smtClean="0"/>
              <a:t> Po kliknutí se objeví správně napsané slovo. Na další stránka zdůvodnění pravopisu.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13A15-05BE-43B2-8F92-8595BC7D490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</a:t>
            </a:r>
            <a:r>
              <a:rPr lang="cs-CZ" baseline="0" dirty="0" smtClean="0"/>
              <a:t> a zdůvodnění pravopisu pro text na předchozí stránce. Slova ze žlutého rámečku dole postupně zdůvodňují a klikají pro kontrolu – zmizí zakrytí v tabulce.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13A15-05BE-43B2-8F92-8595BC7D490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doplňují i,í/y,</a:t>
            </a:r>
            <a:r>
              <a:rPr lang="cs-CZ" dirty="0" err="1" smtClean="0"/>
              <a:t>ý</a:t>
            </a:r>
            <a:r>
              <a:rPr lang="cs-CZ" dirty="0" smtClean="0"/>
              <a:t>.</a:t>
            </a:r>
            <a:r>
              <a:rPr lang="cs-CZ" baseline="0" dirty="0" smtClean="0"/>
              <a:t> Po kliknutí se objeví správně napsané slovo. Na další stránka zdůvodnění pravopisu.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13A15-05BE-43B2-8F92-8595BC7D490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Kontrola</a:t>
            </a:r>
            <a:r>
              <a:rPr lang="cs-CZ" baseline="0" dirty="0" smtClean="0"/>
              <a:t> a zdůvodnění pravopisu pro text na předchozí stránce. Slova ze žlutého rámečku dole postupně zdůvodňují a klikají pro kontrolu – zmizí zakrytí v tabulce.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13A15-05BE-43B2-8F92-8595BC7D490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doplňují i,í/y,</a:t>
            </a:r>
            <a:r>
              <a:rPr lang="cs-CZ" dirty="0" err="1" smtClean="0"/>
              <a:t>ý</a:t>
            </a:r>
            <a:r>
              <a:rPr lang="cs-CZ" dirty="0" smtClean="0"/>
              <a:t>.</a:t>
            </a:r>
            <a:r>
              <a:rPr lang="cs-CZ" baseline="0" dirty="0" smtClean="0"/>
              <a:t> Po kliknutí se objeví správně napsané slovo. Na další stránka zdůvodnění pravopisu.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13A15-05BE-43B2-8F92-8595BC7D490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</a:t>
            </a:r>
            <a:r>
              <a:rPr lang="cs-CZ" baseline="0" dirty="0" smtClean="0"/>
              <a:t> a zdůvodnění pravopisu pro text na předchozí stránce. Slova ze žlutého rámečku dole postupně zdůvodňují a klikají pro kontrolu – zmizí zakrytí v tabulce.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313A15-05BE-43B2-8F92-8595BC7D490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813"/>
            <a:ext cx="5962530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Jana Šváchová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květen 2013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</a:t>
            </a: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VY_32_INOVACE_20_Český jazyk 4.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ročník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Jazyk a jazyková komunikace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Pravopis sloves v čase přítomném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74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Pravopis s</a:t>
            </a:r>
            <a:r>
              <a:rPr lang="cs-CZ" sz="2400" dirty="0" smtClean="0"/>
              <a:t>loves v čase přítomném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19072" y="1142984"/>
            <a:ext cx="710585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dirty="0" smtClean="0"/>
              <a:t>Anotace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Žáci 4. ročníku doplňují i,í/y,ý, zdůvodňují pravopis.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Rozlišují pravopis vyjmenovaných slov, koncovek podstatných jmen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a sloves </a:t>
            </a:r>
            <a:r>
              <a:rPr lang="cs-CZ" sz="2000" smtClean="0"/>
              <a:t>v čase přítomném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1750199" y="1214422"/>
            <a:ext cx="5643602" cy="471490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839329" y="1643050"/>
            <a:ext cx="5447315" cy="378565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cs-CZ" sz="2000" noProof="1" smtClean="0"/>
              <a:t>Můj dárek vždy mamince v_kouzl_ úsměv na rtech.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Málokdy se při diktátu m_l_me.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Sp_  ve svém pokoji.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Slz_  m_  oko.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Rád kresl_m a modeluji.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Sáz_me jarní b_liny.</a:t>
            </a:r>
            <a:endParaRPr lang="cs-CZ" sz="2000" noProof="1"/>
          </a:p>
        </p:txBody>
      </p:sp>
      <p:sp>
        <p:nvSpPr>
          <p:cNvPr id="3" name="TextovéPole 2"/>
          <p:cNvSpPr txBox="1"/>
          <p:nvPr/>
        </p:nvSpPr>
        <p:spPr>
          <a:xfrm>
            <a:off x="500034" y="1857364"/>
            <a:ext cx="10142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kouzl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034" y="2428868"/>
            <a:ext cx="952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</a:t>
            </a:r>
            <a:r>
              <a:rPr lang="cs-CZ" sz="2000" dirty="0" smtClean="0">
                <a:solidFill>
                  <a:srgbClr val="FF0000"/>
                </a:solidFill>
              </a:rPr>
              <a:t>ý</a:t>
            </a:r>
            <a:r>
              <a:rPr lang="cs-CZ" sz="2000" dirty="0" smtClean="0"/>
              <a:t>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me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3071810"/>
            <a:ext cx="4972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Sp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034" y="3571876"/>
            <a:ext cx="5229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Slz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72396" y="3500438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034" y="4214818"/>
            <a:ext cx="9410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kresl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034" y="4857760"/>
            <a:ext cx="9204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Sáz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me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29520" y="4929198"/>
            <a:ext cx="7973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liny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40645" y="1397000"/>
          <a:ext cx="626271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7570"/>
                <a:gridCol w="2087570"/>
                <a:gridCol w="2087570"/>
              </a:tblGrid>
              <a:tr h="62848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Vyjmenované slovo ANO/NE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noProof="1" smtClean="0"/>
                        <a:t>Koncovka podst. jm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r>
                        <a:rPr lang="cs-CZ" baseline="0" dirty="0" smtClean="0"/>
                        <a:t> v přítomném čase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64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dirty="0" smtClean="0"/>
                        <a:t>kouzl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í – předpona v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cs-CZ" dirty="0" smtClean="0"/>
                        <a:t>kouzl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r>
                        <a:rPr lang="cs-CZ" dirty="0" smtClean="0"/>
                        <a:t>l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r>
                        <a:rPr lang="cs-CZ" dirty="0" smtClean="0"/>
                        <a:t>me - 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ý</a:t>
                      </a:r>
                      <a:r>
                        <a:rPr lang="cs-CZ" dirty="0" smtClean="0"/>
                        <a:t>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me</a:t>
                      </a:r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– není VS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Sp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b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dirty="0" smtClean="0"/>
                        <a:t>liny</a:t>
                      </a:r>
                      <a:r>
                        <a:rPr lang="cs-CZ" baseline="0" dirty="0"/>
                        <a:t> </a:t>
                      </a:r>
                      <a:r>
                        <a:rPr lang="cs-CZ" baseline="0" dirty="0" smtClean="0"/>
                        <a:t>– je VS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Slz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kresl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</a:t>
                      </a:r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Sáz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me</a:t>
                      </a: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6" name="Skupina 5"/>
          <p:cNvGrpSpPr/>
          <p:nvPr/>
        </p:nvGrpSpPr>
        <p:grpSpPr>
          <a:xfrm>
            <a:off x="1643042" y="4929198"/>
            <a:ext cx="5857916" cy="928694"/>
            <a:chOff x="1643042" y="4929198"/>
            <a:chExt cx="5857916" cy="928694"/>
          </a:xfrm>
          <a:solidFill>
            <a:srgbClr val="FFFF00"/>
          </a:solidFill>
        </p:grpSpPr>
        <p:sp>
          <p:nvSpPr>
            <p:cNvPr id="5" name="Obdélník 4"/>
            <p:cNvSpPr/>
            <p:nvPr/>
          </p:nvSpPr>
          <p:spPr>
            <a:xfrm>
              <a:off x="1643042" y="4929198"/>
              <a:ext cx="5857916" cy="928694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2000232" y="5214950"/>
              <a:ext cx="5072098" cy="36933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cs-CZ" dirty="0" smtClean="0"/>
                <a:t>v</a:t>
              </a:r>
              <a:r>
                <a:rPr lang="cs-CZ" dirty="0" smtClean="0">
                  <a:solidFill>
                    <a:srgbClr val="FF0000"/>
                  </a:solidFill>
                </a:rPr>
                <a:t>y</a:t>
              </a:r>
              <a:r>
                <a:rPr lang="cs-CZ" dirty="0" smtClean="0"/>
                <a:t>kouzl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m</a:t>
              </a:r>
              <a:r>
                <a:rPr lang="cs-CZ" dirty="0" smtClean="0">
                  <a:solidFill>
                    <a:srgbClr val="FF0000"/>
                  </a:solidFill>
                </a:rPr>
                <a:t>ý</a:t>
              </a:r>
              <a:r>
                <a:rPr lang="cs-CZ" dirty="0" smtClean="0"/>
                <a:t>l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me, Sp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Slz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m</a:t>
              </a:r>
              <a:r>
                <a:rPr lang="cs-CZ" dirty="0" smtClean="0">
                  <a:solidFill>
                    <a:srgbClr val="FF0000"/>
                  </a:solidFill>
                </a:rPr>
                <a:t>i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kresl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m, Sáz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me, b</a:t>
              </a:r>
              <a:r>
                <a:rPr lang="cs-CZ" dirty="0" smtClean="0">
                  <a:solidFill>
                    <a:srgbClr val="FF0000"/>
                  </a:solidFill>
                </a:rPr>
                <a:t>y</a:t>
              </a:r>
              <a:r>
                <a:rPr lang="cs-CZ" dirty="0" smtClean="0"/>
                <a:t>liny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428728" y="2071678"/>
            <a:ext cx="2071702" cy="57150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500166" y="271462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500166" y="307181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500166" y="342900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643570" y="421481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643570" y="378619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643570" y="342900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643570" y="307181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643570" y="271462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500166" y="378619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571868" y="2714620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500430" y="2071678"/>
            <a:ext cx="2071702" cy="57150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643570" y="2071678"/>
            <a:ext cx="2071702" cy="57150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2285984" y="1500174"/>
            <a:ext cx="4357718" cy="41434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643174" y="1500174"/>
            <a:ext cx="3822713" cy="3699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cs-CZ" sz="2000" noProof="1" smtClean="0"/>
              <a:t>Závoj hal_  princeznino čelo i vlas_.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Stále na tebe m_sl_m.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Prádlo v_s_  už dva dny na šňůře.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Brous_  si zub_  na svou oběť.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Táta se vždycky objev_  včas.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Vál_me těsto na koláč.</a:t>
            </a:r>
            <a:endParaRPr lang="cs-CZ" sz="2000" noProof="1"/>
          </a:p>
        </p:txBody>
      </p:sp>
      <p:sp>
        <p:nvSpPr>
          <p:cNvPr id="3" name="TextovéPole 2"/>
          <p:cNvSpPr txBox="1"/>
          <p:nvPr/>
        </p:nvSpPr>
        <p:spPr>
          <a:xfrm>
            <a:off x="857224" y="1643050"/>
            <a:ext cx="5613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hal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29520" y="1643050"/>
            <a:ext cx="694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vlas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57224" y="2285992"/>
            <a:ext cx="9229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sl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7224" y="2857496"/>
            <a:ext cx="5196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r>
              <a:rPr lang="cs-CZ" sz="2000" dirty="0" smtClean="0"/>
              <a:t>s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7224" y="3429000"/>
            <a:ext cx="8393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Brous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429520" y="3500438"/>
            <a:ext cx="6678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zub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57224" y="4071942"/>
            <a:ext cx="816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objev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57224" y="4714884"/>
            <a:ext cx="891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Vál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40645" y="1397000"/>
          <a:ext cx="6262710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7570"/>
                <a:gridCol w="2087570"/>
                <a:gridCol w="2087570"/>
              </a:tblGrid>
              <a:tr h="62848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Vyjmenované slovo ANO/NE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noProof="1" smtClean="0"/>
                        <a:t>Koncovka podst. jm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Sloveso</a:t>
                      </a:r>
                      <a:r>
                        <a:rPr lang="cs-CZ" baseline="0" dirty="0" smtClean="0"/>
                        <a:t> v přítomném čase</a:t>
                      </a:r>
                      <a:endParaRPr lang="cs-CZ" dirty="0" smtClean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64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dirty="0" smtClean="0"/>
                        <a:t>sl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r>
                        <a:rPr lang="cs-CZ" dirty="0" smtClean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vlas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- hrad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hal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dirty="0" smtClean="0"/>
                        <a:t>s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– není VS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zub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r>
                        <a:rPr lang="cs-CZ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- hrad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cs-CZ" dirty="0" smtClean="0"/>
                        <a:t>sl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</a:t>
                      </a:r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cs-CZ" dirty="0" smtClean="0"/>
                        <a:t>s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Brous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objev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Vál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me</a:t>
                      </a: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1643042" y="4929198"/>
            <a:ext cx="5857916" cy="928694"/>
            <a:chOff x="1643042" y="4929198"/>
            <a:chExt cx="5857916" cy="928694"/>
          </a:xfrm>
        </p:grpSpPr>
        <p:sp>
          <p:nvSpPr>
            <p:cNvPr id="4" name="Obdélník 3"/>
            <p:cNvSpPr/>
            <p:nvPr/>
          </p:nvSpPr>
          <p:spPr>
            <a:xfrm>
              <a:off x="1643042" y="4929198"/>
              <a:ext cx="5857916" cy="92869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Obdélník 2"/>
            <p:cNvSpPr/>
            <p:nvPr/>
          </p:nvSpPr>
          <p:spPr>
            <a:xfrm>
              <a:off x="2089530" y="5214950"/>
              <a:ext cx="496494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dirty="0" smtClean="0"/>
                <a:t>hal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 vlas</a:t>
              </a:r>
              <a:r>
                <a:rPr lang="cs-CZ" dirty="0" smtClean="0">
                  <a:solidFill>
                    <a:srgbClr val="FF0000"/>
                  </a:solidFill>
                </a:rPr>
                <a:t>y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m</a:t>
              </a:r>
              <a:r>
                <a:rPr lang="cs-CZ" dirty="0" smtClean="0">
                  <a:solidFill>
                    <a:srgbClr val="FF0000"/>
                  </a:solidFill>
                </a:rPr>
                <a:t>y</a:t>
              </a:r>
              <a:r>
                <a:rPr lang="cs-CZ" dirty="0" smtClean="0"/>
                <a:t>sl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m, v</a:t>
              </a:r>
              <a:r>
                <a:rPr lang="cs-CZ" dirty="0" smtClean="0">
                  <a:solidFill>
                    <a:srgbClr val="FF0000"/>
                  </a:solidFill>
                </a:rPr>
                <a:t>i</a:t>
              </a:r>
              <a:r>
                <a:rPr lang="cs-CZ" dirty="0" smtClean="0"/>
                <a:t>s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Brous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objev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,</a:t>
              </a:r>
              <a:r>
                <a:rPr lang="cs-CZ" dirty="0" smtClean="0">
                  <a:solidFill>
                    <a:srgbClr val="FF0000"/>
                  </a:solidFill>
                </a:rPr>
                <a:t> </a:t>
              </a:r>
              <a:r>
                <a:rPr lang="cs-CZ" dirty="0" smtClean="0"/>
                <a:t>zub</a:t>
              </a:r>
              <a:r>
                <a:rPr lang="cs-CZ" dirty="0" smtClean="0">
                  <a:solidFill>
                    <a:srgbClr val="FF0000"/>
                  </a:solidFill>
                </a:rPr>
                <a:t>y, </a:t>
              </a:r>
              <a:r>
                <a:rPr lang="cs-CZ" dirty="0" smtClean="0"/>
                <a:t>Vál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me</a:t>
              </a:r>
              <a:endParaRPr lang="cs-CZ" dirty="0"/>
            </a:p>
          </p:txBody>
        </p:sp>
      </p:grpSp>
      <p:sp>
        <p:nvSpPr>
          <p:cNvPr id="6" name="Obdélník 5"/>
          <p:cNvSpPr/>
          <p:nvPr/>
        </p:nvSpPr>
        <p:spPr>
          <a:xfrm>
            <a:off x="1500166" y="242886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500166" y="207167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571868" y="207167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571868" y="242886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643570" y="214311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643570" y="250030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643570" y="285749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643570" y="321468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643570" y="357187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643570" y="392906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500166" y="278605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571868" y="2786058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1928794" y="1571612"/>
            <a:ext cx="5286412" cy="407196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071670" y="1500174"/>
            <a:ext cx="5003614" cy="3699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cs-CZ" sz="2000" noProof="1" smtClean="0"/>
              <a:t>Na scénu přicház_ známá zpěvačka.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Její kapela ji doprováz_  už řadu let.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Překvap_m tátu svým dárkem.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Zmiz_  vždy, když se stane něco nepříjemného.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V některých zem_ch lidé trp_  hladem.</a:t>
            </a:r>
          </a:p>
          <a:p>
            <a:pPr algn="ctr">
              <a:lnSpc>
                <a:spcPct val="200000"/>
              </a:lnSpc>
            </a:pPr>
            <a:r>
              <a:rPr lang="cs-CZ" sz="2000" noProof="1" smtClean="0"/>
              <a:t>Hlás_me se do soutěže ve sběru pap_ru.</a:t>
            </a:r>
            <a:endParaRPr lang="cs-CZ" sz="2000" noProof="1"/>
          </a:p>
        </p:txBody>
      </p:sp>
      <p:sp>
        <p:nvSpPr>
          <p:cNvPr id="3" name="TextovéPole 2"/>
          <p:cNvSpPr txBox="1"/>
          <p:nvPr/>
        </p:nvSpPr>
        <p:spPr>
          <a:xfrm>
            <a:off x="428596" y="1571612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přicház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2285992"/>
            <a:ext cx="1203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doprováz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2857496"/>
            <a:ext cx="12835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Překvap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034" y="3500438"/>
            <a:ext cx="7296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Zmiz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034" y="4143380"/>
            <a:ext cx="9162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zem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ch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58082" y="4071942"/>
            <a:ext cx="554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trp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034" y="4786322"/>
            <a:ext cx="10214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Hlás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me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58082" y="4714884"/>
            <a:ext cx="861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pap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ru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440645" y="1428736"/>
          <a:ext cx="6262710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7570"/>
                <a:gridCol w="2087570"/>
                <a:gridCol w="2087570"/>
              </a:tblGrid>
              <a:tr h="62848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Vyjmenované slovo ANO/NE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Koncovka </a:t>
                      </a:r>
                      <a:r>
                        <a:rPr lang="cs-CZ" noProof="1" smtClean="0"/>
                        <a:t>podst. jm.</a:t>
                      </a:r>
                      <a:endParaRPr lang="cs-CZ" noProof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Sloveso</a:t>
                      </a:r>
                      <a:r>
                        <a:rPr lang="cs-CZ" baseline="0" dirty="0" smtClean="0"/>
                        <a:t> v přítomném čase</a:t>
                      </a:r>
                      <a:endParaRPr lang="cs-CZ" dirty="0" smtClean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64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pap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ru – není</a:t>
                      </a:r>
                      <a:r>
                        <a:rPr lang="cs-CZ" baseline="0" dirty="0" smtClean="0"/>
                        <a:t> VS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zem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ch – růže, píseň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přicház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doprováz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Překvap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</a:t>
                      </a:r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Zmiz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Hlás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r>
                        <a:rPr lang="cs-CZ" dirty="0" smtClean="0"/>
                        <a:t>me</a:t>
                      </a:r>
                    </a:p>
                  </a:txBody>
                  <a:tcPr/>
                </a:tc>
              </a:tr>
              <a:tr h="364125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trp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6" name="Skupina 5"/>
          <p:cNvGrpSpPr/>
          <p:nvPr/>
        </p:nvGrpSpPr>
        <p:grpSpPr>
          <a:xfrm>
            <a:off x="1285852" y="4929198"/>
            <a:ext cx="6572296" cy="938218"/>
            <a:chOff x="1285852" y="5072074"/>
            <a:chExt cx="6572296" cy="938218"/>
          </a:xfrm>
        </p:grpSpPr>
        <p:sp>
          <p:nvSpPr>
            <p:cNvPr id="5" name="Obdélník 4"/>
            <p:cNvSpPr/>
            <p:nvPr/>
          </p:nvSpPr>
          <p:spPr>
            <a:xfrm>
              <a:off x="1285852" y="5072074"/>
              <a:ext cx="6572296" cy="93821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1357290" y="5214950"/>
              <a:ext cx="64294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dirty="0" smtClean="0"/>
                <a:t>přicház</a:t>
              </a:r>
              <a:r>
                <a:rPr lang="cs-CZ" dirty="0" smtClean="0">
                  <a:solidFill>
                    <a:srgbClr val="FF0000"/>
                  </a:solidFill>
                </a:rPr>
                <a:t>í, </a:t>
              </a:r>
              <a:r>
                <a:rPr lang="cs-CZ" dirty="0" smtClean="0"/>
                <a:t>doprováz</a:t>
              </a:r>
              <a:r>
                <a:rPr lang="cs-CZ" dirty="0" smtClean="0">
                  <a:solidFill>
                    <a:srgbClr val="FF0000"/>
                  </a:solidFill>
                </a:rPr>
                <a:t>í, </a:t>
              </a:r>
              <a:r>
                <a:rPr lang="cs-CZ" dirty="0" smtClean="0"/>
                <a:t>Překvap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m, Zmiz</a:t>
              </a:r>
              <a:r>
                <a:rPr lang="cs-CZ" dirty="0" smtClean="0">
                  <a:solidFill>
                    <a:srgbClr val="FF0000"/>
                  </a:solidFill>
                </a:rPr>
                <a:t>í, </a:t>
              </a:r>
              <a:r>
                <a:rPr lang="cs-CZ" dirty="0" smtClean="0"/>
                <a:t>zem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ch, Hlás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me, trp</a:t>
              </a:r>
              <a:r>
                <a:rPr lang="cs-CZ" dirty="0" smtClean="0">
                  <a:solidFill>
                    <a:srgbClr val="FF0000"/>
                  </a:solidFill>
                </a:rPr>
                <a:t>í, </a:t>
              </a:r>
              <a:r>
                <a:rPr lang="cs-CZ" dirty="0" smtClean="0"/>
                <a:t>pap</a:t>
              </a:r>
              <a:r>
                <a:rPr lang="cs-CZ" dirty="0" smtClean="0">
                  <a:solidFill>
                    <a:srgbClr val="FF0000"/>
                  </a:solidFill>
                </a:rPr>
                <a:t>í</a:t>
              </a:r>
              <a:r>
                <a:rPr lang="cs-CZ" dirty="0" smtClean="0"/>
                <a:t>ru</a:t>
              </a:r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500166" y="214311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571868" y="214311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643570" y="214311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643570" y="250030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643570" y="285749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643570" y="321468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643570" y="357187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643570" y="392906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500166" y="250030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571868" y="2500306"/>
            <a:ext cx="2000264" cy="2857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6227" y="1357298"/>
            <a:ext cx="2371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Zdroje</a:t>
            </a:r>
          </a:p>
          <a:p>
            <a:pPr algn="ctr"/>
            <a:r>
              <a:rPr lang="cs-CZ" dirty="0" smtClean="0"/>
              <a:t>Text: vlastní text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511</Words>
  <Application>Microsoft Office PowerPoint</Application>
  <PresentationFormat>Předvádění na obrazovce (4:3)</PresentationFormat>
  <Paragraphs>118</Paragraphs>
  <Slides>10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Pravopis sloves v čase přítomném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sb</cp:lastModifiedBy>
  <cp:revision>14</cp:revision>
  <dcterms:created xsi:type="dcterms:W3CDTF">2013-05-07T19:53:28Z</dcterms:created>
  <dcterms:modified xsi:type="dcterms:W3CDTF">2013-05-13T11:48:29Z</dcterms:modified>
</cp:coreProperties>
</file>