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3" r:id="rId3"/>
    <p:sldId id="291" r:id="rId4"/>
    <p:sldId id="292" r:id="rId5"/>
    <p:sldId id="285" r:id="rId6"/>
    <p:sldId id="284" r:id="rId7"/>
    <p:sldId id="289" r:id="rId8"/>
    <p:sldId id="290" r:id="rId9"/>
    <p:sldId id="271" r:id="rId10"/>
    <p:sldId id="272" r:id="rId11"/>
    <p:sldId id="266" r:id="rId12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76" autoAdjust="0"/>
    <p:restoredTop sz="94660"/>
  </p:normalViewPr>
  <p:slideViewPr>
    <p:cSldViewPr>
      <p:cViewPr>
        <p:scale>
          <a:sx n="66" d="100"/>
          <a:sy n="66" d="100"/>
        </p:scale>
        <p:origin x="-48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VY_32_INOVACE_24_03 </a:t>
              </a:r>
              <a:r>
                <a:rPr lang="cs-CZ" sz="1200" kern="0" dirty="0" smtClean="0">
                  <a:latin typeface="Calibri"/>
                </a:rPr>
                <a:t>Polovodiče</a:t>
              </a:r>
              <a:r>
                <a:rPr lang="cs-CZ" sz="1200" dirty="0" smtClean="0">
                  <a:latin typeface="Calibri"/>
                </a:rPr>
                <a:t>-test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9.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a odpovědí učivo na téma POLOVODIČE,    </a:t>
            </a:r>
          </a:p>
          <a:p>
            <a:pPr marL="108000" lv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</a:t>
            </a:r>
            <a:r>
              <a:rPr lang="cs-CZ" sz="1400" dirty="0">
                <a:solidFill>
                  <a:schemeClr val="tx1"/>
                </a:solidFill>
              </a:rPr>
              <a:t>POLOVODIČOVÁ DIODA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žádné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prezentace </a:t>
            </a:r>
            <a:r>
              <a:rPr lang="cs-CZ" sz="1400" dirty="0" smtClean="0">
                <a:solidFill>
                  <a:schemeClr val="tx1"/>
                </a:solidFill>
              </a:rPr>
              <a:t>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Stupeň </a:t>
            </a:r>
            <a:r>
              <a:rPr lang="cs-CZ" sz="1400" dirty="0">
                <a:solidFill>
                  <a:schemeClr val="tx1"/>
                </a:solidFill>
              </a:rPr>
              <a:t>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14- 15 let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Žáci reagovali  </a:t>
            </a:r>
            <a:r>
              <a:rPr lang="cs-CZ" sz="1400" dirty="0" smtClean="0">
                <a:solidFill>
                  <a:schemeClr val="tx1"/>
                </a:solidFill>
              </a:rPr>
              <a:t>na zadané otázky a </a:t>
            </a:r>
            <a:r>
              <a:rPr lang="cs-CZ" sz="1400" dirty="0">
                <a:solidFill>
                  <a:schemeClr val="tx1"/>
                </a:solidFill>
              </a:rPr>
              <a:t>pracovali dle </a:t>
            </a:r>
            <a:r>
              <a:rPr lang="cs-CZ" sz="1400" dirty="0" smtClean="0">
                <a:solidFill>
                  <a:schemeClr val="tx1"/>
                </a:solidFill>
              </a:rPr>
              <a:t>očekávání</a:t>
            </a:r>
            <a:r>
              <a:rPr lang="cs-CZ" sz="1400" dirty="0" smtClean="0">
                <a:solidFill>
                  <a:srgbClr val="FF0000"/>
                </a:solidFill>
              </a:rPr>
              <a:t>.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188641"/>
            <a:ext cx="8229600" cy="57606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Polovodiče, test – List </a:t>
            </a:r>
            <a:r>
              <a:rPr lang="cs-CZ" sz="2000" b="1" u="sng" dirty="0">
                <a:solidFill>
                  <a:srgbClr val="0000FF"/>
                </a:solidFill>
              </a:rPr>
              <a:t>1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692696"/>
            <a:ext cx="8229600" cy="597666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    Nabídka odpovědí</a:t>
            </a:r>
            <a:r>
              <a:rPr lang="cs-CZ" sz="2000" dirty="0" smtClean="0">
                <a:latin typeface="Calibri"/>
              </a:rPr>
              <a:t>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1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Která podmínka musí být splněna,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musí obsahovat částice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</a:t>
            </a:r>
            <a:r>
              <a:rPr lang="cs-CZ" sz="2000" dirty="0" smtClean="0">
                <a:latin typeface="Calibri"/>
              </a:rPr>
              <a:t>aby vodičem, který je zapojen </a:t>
            </a:r>
            <a:r>
              <a:rPr lang="cs-CZ" sz="2000" b="1" dirty="0" smtClean="0">
                <a:latin typeface="Calibri"/>
              </a:rPr>
              <a:t>                              </a:t>
            </a:r>
            <a:r>
              <a:rPr lang="cs-CZ" sz="2000" dirty="0" smtClean="0">
                <a:latin typeface="Calibri"/>
              </a:rPr>
              <a:t>s elektrickým nábojem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v elektrickém obvodu  mohl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musí obsahovat volné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procházet  elektrický proud?                                 částice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musí obsahovat volné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částice s </a:t>
            </a:r>
            <a:r>
              <a:rPr lang="cs-CZ" sz="2000" dirty="0" err="1" smtClean="0">
                <a:latin typeface="Calibri"/>
              </a:rPr>
              <a:t>elektr</a:t>
            </a:r>
            <a:r>
              <a:rPr lang="cs-CZ" sz="2000" dirty="0" smtClean="0">
                <a:latin typeface="Calibri"/>
              </a:rPr>
              <a:t>. nábojem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musí obsahovat protony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2</a:t>
            </a:r>
            <a:r>
              <a:rPr lang="cs-CZ" sz="1800" b="1" dirty="0" smtClean="0">
                <a:latin typeface="Calibri"/>
              </a:rPr>
              <a:t>.</a:t>
            </a:r>
            <a:r>
              <a:rPr lang="cs-CZ" sz="2000" b="1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Polovodiče jsou látky, které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za určitých okolností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jsou                                                              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vodiči a za jiných izolanty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vytvořené z vodičů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přeložením  na polovinu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vodivé jen jedním směrem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vodiči obalenými izolantem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Polovodič s elektronovou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typu E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vodivostí je polovodič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typu P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</a:t>
            </a:r>
            <a:r>
              <a:rPr lang="cs-CZ" sz="2000" b="1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 typu V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typu N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99114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Polovodičové součástky, test – List </a:t>
            </a:r>
            <a:r>
              <a:rPr lang="cs-CZ" sz="2000" b="1" u="sng" dirty="0">
                <a:solidFill>
                  <a:srgbClr val="0000FF"/>
                </a:solidFill>
              </a:rPr>
              <a:t>2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Nabídka odpovědí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 smtClean="0">
                <a:latin typeface="Calibri"/>
              </a:rPr>
              <a:t>a) nakresli schematickou značku termistoru: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b) k čemu se používá termistor : ……………………………………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……………………………………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5</a:t>
            </a:r>
            <a:r>
              <a:rPr lang="cs-CZ" sz="1800" b="1" dirty="0" smtClean="0">
                <a:latin typeface="Calibri"/>
              </a:rPr>
              <a:t>.      </a:t>
            </a:r>
            <a:r>
              <a:rPr lang="cs-CZ" sz="2000" dirty="0" smtClean="0">
                <a:latin typeface="Calibri"/>
              </a:rPr>
              <a:t>Popiš osy a znázorni závislost odporu na teplotě u termistoru.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6</a:t>
            </a:r>
            <a:r>
              <a:rPr lang="cs-CZ" sz="2000" b="1" dirty="0" smtClean="0">
                <a:latin typeface="Calibri"/>
              </a:rPr>
              <a:t>.     </a:t>
            </a:r>
            <a:r>
              <a:rPr lang="cs-CZ" sz="2000" dirty="0" smtClean="0">
                <a:latin typeface="Calibri"/>
              </a:rPr>
              <a:t>Přímé přeměny energie světla na elektrickou se využívá ve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(název součástky) :………………………………..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Skupina 5"/>
          <p:cNvGrpSpPr/>
          <p:nvPr/>
        </p:nvGrpSpPr>
        <p:grpSpPr>
          <a:xfrm>
            <a:off x="2915816" y="3933056"/>
            <a:ext cx="3312368" cy="1512168"/>
            <a:chOff x="2915816" y="3933056"/>
            <a:chExt cx="3312368" cy="1512168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2915816" y="3933056"/>
              <a:ext cx="0" cy="151216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5308416"/>
              <a:ext cx="331236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161955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Polovodičová dioda, 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          odpovědi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7.</a:t>
            </a:r>
            <a:r>
              <a:rPr lang="cs-CZ" sz="2000" dirty="0" smtClean="0">
                <a:latin typeface="Calibri"/>
              </a:rPr>
              <a:t>    Nakresli schéma zapojení polovodičové diody v </a:t>
            </a:r>
            <a:r>
              <a:rPr lang="cs-CZ" sz="2000" b="1" dirty="0" smtClean="0">
                <a:latin typeface="Calibri"/>
              </a:rPr>
              <a:t>propustném</a:t>
            </a:r>
            <a:r>
              <a:rPr lang="cs-CZ" sz="2000" dirty="0" smtClean="0">
                <a:latin typeface="Calibri"/>
              </a:rPr>
              <a:t>  směru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8.      </a:t>
            </a:r>
            <a:r>
              <a:rPr lang="cs-CZ" sz="2000" dirty="0" smtClean="0">
                <a:latin typeface="Calibri"/>
              </a:rPr>
              <a:t>Popiš osy a </a:t>
            </a:r>
            <a:r>
              <a:rPr lang="cs-CZ" sz="2000" dirty="0">
                <a:latin typeface="Calibri"/>
              </a:rPr>
              <a:t>z</a:t>
            </a:r>
            <a:r>
              <a:rPr lang="cs-CZ" sz="2000" dirty="0" smtClean="0">
                <a:latin typeface="Calibri"/>
              </a:rPr>
              <a:t>akresli graf průběhu střídavého proudu při usměrnění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polovodičovou </a:t>
            </a:r>
            <a:r>
              <a:rPr lang="cs-CZ" sz="2000" dirty="0">
                <a:latin typeface="Calibri"/>
              </a:rPr>
              <a:t>diodou. Takový proud se nazývá …………………………..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3"/>
          <p:cNvGrpSpPr/>
          <p:nvPr/>
        </p:nvGrpSpPr>
        <p:grpSpPr>
          <a:xfrm>
            <a:off x="2915816" y="4726830"/>
            <a:ext cx="3312368" cy="1872208"/>
            <a:chOff x="2915816" y="4509120"/>
            <a:chExt cx="3312368" cy="1872208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2915816" y="4509120"/>
              <a:ext cx="0" cy="18722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5918004"/>
              <a:ext cx="331236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26379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Polovodičová dioda, test – List 4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1       2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9</a:t>
            </a:r>
            <a:r>
              <a:rPr lang="cs-CZ" sz="2000" b="1" dirty="0" smtClean="0">
                <a:latin typeface="Calibri"/>
              </a:rPr>
              <a:t>.                                                                                              A</a:t>
            </a:r>
            <a:r>
              <a:rPr lang="cs-CZ" sz="2000" dirty="0" smtClean="0">
                <a:latin typeface="Calibri"/>
              </a:rPr>
              <a:t>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 </a:t>
            </a:r>
            <a:r>
              <a:rPr lang="cs-CZ" sz="2000" dirty="0" smtClean="0">
                <a:latin typeface="Calibri"/>
              </a:rPr>
              <a:t>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Kterou součástku zapojíš do zdířek 1, 2,  aby           </a:t>
            </a:r>
            <a:r>
              <a:rPr lang="cs-CZ" sz="2000" b="1" dirty="0" smtClean="0">
                <a:latin typeface="Calibri"/>
              </a:rPr>
              <a:t>      D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dioda byla zapojena v závěrném směru ?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10.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Ve kterém obvodu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                                 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bude žárovka svítit?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</a:t>
            </a:r>
            <a:r>
              <a:rPr lang="cs-CZ" sz="1800" b="1" dirty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                        </a:t>
            </a:r>
            <a:r>
              <a:rPr lang="cs-CZ" sz="1800" b="1" dirty="0" smtClean="0">
                <a:latin typeface="Calibri"/>
              </a:rPr>
              <a:t>                                   </a:t>
            </a:r>
            <a:r>
              <a:rPr lang="cs-CZ" sz="2000" b="1" dirty="0" smtClean="0">
                <a:latin typeface="Calibri"/>
              </a:rPr>
              <a:t> D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Skupina 21"/>
          <p:cNvGrpSpPr/>
          <p:nvPr/>
        </p:nvGrpSpPr>
        <p:grpSpPr>
          <a:xfrm>
            <a:off x="7061265" y="4031731"/>
            <a:ext cx="1458881" cy="1366714"/>
            <a:chOff x="6698415" y="3538255"/>
            <a:chExt cx="1458881" cy="1366714"/>
          </a:xfrm>
        </p:grpSpPr>
        <p:cxnSp>
          <p:nvCxnSpPr>
            <p:cNvPr id="94" name="Přímá spojnice 93"/>
            <p:cNvCxnSpPr/>
            <p:nvPr/>
          </p:nvCxnSpPr>
          <p:spPr>
            <a:xfrm>
              <a:off x="7869264" y="3839008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1" name="Skupina 20"/>
            <p:cNvGrpSpPr/>
            <p:nvPr/>
          </p:nvGrpSpPr>
          <p:grpSpPr>
            <a:xfrm>
              <a:off x="6698415" y="3538255"/>
              <a:ext cx="1454607" cy="1366714"/>
              <a:chOff x="6712929" y="3538255"/>
              <a:chExt cx="1454607" cy="1366714"/>
            </a:xfrm>
          </p:grpSpPr>
          <p:sp>
            <p:nvSpPr>
              <p:cNvPr id="86" name="Vývojový diagram: sumační spojení 85"/>
              <p:cNvSpPr/>
              <p:nvPr/>
            </p:nvSpPr>
            <p:spPr>
              <a:xfrm flipV="1">
                <a:off x="7670321" y="4600606"/>
                <a:ext cx="288032" cy="288032"/>
              </a:xfrm>
              <a:prstGeom prst="flowChartSummingJunction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9" name="Přímá spojnice 88"/>
              <p:cNvCxnSpPr/>
              <p:nvPr/>
            </p:nvCxnSpPr>
            <p:spPr>
              <a:xfrm flipV="1">
                <a:off x="6712929" y="3835272"/>
                <a:ext cx="0" cy="91810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Přímá spojnice 89"/>
              <p:cNvCxnSpPr/>
              <p:nvPr/>
            </p:nvCxnSpPr>
            <p:spPr>
              <a:xfrm flipV="1">
                <a:off x="8167536" y="3839008"/>
                <a:ext cx="0" cy="91436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2" name="Ovál 91"/>
              <p:cNvSpPr/>
              <p:nvPr/>
            </p:nvSpPr>
            <p:spPr>
              <a:xfrm flipV="1">
                <a:off x="7491222" y="3781266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vál 92"/>
              <p:cNvSpPr/>
              <p:nvPr/>
            </p:nvSpPr>
            <p:spPr>
              <a:xfrm flipV="1">
                <a:off x="7782539" y="3781266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5" name="Přímá spojnice 94"/>
              <p:cNvCxnSpPr>
                <a:endCxn id="92" idx="2"/>
              </p:cNvCxnSpPr>
              <p:nvPr/>
            </p:nvCxnSpPr>
            <p:spPr>
              <a:xfrm flipV="1">
                <a:off x="6712929" y="3835272"/>
                <a:ext cx="778293" cy="987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7" name="Skupina 96"/>
              <p:cNvGrpSpPr/>
              <p:nvPr/>
            </p:nvGrpSpPr>
            <p:grpSpPr>
              <a:xfrm rot="5400000" flipH="1">
                <a:off x="7031526" y="4513323"/>
                <a:ext cx="324240" cy="459051"/>
                <a:chOff x="4427984" y="3652556"/>
                <a:chExt cx="324240" cy="568532"/>
              </a:xfrm>
            </p:grpSpPr>
            <p:sp>
              <p:nvSpPr>
                <p:cNvPr id="103" name="Rovnoramenný trojúhelník 102"/>
                <p:cNvSpPr/>
                <p:nvPr/>
              </p:nvSpPr>
              <p:spPr>
                <a:xfrm>
                  <a:off x="4427984" y="3796572"/>
                  <a:ext cx="324240" cy="315035"/>
                </a:xfrm>
                <a:prstGeom prst="triangle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08" name="Přímá spojnice 107"/>
                <p:cNvCxnSpPr/>
                <p:nvPr/>
              </p:nvCxnSpPr>
              <p:spPr>
                <a:xfrm flipH="1">
                  <a:off x="4582880" y="3652556"/>
                  <a:ext cx="7224" cy="5685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9" name="Přímá spojnice 108"/>
                <p:cNvCxnSpPr/>
                <p:nvPr/>
              </p:nvCxnSpPr>
              <p:spPr>
                <a:xfrm>
                  <a:off x="4427984" y="3796572"/>
                  <a:ext cx="32424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7" name="Skupina 126"/>
              <p:cNvGrpSpPr/>
              <p:nvPr/>
            </p:nvGrpSpPr>
            <p:grpSpPr>
              <a:xfrm>
                <a:off x="7338373" y="3538255"/>
                <a:ext cx="705761" cy="165179"/>
                <a:chOff x="4608208" y="5693582"/>
                <a:chExt cx="705761" cy="165179"/>
              </a:xfrm>
            </p:grpSpPr>
            <p:cxnSp>
              <p:nvCxnSpPr>
                <p:cNvPr id="129" name="Přímá spojnice 128"/>
                <p:cNvCxnSpPr/>
                <p:nvPr/>
              </p:nvCxnSpPr>
              <p:spPr>
                <a:xfrm>
                  <a:off x="5133949" y="5789187"/>
                  <a:ext cx="180020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1" name="Přímá spojnice 130"/>
                <p:cNvCxnSpPr/>
                <p:nvPr/>
              </p:nvCxnSpPr>
              <p:spPr>
                <a:xfrm>
                  <a:off x="4608208" y="5779823"/>
                  <a:ext cx="144016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3" name="Přímá spojnice 132"/>
                <p:cNvCxnSpPr/>
                <p:nvPr/>
              </p:nvCxnSpPr>
              <p:spPr>
                <a:xfrm>
                  <a:off x="5223959" y="5693582"/>
                  <a:ext cx="0" cy="165179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9" name="Přímá spojnice 18"/>
              <p:cNvCxnSpPr>
                <a:endCxn id="86" idx="2"/>
              </p:cNvCxnSpPr>
              <p:nvPr/>
            </p:nvCxnSpPr>
            <p:spPr>
              <a:xfrm flipV="1">
                <a:off x="7410381" y="4744622"/>
                <a:ext cx="259940" cy="183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>
                <a:stCxn id="86" idx="6"/>
              </p:cNvCxnSpPr>
              <p:nvPr/>
            </p:nvCxnSpPr>
            <p:spPr>
              <a:xfrm>
                <a:off x="7958353" y="4744622"/>
                <a:ext cx="209183" cy="183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H="1">
                <a:off x="6712929" y="4767888"/>
                <a:ext cx="25119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3" name="Skupina 12"/>
          <p:cNvGrpSpPr/>
          <p:nvPr/>
        </p:nvGrpSpPr>
        <p:grpSpPr>
          <a:xfrm>
            <a:off x="6692711" y="2593026"/>
            <a:ext cx="950939" cy="261928"/>
            <a:chOff x="5734787" y="2273718"/>
            <a:chExt cx="950939" cy="261928"/>
          </a:xfrm>
        </p:grpSpPr>
        <p:sp>
          <p:nvSpPr>
            <p:cNvPr id="158" name="Ovál 157"/>
            <p:cNvSpPr/>
            <p:nvPr/>
          </p:nvSpPr>
          <p:spPr>
            <a:xfrm>
              <a:off x="6019652" y="2427634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60" name="Skupina 159"/>
            <p:cNvGrpSpPr/>
            <p:nvPr/>
          </p:nvGrpSpPr>
          <p:grpSpPr>
            <a:xfrm>
              <a:off x="5734787" y="2273718"/>
              <a:ext cx="950939" cy="261928"/>
              <a:chOff x="5695100" y="3728870"/>
              <a:chExt cx="950939" cy="261928"/>
            </a:xfrm>
          </p:grpSpPr>
          <p:cxnSp>
            <p:nvCxnSpPr>
              <p:cNvPr id="163" name="Přímá spojnice 162"/>
              <p:cNvCxnSpPr/>
              <p:nvPr/>
            </p:nvCxnSpPr>
            <p:spPr>
              <a:xfrm flipV="1">
                <a:off x="5695100" y="3933056"/>
                <a:ext cx="288032" cy="37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5" name="Ovál 164"/>
              <p:cNvSpPr/>
              <p:nvPr/>
            </p:nvSpPr>
            <p:spPr>
              <a:xfrm>
                <a:off x="6271282" y="3882786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6" name="Přímá spojnice 165"/>
              <p:cNvCxnSpPr/>
              <p:nvPr/>
            </p:nvCxnSpPr>
            <p:spPr>
              <a:xfrm flipV="1">
                <a:off x="6358007" y="3929320"/>
                <a:ext cx="288032" cy="37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Přímá spojnice 166"/>
              <p:cNvCxnSpPr/>
              <p:nvPr/>
            </p:nvCxnSpPr>
            <p:spPr>
              <a:xfrm flipV="1">
                <a:off x="6041854" y="3728870"/>
                <a:ext cx="324036" cy="165754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2" name="Skupina 31"/>
          <p:cNvGrpSpPr/>
          <p:nvPr/>
        </p:nvGrpSpPr>
        <p:grpSpPr>
          <a:xfrm>
            <a:off x="6685457" y="3144340"/>
            <a:ext cx="950939" cy="124266"/>
            <a:chOff x="5742047" y="2839546"/>
            <a:chExt cx="950939" cy="124266"/>
          </a:xfrm>
        </p:grpSpPr>
        <p:sp>
          <p:nvSpPr>
            <p:cNvPr id="140" name="Ovál 139"/>
            <p:cNvSpPr/>
            <p:nvPr/>
          </p:nvSpPr>
          <p:spPr>
            <a:xfrm>
              <a:off x="6026912" y="2855800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2" name="Přímá spojnice 141"/>
            <p:cNvCxnSpPr/>
            <p:nvPr/>
          </p:nvCxnSpPr>
          <p:spPr>
            <a:xfrm flipV="1">
              <a:off x="5742047" y="2906070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" name="Ovál 142"/>
            <p:cNvSpPr/>
            <p:nvPr/>
          </p:nvSpPr>
          <p:spPr>
            <a:xfrm>
              <a:off x="6318229" y="2855800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4" name="Přímá spojnice 143"/>
            <p:cNvCxnSpPr/>
            <p:nvPr/>
          </p:nvCxnSpPr>
          <p:spPr>
            <a:xfrm flipV="1">
              <a:off x="6404954" y="2902334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6052513" y="2839546"/>
              <a:ext cx="3447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6656429" y="1644181"/>
            <a:ext cx="950939" cy="318165"/>
            <a:chOff x="6656429" y="1644181"/>
            <a:chExt cx="950939" cy="318165"/>
          </a:xfrm>
        </p:grpSpPr>
        <p:cxnSp>
          <p:nvCxnSpPr>
            <p:cNvPr id="172" name="Přímá spojnice 171"/>
            <p:cNvCxnSpPr/>
            <p:nvPr/>
          </p:nvCxnSpPr>
          <p:spPr>
            <a:xfrm>
              <a:off x="7223763" y="1740615"/>
              <a:ext cx="157061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14"/>
            <p:cNvGrpSpPr/>
            <p:nvPr/>
          </p:nvGrpSpPr>
          <p:grpSpPr>
            <a:xfrm>
              <a:off x="6656429" y="1644181"/>
              <a:ext cx="950939" cy="318165"/>
              <a:chOff x="5742047" y="1426471"/>
              <a:chExt cx="950939" cy="318165"/>
            </a:xfrm>
          </p:grpSpPr>
          <p:sp>
            <p:nvSpPr>
              <p:cNvPr id="147" name="Ovál 146"/>
              <p:cNvSpPr/>
              <p:nvPr/>
            </p:nvSpPr>
            <p:spPr>
              <a:xfrm>
                <a:off x="6026912" y="1636624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9" name="Přímá spojnice 148"/>
              <p:cNvCxnSpPr/>
              <p:nvPr/>
            </p:nvCxnSpPr>
            <p:spPr>
              <a:xfrm flipV="1">
                <a:off x="5742047" y="1686894"/>
                <a:ext cx="288032" cy="37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0" name="Ovál 149"/>
              <p:cNvSpPr/>
              <p:nvPr/>
            </p:nvSpPr>
            <p:spPr>
              <a:xfrm>
                <a:off x="6318229" y="1636624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1" name="Přímá spojnice 150"/>
              <p:cNvCxnSpPr/>
              <p:nvPr/>
            </p:nvCxnSpPr>
            <p:spPr>
              <a:xfrm flipV="1">
                <a:off x="6404954" y="1683158"/>
                <a:ext cx="288032" cy="37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Skupina 6"/>
              <p:cNvGrpSpPr/>
              <p:nvPr/>
            </p:nvGrpSpPr>
            <p:grpSpPr>
              <a:xfrm>
                <a:off x="5995831" y="1426471"/>
                <a:ext cx="377567" cy="166611"/>
                <a:chOff x="5995831" y="1426471"/>
                <a:chExt cx="377567" cy="166611"/>
              </a:xfrm>
            </p:grpSpPr>
            <p:cxnSp>
              <p:nvCxnSpPr>
                <p:cNvPr id="180" name="Přímá spojnice 179"/>
                <p:cNvCxnSpPr/>
                <p:nvPr/>
              </p:nvCxnSpPr>
              <p:spPr>
                <a:xfrm>
                  <a:off x="5995831" y="1513460"/>
                  <a:ext cx="125649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3" name="Přímá spojnice 182"/>
                <p:cNvCxnSpPr/>
                <p:nvPr/>
              </p:nvCxnSpPr>
              <p:spPr>
                <a:xfrm>
                  <a:off x="6373398" y="1426471"/>
                  <a:ext cx="0" cy="166611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20" name="Skupina 19"/>
          <p:cNvGrpSpPr/>
          <p:nvPr/>
        </p:nvGrpSpPr>
        <p:grpSpPr>
          <a:xfrm>
            <a:off x="6660232" y="2088215"/>
            <a:ext cx="950939" cy="332673"/>
            <a:chOff x="5734787" y="1811095"/>
            <a:chExt cx="950939" cy="332673"/>
          </a:xfrm>
        </p:grpSpPr>
        <p:sp>
          <p:nvSpPr>
            <p:cNvPr id="71" name="Ovál 70"/>
            <p:cNvSpPr/>
            <p:nvPr/>
          </p:nvSpPr>
          <p:spPr>
            <a:xfrm>
              <a:off x="6019652" y="2035756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3" name="Přímá spojnice 72"/>
            <p:cNvCxnSpPr/>
            <p:nvPr/>
          </p:nvCxnSpPr>
          <p:spPr>
            <a:xfrm flipV="1">
              <a:off x="5734787" y="2086026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Ovál 73"/>
            <p:cNvSpPr/>
            <p:nvPr/>
          </p:nvSpPr>
          <p:spPr>
            <a:xfrm>
              <a:off x="6310969" y="2035756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6397694" y="2082290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5991682" y="1811095"/>
              <a:ext cx="461546" cy="166611"/>
              <a:chOff x="5991682" y="1811095"/>
              <a:chExt cx="461546" cy="166611"/>
            </a:xfrm>
          </p:grpSpPr>
          <p:grpSp>
            <p:nvGrpSpPr>
              <p:cNvPr id="120" name="Skupina 119"/>
              <p:cNvGrpSpPr/>
              <p:nvPr/>
            </p:nvGrpSpPr>
            <p:grpSpPr>
              <a:xfrm flipH="1">
                <a:off x="6075661" y="1811095"/>
                <a:ext cx="377567" cy="166611"/>
                <a:chOff x="5995831" y="1426471"/>
                <a:chExt cx="377567" cy="166611"/>
              </a:xfrm>
            </p:grpSpPr>
            <p:cxnSp>
              <p:nvCxnSpPr>
                <p:cNvPr id="121" name="Přímá spojnice 120"/>
                <p:cNvCxnSpPr/>
                <p:nvPr/>
              </p:nvCxnSpPr>
              <p:spPr>
                <a:xfrm>
                  <a:off x="5995831" y="1513460"/>
                  <a:ext cx="125649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4" name="Přímá spojnice 123"/>
                <p:cNvCxnSpPr/>
                <p:nvPr/>
              </p:nvCxnSpPr>
              <p:spPr>
                <a:xfrm>
                  <a:off x="6373398" y="1426471"/>
                  <a:ext cx="0" cy="166611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" name="Přímá spojnice 10"/>
              <p:cNvCxnSpPr/>
              <p:nvPr/>
            </p:nvCxnSpPr>
            <p:spPr>
              <a:xfrm>
                <a:off x="5991682" y="1894400"/>
                <a:ext cx="215584" cy="36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4" name="Skupina 23"/>
          <p:cNvGrpSpPr/>
          <p:nvPr/>
        </p:nvGrpSpPr>
        <p:grpSpPr>
          <a:xfrm>
            <a:off x="2176149" y="5227832"/>
            <a:ext cx="1458881" cy="1366072"/>
            <a:chOff x="1988625" y="4750177"/>
            <a:chExt cx="1458881" cy="1366072"/>
          </a:xfrm>
        </p:grpSpPr>
        <p:grpSp>
          <p:nvGrpSpPr>
            <p:cNvPr id="110" name="Skupina 109"/>
            <p:cNvGrpSpPr/>
            <p:nvPr/>
          </p:nvGrpSpPr>
          <p:grpSpPr>
            <a:xfrm rot="16200000">
              <a:off x="2294099" y="5724603"/>
              <a:ext cx="324240" cy="459051"/>
              <a:chOff x="4427984" y="3652556"/>
              <a:chExt cx="324240" cy="568532"/>
            </a:xfrm>
          </p:grpSpPr>
          <p:sp>
            <p:nvSpPr>
              <p:cNvPr id="111" name="Rovnoramenný trojúhelník 110"/>
              <p:cNvSpPr/>
              <p:nvPr/>
            </p:nvSpPr>
            <p:spPr>
              <a:xfrm>
                <a:off x="4427984" y="3796572"/>
                <a:ext cx="324240" cy="315035"/>
              </a:xfrm>
              <a:prstGeom prst="triangl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2" name="Přímá spojnice 111"/>
              <p:cNvCxnSpPr/>
              <p:nvPr/>
            </p:nvCxnSpPr>
            <p:spPr>
              <a:xfrm flipH="1">
                <a:off x="4582880" y="3652556"/>
                <a:ext cx="7224" cy="5685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nice 114"/>
              <p:cNvCxnSpPr/>
              <p:nvPr/>
            </p:nvCxnSpPr>
            <p:spPr>
              <a:xfrm>
                <a:off x="4427984" y="3796572"/>
                <a:ext cx="32424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41" name="Přímá spojnice 140"/>
            <p:cNvCxnSpPr/>
            <p:nvPr/>
          </p:nvCxnSpPr>
          <p:spPr>
            <a:xfrm>
              <a:off x="3159474" y="5050930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6" name="Vývojový diagram: sumační spojení 145"/>
            <p:cNvSpPr/>
            <p:nvPr/>
          </p:nvSpPr>
          <p:spPr>
            <a:xfrm flipV="1">
              <a:off x="2946017" y="5812528"/>
              <a:ext cx="288032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8" name="Přímá spojnice 147"/>
            <p:cNvCxnSpPr/>
            <p:nvPr/>
          </p:nvCxnSpPr>
          <p:spPr>
            <a:xfrm flipV="1">
              <a:off x="1988625" y="5047194"/>
              <a:ext cx="0" cy="91810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Přímá spojnice 151"/>
            <p:cNvCxnSpPr/>
            <p:nvPr/>
          </p:nvCxnSpPr>
          <p:spPr>
            <a:xfrm flipV="1">
              <a:off x="3443232" y="5050930"/>
              <a:ext cx="0" cy="91436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3" name="Ovál 152"/>
            <p:cNvSpPr/>
            <p:nvPr/>
          </p:nvSpPr>
          <p:spPr>
            <a:xfrm flipV="1">
              <a:off x="2766918" y="4993188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vál 153"/>
            <p:cNvSpPr/>
            <p:nvPr/>
          </p:nvSpPr>
          <p:spPr>
            <a:xfrm flipV="1">
              <a:off x="3058235" y="4993188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9" name="Přímá spojnice 168"/>
            <p:cNvCxnSpPr>
              <a:endCxn id="153" idx="2"/>
            </p:cNvCxnSpPr>
            <p:nvPr/>
          </p:nvCxnSpPr>
          <p:spPr>
            <a:xfrm flipV="1">
              <a:off x="1988625" y="5047194"/>
              <a:ext cx="778293" cy="987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1" name="Skupina 170"/>
            <p:cNvGrpSpPr/>
            <p:nvPr/>
          </p:nvGrpSpPr>
          <p:grpSpPr>
            <a:xfrm>
              <a:off x="2614069" y="4750177"/>
              <a:ext cx="705761" cy="165179"/>
              <a:chOff x="4608208" y="5693582"/>
              <a:chExt cx="705761" cy="165179"/>
            </a:xfrm>
          </p:grpSpPr>
          <p:cxnSp>
            <p:nvCxnSpPr>
              <p:cNvPr id="187" name="Přímá spojnice 186"/>
              <p:cNvCxnSpPr/>
              <p:nvPr/>
            </p:nvCxnSpPr>
            <p:spPr>
              <a:xfrm>
                <a:off x="5133949" y="5789187"/>
                <a:ext cx="18002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Přímá spojnice 187"/>
              <p:cNvCxnSpPr/>
              <p:nvPr/>
            </p:nvCxnSpPr>
            <p:spPr>
              <a:xfrm>
                <a:off x="4608208" y="5779823"/>
                <a:ext cx="144016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Přímá spojnice 188"/>
              <p:cNvCxnSpPr/>
              <p:nvPr/>
            </p:nvCxnSpPr>
            <p:spPr>
              <a:xfrm>
                <a:off x="5223959" y="5693582"/>
                <a:ext cx="0" cy="1651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84" name="Přímá spojnice 183"/>
            <p:cNvCxnSpPr>
              <a:endCxn id="146" idx="2"/>
            </p:cNvCxnSpPr>
            <p:nvPr/>
          </p:nvCxnSpPr>
          <p:spPr>
            <a:xfrm flipV="1">
              <a:off x="2686077" y="5956544"/>
              <a:ext cx="259940" cy="183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Přímá spojnice 184"/>
            <p:cNvCxnSpPr>
              <a:stCxn id="146" idx="6"/>
            </p:cNvCxnSpPr>
            <p:nvPr/>
          </p:nvCxnSpPr>
          <p:spPr>
            <a:xfrm>
              <a:off x="3234049" y="5956544"/>
              <a:ext cx="209183" cy="183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Přímá spojnice 185"/>
            <p:cNvCxnSpPr/>
            <p:nvPr/>
          </p:nvCxnSpPr>
          <p:spPr>
            <a:xfrm flipH="1">
              <a:off x="1988625" y="5965296"/>
              <a:ext cx="25119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9" name="Skupina 228"/>
          <p:cNvGrpSpPr/>
          <p:nvPr/>
        </p:nvGrpSpPr>
        <p:grpSpPr>
          <a:xfrm>
            <a:off x="5706243" y="5427221"/>
            <a:ext cx="1598001" cy="1116124"/>
            <a:chOff x="6707709" y="5427221"/>
            <a:chExt cx="1598001" cy="1116124"/>
          </a:xfrm>
        </p:grpSpPr>
        <p:sp>
          <p:nvSpPr>
            <p:cNvPr id="98" name="Vývojový diagram: sumační spojení 97"/>
            <p:cNvSpPr/>
            <p:nvPr/>
          </p:nvSpPr>
          <p:spPr>
            <a:xfrm>
              <a:off x="7309655" y="5427221"/>
              <a:ext cx="288032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9" name="Přímá spojnice 98"/>
            <p:cNvCxnSpPr>
              <a:stCxn id="98" idx="2"/>
            </p:cNvCxnSpPr>
            <p:nvPr/>
          </p:nvCxnSpPr>
          <p:spPr>
            <a:xfrm flipH="1">
              <a:off x="6707709" y="5571237"/>
              <a:ext cx="60194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římá spojnice 99"/>
            <p:cNvCxnSpPr>
              <a:stCxn id="98" idx="6"/>
            </p:cNvCxnSpPr>
            <p:nvPr/>
          </p:nvCxnSpPr>
          <p:spPr>
            <a:xfrm>
              <a:off x="7597687" y="5571237"/>
              <a:ext cx="55018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>
              <a:off x="6707709" y="5571237"/>
              <a:ext cx="0" cy="91810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Ovál 103"/>
            <p:cNvSpPr/>
            <p:nvPr/>
          </p:nvSpPr>
          <p:spPr>
            <a:xfrm>
              <a:off x="7486002" y="6435333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vál 104"/>
            <p:cNvSpPr/>
            <p:nvPr/>
          </p:nvSpPr>
          <p:spPr>
            <a:xfrm>
              <a:off x="7777319" y="6435333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6" name="Přímá spojnice 105"/>
            <p:cNvCxnSpPr/>
            <p:nvPr/>
          </p:nvCxnSpPr>
          <p:spPr>
            <a:xfrm flipV="1">
              <a:off x="7864044" y="6481867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>
              <a:endCxn id="104" idx="2"/>
            </p:cNvCxnSpPr>
            <p:nvPr/>
          </p:nvCxnSpPr>
          <p:spPr>
            <a:xfrm>
              <a:off x="6707709" y="6479466"/>
              <a:ext cx="778293" cy="987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16" name="Skupina 115"/>
            <p:cNvGrpSpPr/>
            <p:nvPr/>
          </p:nvGrpSpPr>
          <p:grpSpPr>
            <a:xfrm flipV="1">
              <a:off x="7981470" y="5728118"/>
              <a:ext cx="324240" cy="459051"/>
              <a:chOff x="4427984" y="3652556"/>
              <a:chExt cx="324240" cy="568532"/>
            </a:xfrm>
          </p:grpSpPr>
          <p:sp>
            <p:nvSpPr>
              <p:cNvPr id="117" name="Rovnoramenný trojúhelník 116"/>
              <p:cNvSpPr/>
              <p:nvPr/>
            </p:nvSpPr>
            <p:spPr>
              <a:xfrm>
                <a:off x="4427984" y="3796572"/>
                <a:ext cx="324240" cy="315035"/>
              </a:xfrm>
              <a:prstGeom prst="triangl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8" name="Přímá spojnice 117"/>
              <p:cNvCxnSpPr/>
              <p:nvPr/>
            </p:nvCxnSpPr>
            <p:spPr>
              <a:xfrm flipH="1">
                <a:off x="4582880" y="3652556"/>
                <a:ext cx="7224" cy="5685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Přímá spojnice 118"/>
              <p:cNvCxnSpPr/>
              <p:nvPr/>
            </p:nvCxnSpPr>
            <p:spPr>
              <a:xfrm>
                <a:off x="4427984" y="3796572"/>
                <a:ext cx="32424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5" name="Skupina 134"/>
            <p:cNvGrpSpPr/>
            <p:nvPr/>
          </p:nvGrpSpPr>
          <p:grpSpPr>
            <a:xfrm flipH="1">
              <a:off x="7338373" y="6211138"/>
              <a:ext cx="705761" cy="165179"/>
              <a:chOff x="4608208" y="5693582"/>
              <a:chExt cx="705761" cy="165179"/>
            </a:xfrm>
          </p:grpSpPr>
          <p:cxnSp>
            <p:nvCxnSpPr>
              <p:cNvPr id="136" name="Přímá spojnice 135"/>
              <p:cNvCxnSpPr/>
              <p:nvPr/>
            </p:nvCxnSpPr>
            <p:spPr>
              <a:xfrm>
                <a:off x="5133949" y="5789187"/>
                <a:ext cx="18002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Přímá spojnice 136"/>
              <p:cNvCxnSpPr/>
              <p:nvPr/>
            </p:nvCxnSpPr>
            <p:spPr>
              <a:xfrm>
                <a:off x="4608208" y="5779823"/>
                <a:ext cx="144016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Přímá spojnice 137"/>
              <p:cNvCxnSpPr/>
              <p:nvPr/>
            </p:nvCxnSpPr>
            <p:spPr>
              <a:xfrm>
                <a:off x="5223959" y="5693582"/>
                <a:ext cx="0" cy="1651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4" name="Přímá spojnice 33"/>
            <p:cNvCxnSpPr/>
            <p:nvPr/>
          </p:nvCxnSpPr>
          <p:spPr>
            <a:xfrm>
              <a:off x="8143590" y="5571237"/>
              <a:ext cx="0" cy="15688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8158104" y="6187169"/>
              <a:ext cx="0" cy="30217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3" name="Skupina 192"/>
          <p:cNvGrpSpPr/>
          <p:nvPr/>
        </p:nvGrpSpPr>
        <p:grpSpPr>
          <a:xfrm flipH="1">
            <a:off x="4296351" y="4038991"/>
            <a:ext cx="1458881" cy="1366714"/>
            <a:chOff x="6698415" y="3538255"/>
            <a:chExt cx="1458881" cy="1366714"/>
          </a:xfrm>
        </p:grpSpPr>
        <p:cxnSp>
          <p:nvCxnSpPr>
            <p:cNvPr id="194" name="Přímá spojnice 193"/>
            <p:cNvCxnSpPr/>
            <p:nvPr/>
          </p:nvCxnSpPr>
          <p:spPr>
            <a:xfrm>
              <a:off x="7869264" y="3839008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5" name="Skupina 194"/>
            <p:cNvGrpSpPr/>
            <p:nvPr/>
          </p:nvGrpSpPr>
          <p:grpSpPr>
            <a:xfrm>
              <a:off x="6698415" y="3538255"/>
              <a:ext cx="1454607" cy="1366714"/>
              <a:chOff x="6712929" y="3538255"/>
              <a:chExt cx="1454607" cy="1366714"/>
            </a:xfrm>
          </p:grpSpPr>
          <p:sp>
            <p:nvSpPr>
              <p:cNvPr id="196" name="Vývojový diagram: sumační spojení 195"/>
              <p:cNvSpPr/>
              <p:nvPr/>
            </p:nvSpPr>
            <p:spPr>
              <a:xfrm flipV="1">
                <a:off x="7670321" y="4600606"/>
                <a:ext cx="288032" cy="288032"/>
              </a:xfrm>
              <a:prstGeom prst="flowChartSummingJunction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7" name="Přímá spojnice 196"/>
              <p:cNvCxnSpPr/>
              <p:nvPr/>
            </p:nvCxnSpPr>
            <p:spPr>
              <a:xfrm flipV="1">
                <a:off x="6712929" y="3835272"/>
                <a:ext cx="0" cy="91810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Přímá spojnice 197"/>
              <p:cNvCxnSpPr/>
              <p:nvPr/>
            </p:nvCxnSpPr>
            <p:spPr>
              <a:xfrm flipV="1">
                <a:off x="8167536" y="3839008"/>
                <a:ext cx="0" cy="91436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9" name="Ovál 198"/>
              <p:cNvSpPr/>
              <p:nvPr/>
            </p:nvSpPr>
            <p:spPr>
              <a:xfrm flipV="1">
                <a:off x="7491222" y="3781266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0" name="Ovál 199"/>
              <p:cNvSpPr/>
              <p:nvPr/>
            </p:nvSpPr>
            <p:spPr>
              <a:xfrm flipV="1">
                <a:off x="7782539" y="3781266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01" name="Přímá spojnice 200"/>
              <p:cNvCxnSpPr>
                <a:endCxn id="199" idx="2"/>
              </p:cNvCxnSpPr>
              <p:nvPr/>
            </p:nvCxnSpPr>
            <p:spPr>
              <a:xfrm flipV="1">
                <a:off x="6712929" y="3835272"/>
                <a:ext cx="778293" cy="987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2" name="Skupina 201"/>
              <p:cNvGrpSpPr/>
              <p:nvPr/>
            </p:nvGrpSpPr>
            <p:grpSpPr>
              <a:xfrm rot="5400000" flipH="1">
                <a:off x="7031526" y="4513323"/>
                <a:ext cx="324240" cy="459051"/>
                <a:chOff x="4427984" y="3652556"/>
                <a:chExt cx="324240" cy="568532"/>
              </a:xfrm>
            </p:grpSpPr>
            <p:sp>
              <p:nvSpPr>
                <p:cNvPr id="210" name="Rovnoramenný trojúhelník 209"/>
                <p:cNvSpPr/>
                <p:nvPr/>
              </p:nvSpPr>
              <p:spPr>
                <a:xfrm>
                  <a:off x="4427984" y="3796572"/>
                  <a:ext cx="324240" cy="315035"/>
                </a:xfrm>
                <a:prstGeom prst="triangle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211" name="Přímá spojnice 210"/>
                <p:cNvCxnSpPr/>
                <p:nvPr/>
              </p:nvCxnSpPr>
              <p:spPr>
                <a:xfrm flipH="1">
                  <a:off x="4582880" y="3652556"/>
                  <a:ext cx="7224" cy="5685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2" name="Přímá spojnice 211"/>
                <p:cNvCxnSpPr/>
                <p:nvPr/>
              </p:nvCxnSpPr>
              <p:spPr>
                <a:xfrm>
                  <a:off x="4427984" y="3796572"/>
                  <a:ext cx="32424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03" name="Skupina 202"/>
              <p:cNvGrpSpPr/>
              <p:nvPr/>
            </p:nvGrpSpPr>
            <p:grpSpPr>
              <a:xfrm>
                <a:off x="7338373" y="3538255"/>
                <a:ext cx="705761" cy="165179"/>
                <a:chOff x="4608208" y="5693582"/>
                <a:chExt cx="705761" cy="165179"/>
              </a:xfrm>
            </p:grpSpPr>
            <p:cxnSp>
              <p:nvCxnSpPr>
                <p:cNvPr id="207" name="Přímá spojnice 206"/>
                <p:cNvCxnSpPr/>
                <p:nvPr/>
              </p:nvCxnSpPr>
              <p:spPr>
                <a:xfrm>
                  <a:off x="5133949" y="5789187"/>
                  <a:ext cx="180020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8" name="Přímá spojnice 207"/>
                <p:cNvCxnSpPr/>
                <p:nvPr/>
              </p:nvCxnSpPr>
              <p:spPr>
                <a:xfrm>
                  <a:off x="4608208" y="5779823"/>
                  <a:ext cx="144016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" name="Přímá spojnice 208"/>
                <p:cNvCxnSpPr/>
                <p:nvPr/>
              </p:nvCxnSpPr>
              <p:spPr>
                <a:xfrm>
                  <a:off x="5223959" y="5693582"/>
                  <a:ext cx="0" cy="165179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04" name="Přímá spojnice 203"/>
              <p:cNvCxnSpPr>
                <a:endCxn id="196" idx="2"/>
              </p:cNvCxnSpPr>
              <p:nvPr/>
            </p:nvCxnSpPr>
            <p:spPr>
              <a:xfrm flipV="1">
                <a:off x="7410381" y="4744622"/>
                <a:ext cx="259940" cy="183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Přímá spojnice 204"/>
              <p:cNvCxnSpPr>
                <a:stCxn id="196" idx="6"/>
              </p:cNvCxnSpPr>
              <p:nvPr/>
            </p:nvCxnSpPr>
            <p:spPr>
              <a:xfrm>
                <a:off x="7958353" y="4744622"/>
                <a:ext cx="209183" cy="183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Přímá spojnice 205"/>
              <p:cNvCxnSpPr/>
              <p:nvPr/>
            </p:nvCxnSpPr>
            <p:spPr>
              <a:xfrm flipH="1">
                <a:off x="6712929" y="4767888"/>
                <a:ext cx="25119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9" name="Přímá spojnice 38"/>
          <p:cNvCxnSpPr>
            <a:stCxn id="37" idx="0"/>
            <a:endCxn id="37" idx="2"/>
          </p:cNvCxnSpPr>
          <p:nvPr/>
        </p:nvCxnSpPr>
        <p:spPr>
          <a:xfrm>
            <a:off x="3221700" y="1484784"/>
            <a:ext cx="0" cy="8280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8" name="Skupina 227"/>
          <p:cNvGrpSpPr/>
          <p:nvPr/>
        </p:nvGrpSpPr>
        <p:grpSpPr>
          <a:xfrm>
            <a:off x="1624617" y="1484784"/>
            <a:ext cx="3187081" cy="1338562"/>
            <a:chOff x="1697187" y="1484784"/>
            <a:chExt cx="3187081" cy="1338562"/>
          </a:xfrm>
        </p:grpSpPr>
        <p:sp>
          <p:nvSpPr>
            <p:cNvPr id="40" name="TextovéPole 39"/>
            <p:cNvSpPr txBox="1"/>
            <p:nvPr/>
          </p:nvSpPr>
          <p:spPr>
            <a:xfrm>
              <a:off x="4014666" y="2269340"/>
              <a:ext cx="34276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P</a:t>
              </a:r>
            </a:p>
          </p:txBody>
        </p:sp>
        <p:sp>
          <p:nvSpPr>
            <p:cNvPr id="253" name="TextovéPole 252"/>
            <p:cNvSpPr txBox="1"/>
            <p:nvPr/>
          </p:nvSpPr>
          <p:spPr>
            <a:xfrm>
              <a:off x="2309274" y="2276600"/>
              <a:ext cx="34276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N</a:t>
              </a:r>
              <a:endParaRPr lang="cs-CZ" dirty="0"/>
            </a:p>
          </p:txBody>
        </p:sp>
        <p:sp>
          <p:nvSpPr>
            <p:cNvPr id="191" name="TextovéPole 190"/>
            <p:cNvSpPr txBox="1"/>
            <p:nvPr/>
          </p:nvSpPr>
          <p:spPr>
            <a:xfrm>
              <a:off x="3001256" y="2339839"/>
              <a:ext cx="34276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grpSp>
          <p:nvGrpSpPr>
            <p:cNvPr id="227" name="Skupina 226"/>
            <p:cNvGrpSpPr/>
            <p:nvPr/>
          </p:nvGrpSpPr>
          <p:grpSpPr>
            <a:xfrm>
              <a:off x="1697187" y="1484784"/>
              <a:ext cx="3187081" cy="1338562"/>
              <a:chOff x="1740729" y="1484784"/>
              <a:chExt cx="3187081" cy="1338562"/>
            </a:xfrm>
          </p:grpSpPr>
          <p:sp>
            <p:nvSpPr>
              <p:cNvPr id="37" name="Obdélník 36"/>
              <p:cNvSpPr/>
              <p:nvPr/>
            </p:nvSpPr>
            <p:spPr>
              <a:xfrm>
                <a:off x="2270407" y="1484784"/>
                <a:ext cx="2134810" cy="82809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46" name="Skupina 45"/>
              <p:cNvGrpSpPr/>
              <p:nvPr/>
            </p:nvGrpSpPr>
            <p:grpSpPr>
              <a:xfrm>
                <a:off x="4065422" y="1594056"/>
                <a:ext cx="231065" cy="223318"/>
                <a:chOff x="5027783" y="1557097"/>
                <a:chExt cx="507990" cy="502090"/>
              </a:xfrm>
            </p:grpSpPr>
            <p:cxnSp>
              <p:nvCxnSpPr>
                <p:cNvPr id="42" name="Přímá spojnice 41"/>
                <p:cNvCxnSpPr/>
                <p:nvPr/>
              </p:nvCxnSpPr>
              <p:spPr>
                <a:xfrm>
                  <a:off x="5274515" y="1644181"/>
                  <a:ext cx="0" cy="318165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4" name="Přímá spojnice 253"/>
                <p:cNvCxnSpPr/>
                <p:nvPr/>
              </p:nvCxnSpPr>
              <p:spPr>
                <a:xfrm rot="16200000">
                  <a:off x="5281775" y="1636927"/>
                  <a:ext cx="0" cy="318165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5" name="Ovál 44"/>
                <p:cNvSpPr/>
                <p:nvPr/>
              </p:nvSpPr>
              <p:spPr>
                <a:xfrm>
                  <a:off x="5027783" y="1557097"/>
                  <a:ext cx="507990" cy="502090"/>
                </a:xfrm>
                <a:prstGeom prst="ellipse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47" name="Skupina 46"/>
              <p:cNvGrpSpPr/>
              <p:nvPr/>
            </p:nvGrpSpPr>
            <p:grpSpPr>
              <a:xfrm>
                <a:off x="2948749" y="1583146"/>
                <a:ext cx="236981" cy="234228"/>
                <a:chOff x="5325323" y="2275543"/>
                <a:chExt cx="507990" cy="502090"/>
              </a:xfrm>
            </p:grpSpPr>
            <p:cxnSp>
              <p:nvCxnSpPr>
                <p:cNvPr id="255" name="Přímá spojnice 254"/>
                <p:cNvCxnSpPr/>
                <p:nvPr/>
              </p:nvCxnSpPr>
              <p:spPr>
                <a:xfrm rot="16200000">
                  <a:off x="5579315" y="2369887"/>
                  <a:ext cx="0" cy="318165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56" name="Ovál 255"/>
                <p:cNvSpPr/>
                <p:nvPr/>
              </p:nvSpPr>
              <p:spPr>
                <a:xfrm>
                  <a:off x="5325323" y="2275543"/>
                  <a:ext cx="507990" cy="502090"/>
                </a:xfrm>
                <a:prstGeom prst="ellipse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57" name="Skupina 256"/>
              <p:cNvGrpSpPr/>
              <p:nvPr/>
            </p:nvGrpSpPr>
            <p:grpSpPr>
              <a:xfrm>
                <a:off x="3767888" y="1891596"/>
                <a:ext cx="231065" cy="223318"/>
                <a:chOff x="5027783" y="1557097"/>
                <a:chExt cx="507990" cy="502090"/>
              </a:xfrm>
            </p:grpSpPr>
            <p:cxnSp>
              <p:nvCxnSpPr>
                <p:cNvPr id="258" name="Přímá spojnice 257"/>
                <p:cNvCxnSpPr/>
                <p:nvPr/>
              </p:nvCxnSpPr>
              <p:spPr>
                <a:xfrm>
                  <a:off x="5274515" y="1644181"/>
                  <a:ext cx="0" cy="318165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9" name="Přímá spojnice 258"/>
                <p:cNvCxnSpPr/>
                <p:nvPr/>
              </p:nvCxnSpPr>
              <p:spPr>
                <a:xfrm rot="16200000">
                  <a:off x="5281775" y="1636927"/>
                  <a:ext cx="0" cy="318165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60" name="Ovál 259"/>
                <p:cNvSpPr/>
                <p:nvPr/>
              </p:nvSpPr>
              <p:spPr>
                <a:xfrm>
                  <a:off x="5027783" y="1557097"/>
                  <a:ext cx="507990" cy="502090"/>
                </a:xfrm>
                <a:prstGeom prst="ellipse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61" name="Skupina 260"/>
              <p:cNvGrpSpPr/>
              <p:nvPr/>
            </p:nvGrpSpPr>
            <p:grpSpPr>
              <a:xfrm>
                <a:off x="3470354" y="1608576"/>
                <a:ext cx="231065" cy="223318"/>
                <a:chOff x="5027783" y="1557097"/>
                <a:chExt cx="507990" cy="502090"/>
              </a:xfrm>
            </p:grpSpPr>
            <p:cxnSp>
              <p:nvCxnSpPr>
                <p:cNvPr id="262" name="Přímá spojnice 261"/>
                <p:cNvCxnSpPr/>
                <p:nvPr/>
              </p:nvCxnSpPr>
              <p:spPr>
                <a:xfrm>
                  <a:off x="5274515" y="1644181"/>
                  <a:ext cx="0" cy="318165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3" name="Přímá spojnice 262"/>
                <p:cNvCxnSpPr/>
                <p:nvPr/>
              </p:nvCxnSpPr>
              <p:spPr>
                <a:xfrm rot="16200000">
                  <a:off x="5281775" y="1636927"/>
                  <a:ext cx="0" cy="318165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64" name="Ovál 263"/>
                <p:cNvSpPr/>
                <p:nvPr/>
              </p:nvSpPr>
              <p:spPr>
                <a:xfrm>
                  <a:off x="5027783" y="1557097"/>
                  <a:ext cx="507990" cy="502090"/>
                </a:xfrm>
                <a:prstGeom prst="ellipse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69" name="Skupina 268"/>
              <p:cNvGrpSpPr/>
              <p:nvPr/>
            </p:nvGrpSpPr>
            <p:grpSpPr>
              <a:xfrm>
                <a:off x="2636466" y="1925285"/>
                <a:ext cx="236981" cy="234228"/>
                <a:chOff x="5325323" y="2275543"/>
                <a:chExt cx="507990" cy="502090"/>
              </a:xfrm>
            </p:grpSpPr>
            <p:cxnSp>
              <p:nvCxnSpPr>
                <p:cNvPr id="270" name="Přímá spojnice 269"/>
                <p:cNvCxnSpPr/>
                <p:nvPr/>
              </p:nvCxnSpPr>
              <p:spPr>
                <a:xfrm rot="16200000">
                  <a:off x="5579315" y="2369887"/>
                  <a:ext cx="0" cy="318165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71" name="Ovál 270"/>
                <p:cNvSpPr/>
                <p:nvPr/>
              </p:nvSpPr>
              <p:spPr>
                <a:xfrm>
                  <a:off x="5325323" y="2275543"/>
                  <a:ext cx="507990" cy="502090"/>
                </a:xfrm>
                <a:prstGeom prst="ellipse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72" name="Skupina 271"/>
              <p:cNvGrpSpPr/>
              <p:nvPr/>
            </p:nvGrpSpPr>
            <p:grpSpPr>
              <a:xfrm>
                <a:off x="2383649" y="1568323"/>
                <a:ext cx="236981" cy="234228"/>
                <a:chOff x="5325323" y="2275543"/>
                <a:chExt cx="507990" cy="502090"/>
              </a:xfrm>
            </p:grpSpPr>
            <p:cxnSp>
              <p:nvCxnSpPr>
                <p:cNvPr id="273" name="Přímá spojnice 272"/>
                <p:cNvCxnSpPr/>
                <p:nvPr/>
              </p:nvCxnSpPr>
              <p:spPr>
                <a:xfrm rot="16200000">
                  <a:off x="5579315" y="2369887"/>
                  <a:ext cx="0" cy="318165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74" name="Ovál 273"/>
                <p:cNvSpPr/>
                <p:nvPr/>
              </p:nvSpPr>
              <p:spPr>
                <a:xfrm>
                  <a:off x="5325323" y="2275543"/>
                  <a:ext cx="507990" cy="502090"/>
                </a:xfrm>
                <a:prstGeom prst="ellipse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57" name="Ovál 156"/>
              <p:cNvSpPr/>
              <p:nvPr/>
            </p:nvSpPr>
            <p:spPr>
              <a:xfrm>
                <a:off x="3145886" y="2715334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1" name="Ovál 160"/>
              <p:cNvSpPr/>
              <p:nvPr/>
            </p:nvSpPr>
            <p:spPr>
              <a:xfrm>
                <a:off x="3437203" y="2715334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2" name="TextovéPole 191"/>
              <p:cNvSpPr txBox="1"/>
              <p:nvPr/>
            </p:nvSpPr>
            <p:spPr>
              <a:xfrm>
                <a:off x="3352543" y="2313942"/>
                <a:ext cx="34276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2</a:t>
                </a:r>
              </a:p>
            </p:txBody>
          </p:sp>
          <p:cxnSp>
            <p:nvCxnSpPr>
              <p:cNvPr id="10" name="Přímá spojnice 9"/>
              <p:cNvCxnSpPr>
                <a:stCxn id="161" idx="6"/>
              </p:cNvCxnSpPr>
              <p:nvPr/>
            </p:nvCxnSpPr>
            <p:spPr>
              <a:xfrm>
                <a:off x="3545215" y="2769340"/>
                <a:ext cx="138259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Přímá spojnice 212"/>
              <p:cNvCxnSpPr/>
              <p:nvPr/>
            </p:nvCxnSpPr>
            <p:spPr>
              <a:xfrm>
                <a:off x="1752739" y="2776600"/>
                <a:ext cx="138259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26" name="Skupina 225"/>
              <p:cNvGrpSpPr/>
              <p:nvPr/>
            </p:nvGrpSpPr>
            <p:grpSpPr>
              <a:xfrm>
                <a:off x="4405217" y="1898830"/>
                <a:ext cx="517716" cy="870510"/>
                <a:chOff x="4405217" y="1898830"/>
                <a:chExt cx="517716" cy="870510"/>
              </a:xfrm>
            </p:grpSpPr>
            <p:cxnSp>
              <p:nvCxnSpPr>
                <p:cNvPr id="26" name="Přímá spojnice 25"/>
                <p:cNvCxnSpPr/>
                <p:nvPr/>
              </p:nvCxnSpPr>
              <p:spPr>
                <a:xfrm flipV="1">
                  <a:off x="4922933" y="1900868"/>
                  <a:ext cx="0" cy="86847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4" name="Přímá spojnice 223"/>
                <p:cNvCxnSpPr>
                  <a:stCxn id="37" idx="3"/>
                </p:cNvCxnSpPr>
                <p:nvPr/>
              </p:nvCxnSpPr>
              <p:spPr>
                <a:xfrm>
                  <a:off x="4405217" y="1898830"/>
                  <a:ext cx="517716" cy="203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14" name="Skupina 213"/>
              <p:cNvGrpSpPr/>
              <p:nvPr/>
            </p:nvGrpSpPr>
            <p:grpSpPr>
              <a:xfrm flipH="1">
                <a:off x="1740729" y="1905756"/>
                <a:ext cx="517716" cy="870510"/>
                <a:chOff x="4405217" y="1898830"/>
                <a:chExt cx="517716" cy="870510"/>
              </a:xfrm>
            </p:grpSpPr>
            <p:cxnSp>
              <p:nvCxnSpPr>
                <p:cNvPr id="215" name="Přímá spojnice 214"/>
                <p:cNvCxnSpPr/>
                <p:nvPr/>
              </p:nvCxnSpPr>
              <p:spPr>
                <a:xfrm flipV="1">
                  <a:off x="4922933" y="1900868"/>
                  <a:ext cx="0" cy="86847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6" name="Přímá spojnice 215"/>
                <p:cNvCxnSpPr/>
                <p:nvPr/>
              </p:nvCxnSpPr>
              <p:spPr>
                <a:xfrm>
                  <a:off x="4405217" y="1898830"/>
                  <a:ext cx="517716" cy="203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1264737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188641"/>
            <a:ext cx="8229600" cy="57606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Polovodiče, test – List </a:t>
            </a:r>
            <a:r>
              <a:rPr lang="cs-CZ" sz="2000" b="1" u="sng" dirty="0">
                <a:solidFill>
                  <a:srgbClr val="0000FF"/>
                </a:solidFill>
              </a:rPr>
              <a:t>5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692696"/>
            <a:ext cx="8229600" cy="597666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    Nabídka odpovědí</a:t>
            </a:r>
            <a:r>
              <a:rPr lang="cs-CZ" sz="2000" dirty="0" smtClean="0">
                <a:latin typeface="Calibri"/>
              </a:rPr>
              <a:t>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11.</a:t>
            </a:r>
            <a:r>
              <a:rPr lang="cs-CZ" sz="2000" dirty="0" smtClean="0">
                <a:latin typeface="Calibri"/>
              </a:rPr>
              <a:t>       V polovodiči typu P jsou            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ionty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 nosiči elektrického náboje</a:t>
            </a:r>
            <a:r>
              <a:rPr lang="cs-CZ" sz="2000" b="1" dirty="0" smtClean="0">
                <a:latin typeface="Calibri"/>
              </a:rPr>
              <a:t>                                            B</a:t>
            </a:r>
            <a:r>
              <a:rPr lang="cs-CZ" sz="2000" dirty="0" smtClean="0">
                <a:latin typeface="Calibri"/>
              </a:rPr>
              <a:t>   díry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převážně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 </a:t>
            </a:r>
            <a:r>
              <a:rPr lang="cs-CZ" sz="2000" dirty="0" smtClean="0">
                <a:latin typeface="Calibri"/>
              </a:rPr>
              <a:t>neutrony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 D   </a:t>
            </a:r>
            <a:r>
              <a:rPr lang="cs-CZ" sz="2000" dirty="0" smtClean="0">
                <a:latin typeface="Calibri"/>
              </a:rPr>
              <a:t>volné elektrony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12.</a:t>
            </a:r>
            <a:r>
              <a:rPr lang="cs-CZ" sz="2000" dirty="0" smtClean="0">
                <a:latin typeface="Calibri"/>
              </a:rPr>
              <a:t>       Na obrázku schéma elektrické           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sítě, která obsahuje rezistory                                                            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a polovodičové diody spojené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se zdrojem napětí. Kterým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rezistorem neprochází proud ?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>
            <a:stCxn id="35" idx="3"/>
          </p:cNvCxnSpPr>
          <p:nvPr/>
        </p:nvCxnSpPr>
        <p:spPr>
          <a:xfrm flipV="1">
            <a:off x="8175376" y="4296902"/>
            <a:ext cx="301466" cy="4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2" name="Skupina 81"/>
          <p:cNvGrpSpPr/>
          <p:nvPr/>
        </p:nvGrpSpPr>
        <p:grpSpPr>
          <a:xfrm>
            <a:off x="5315540" y="3453479"/>
            <a:ext cx="3325228" cy="2552065"/>
            <a:chOff x="5373596" y="2452013"/>
            <a:chExt cx="3325228" cy="2552065"/>
          </a:xfrm>
        </p:grpSpPr>
        <p:grpSp>
          <p:nvGrpSpPr>
            <p:cNvPr id="30" name="Skupina 29"/>
            <p:cNvGrpSpPr/>
            <p:nvPr/>
          </p:nvGrpSpPr>
          <p:grpSpPr>
            <a:xfrm rot="5400000">
              <a:off x="6877176" y="3094069"/>
              <a:ext cx="324240" cy="459051"/>
              <a:chOff x="4427984" y="3652556"/>
              <a:chExt cx="324240" cy="568532"/>
            </a:xfrm>
          </p:grpSpPr>
          <p:sp>
            <p:nvSpPr>
              <p:cNvPr id="31" name="Rovnoramenný trojúhelník 30"/>
              <p:cNvSpPr/>
              <p:nvPr/>
            </p:nvSpPr>
            <p:spPr>
              <a:xfrm>
                <a:off x="4427984" y="3796572"/>
                <a:ext cx="324240" cy="315035"/>
              </a:xfrm>
              <a:prstGeom prst="triangl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2" name="Přímá spojnice 31"/>
              <p:cNvCxnSpPr/>
              <p:nvPr/>
            </p:nvCxnSpPr>
            <p:spPr>
              <a:xfrm flipH="1">
                <a:off x="4582880" y="3652556"/>
                <a:ext cx="7224" cy="5685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4427984" y="3796572"/>
                <a:ext cx="32424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" name="Skupina 80"/>
            <p:cNvGrpSpPr/>
            <p:nvPr/>
          </p:nvGrpSpPr>
          <p:grpSpPr>
            <a:xfrm>
              <a:off x="5373596" y="2452013"/>
              <a:ext cx="3325228" cy="2552065"/>
              <a:chOff x="5344568" y="2452013"/>
              <a:chExt cx="3325228" cy="2552065"/>
            </a:xfrm>
          </p:grpSpPr>
          <p:cxnSp>
            <p:nvCxnSpPr>
              <p:cNvPr id="43" name="Přímá spojnice 42"/>
              <p:cNvCxnSpPr/>
              <p:nvPr/>
            </p:nvCxnSpPr>
            <p:spPr>
              <a:xfrm flipH="1">
                <a:off x="7228167" y="3316341"/>
                <a:ext cx="32907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 flipH="1">
                <a:off x="5371348" y="3996471"/>
                <a:ext cx="472137" cy="289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0" name="Skupina 79"/>
              <p:cNvGrpSpPr/>
              <p:nvPr/>
            </p:nvGrpSpPr>
            <p:grpSpPr>
              <a:xfrm>
                <a:off x="5344568" y="2452013"/>
                <a:ext cx="3325228" cy="2552065"/>
                <a:chOff x="5344568" y="2452013"/>
                <a:chExt cx="3325228" cy="2552065"/>
              </a:xfrm>
            </p:grpSpPr>
            <p:grpSp>
              <p:nvGrpSpPr>
                <p:cNvPr id="14" name="Skupina 13"/>
                <p:cNvGrpSpPr/>
                <p:nvPr/>
              </p:nvGrpSpPr>
              <p:grpSpPr>
                <a:xfrm>
                  <a:off x="8345556" y="4122968"/>
                  <a:ext cx="324240" cy="459051"/>
                  <a:chOff x="4427984" y="3652556"/>
                  <a:chExt cx="324240" cy="568532"/>
                </a:xfrm>
              </p:grpSpPr>
              <p:sp>
                <p:nvSpPr>
                  <p:cNvPr id="22" name="Rovnoramenný trojúhelník 21"/>
                  <p:cNvSpPr/>
                  <p:nvPr/>
                </p:nvSpPr>
                <p:spPr>
                  <a:xfrm>
                    <a:off x="4427984" y="3796572"/>
                    <a:ext cx="324240" cy="315035"/>
                  </a:xfrm>
                  <a:prstGeom prst="triangle">
                    <a:avLst/>
                  </a:prstGeom>
                  <a:noFill/>
                  <a:ln w="127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24" name="Přímá spojnice 23"/>
                  <p:cNvCxnSpPr/>
                  <p:nvPr/>
                </p:nvCxnSpPr>
                <p:spPr>
                  <a:xfrm flipH="1">
                    <a:off x="4582880" y="3652556"/>
                    <a:ext cx="7224" cy="568532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" name="Přímá spojnice 24"/>
                  <p:cNvCxnSpPr/>
                  <p:nvPr/>
                </p:nvCxnSpPr>
                <p:spPr>
                  <a:xfrm>
                    <a:off x="4427984" y="3796572"/>
                    <a:ext cx="324240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8" name="Skupina 7"/>
                <p:cNvGrpSpPr/>
                <p:nvPr/>
              </p:nvGrpSpPr>
              <p:grpSpPr>
                <a:xfrm>
                  <a:off x="6300673" y="2452013"/>
                  <a:ext cx="705761" cy="351023"/>
                  <a:chOff x="5836225" y="2582639"/>
                  <a:chExt cx="705761" cy="351023"/>
                </a:xfrm>
              </p:grpSpPr>
              <p:sp>
                <p:nvSpPr>
                  <p:cNvPr id="11" name="Ovál 10"/>
                  <p:cNvSpPr/>
                  <p:nvPr/>
                </p:nvSpPr>
                <p:spPr>
                  <a:xfrm flipH="1" flipV="1">
                    <a:off x="6324667" y="2825650"/>
                    <a:ext cx="108012" cy="108012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" name="Ovál 11"/>
                  <p:cNvSpPr/>
                  <p:nvPr/>
                </p:nvSpPr>
                <p:spPr>
                  <a:xfrm flipH="1" flipV="1">
                    <a:off x="6033350" y="2825650"/>
                    <a:ext cx="108012" cy="108012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grpSp>
                <p:nvGrpSpPr>
                  <p:cNvPr id="15" name="Skupina 14"/>
                  <p:cNvGrpSpPr/>
                  <p:nvPr/>
                </p:nvGrpSpPr>
                <p:grpSpPr>
                  <a:xfrm flipH="1">
                    <a:off x="5836225" y="2582639"/>
                    <a:ext cx="705761" cy="165179"/>
                    <a:chOff x="4608208" y="5693582"/>
                    <a:chExt cx="705761" cy="165179"/>
                  </a:xfrm>
                </p:grpSpPr>
                <p:cxnSp>
                  <p:nvCxnSpPr>
                    <p:cNvPr id="19" name="Přímá spojnice 18"/>
                    <p:cNvCxnSpPr/>
                    <p:nvPr/>
                  </p:nvCxnSpPr>
                  <p:spPr>
                    <a:xfrm>
                      <a:off x="5133949" y="5789187"/>
                      <a:ext cx="180020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0" name="Přímá spojnice 19"/>
                    <p:cNvCxnSpPr/>
                    <p:nvPr/>
                  </p:nvCxnSpPr>
                  <p:spPr>
                    <a:xfrm>
                      <a:off x="4608208" y="5779823"/>
                      <a:ext cx="144016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1" name="Přímá spojnice 20"/>
                    <p:cNvCxnSpPr/>
                    <p:nvPr/>
                  </p:nvCxnSpPr>
                  <p:spPr>
                    <a:xfrm>
                      <a:off x="5223959" y="5693582"/>
                      <a:ext cx="0" cy="165179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grpSp>
              <p:nvGrpSpPr>
                <p:cNvPr id="26" name="Skupina 25"/>
                <p:cNvGrpSpPr/>
                <p:nvPr/>
              </p:nvGrpSpPr>
              <p:grpSpPr>
                <a:xfrm rot="16200000" flipH="1">
                  <a:off x="7402317" y="3749624"/>
                  <a:ext cx="324240" cy="459051"/>
                  <a:chOff x="4427984" y="3652556"/>
                  <a:chExt cx="324240" cy="568532"/>
                </a:xfrm>
              </p:grpSpPr>
              <p:sp>
                <p:nvSpPr>
                  <p:cNvPr id="27" name="Rovnoramenný trojúhelník 26"/>
                  <p:cNvSpPr/>
                  <p:nvPr/>
                </p:nvSpPr>
                <p:spPr>
                  <a:xfrm>
                    <a:off x="4427984" y="3796572"/>
                    <a:ext cx="324240" cy="315035"/>
                  </a:xfrm>
                  <a:prstGeom prst="triangle">
                    <a:avLst/>
                  </a:prstGeom>
                  <a:noFill/>
                  <a:ln w="127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28" name="Přímá spojnice 27"/>
                  <p:cNvCxnSpPr/>
                  <p:nvPr/>
                </p:nvCxnSpPr>
                <p:spPr>
                  <a:xfrm flipH="1">
                    <a:off x="4582880" y="3652556"/>
                    <a:ext cx="7224" cy="568532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9" name="Přímá spojnice 28"/>
                  <p:cNvCxnSpPr/>
                  <p:nvPr/>
                </p:nvCxnSpPr>
                <p:spPr>
                  <a:xfrm>
                    <a:off x="4427984" y="3796572"/>
                    <a:ext cx="324240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7" name="Skupina 6"/>
                <p:cNvGrpSpPr/>
                <p:nvPr/>
              </p:nvGrpSpPr>
              <p:grpSpPr>
                <a:xfrm>
                  <a:off x="5836225" y="3103510"/>
                  <a:ext cx="633753" cy="369332"/>
                  <a:chOff x="5836225" y="3292192"/>
                  <a:chExt cx="633753" cy="369332"/>
                </a:xfrm>
              </p:grpSpPr>
              <p:sp>
                <p:nvSpPr>
                  <p:cNvPr id="4" name="Obdélník 3"/>
                  <p:cNvSpPr/>
                  <p:nvPr/>
                </p:nvSpPr>
                <p:spPr>
                  <a:xfrm>
                    <a:off x="5836225" y="3319581"/>
                    <a:ext cx="633753" cy="323280"/>
                  </a:xfrm>
                  <a:prstGeom prst="rect">
                    <a:avLst/>
                  </a:prstGeom>
                  <a:noFill/>
                  <a:ln w="127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" name="TextovéPole 4"/>
                  <p:cNvSpPr txBox="1"/>
                  <p:nvPr/>
                </p:nvSpPr>
                <p:spPr>
                  <a:xfrm>
                    <a:off x="5991000" y="3292192"/>
                    <a:ext cx="324128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b="1" dirty="0" smtClean="0"/>
                      <a:t>A</a:t>
                    </a:r>
                    <a:endParaRPr lang="cs-CZ" b="1" dirty="0"/>
                  </a:p>
                </p:txBody>
              </p:sp>
            </p:grpSp>
            <p:grpSp>
              <p:nvGrpSpPr>
                <p:cNvPr id="34" name="Skupina 33"/>
                <p:cNvGrpSpPr/>
                <p:nvPr/>
              </p:nvGrpSpPr>
              <p:grpSpPr>
                <a:xfrm>
                  <a:off x="7570651" y="3110770"/>
                  <a:ext cx="633753" cy="369332"/>
                  <a:chOff x="5836225" y="3292192"/>
                  <a:chExt cx="633753" cy="369332"/>
                </a:xfrm>
              </p:grpSpPr>
              <p:sp>
                <p:nvSpPr>
                  <p:cNvPr id="35" name="Obdélník 34"/>
                  <p:cNvSpPr/>
                  <p:nvPr/>
                </p:nvSpPr>
                <p:spPr>
                  <a:xfrm>
                    <a:off x="5836225" y="3319581"/>
                    <a:ext cx="633753" cy="323280"/>
                  </a:xfrm>
                  <a:prstGeom prst="rect">
                    <a:avLst/>
                  </a:prstGeom>
                  <a:noFill/>
                  <a:ln w="127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6" name="TextovéPole 35"/>
                  <p:cNvSpPr txBox="1"/>
                  <p:nvPr/>
                </p:nvSpPr>
                <p:spPr>
                  <a:xfrm>
                    <a:off x="5991000" y="3292192"/>
                    <a:ext cx="314510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b="1" dirty="0"/>
                      <a:t>B</a:t>
                    </a:r>
                  </a:p>
                </p:txBody>
              </p:sp>
            </p:grpSp>
            <p:grpSp>
              <p:nvGrpSpPr>
                <p:cNvPr id="37" name="Skupina 36"/>
                <p:cNvGrpSpPr/>
                <p:nvPr/>
              </p:nvGrpSpPr>
              <p:grpSpPr>
                <a:xfrm>
                  <a:off x="5836231" y="3789040"/>
                  <a:ext cx="633753" cy="369332"/>
                  <a:chOff x="5836225" y="3292192"/>
                  <a:chExt cx="633753" cy="369332"/>
                </a:xfrm>
              </p:grpSpPr>
              <p:sp>
                <p:nvSpPr>
                  <p:cNvPr id="38" name="Obdélník 37"/>
                  <p:cNvSpPr/>
                  <p:nvPr/>
                </p:nvSpPr>
                <p:spPr>
                  <a:xfrm>
                    <a:off x="5836225" y="3319581"/>
                    <a:ext cx="633753" cy="323280"/>
                  </a:xfrm>
                  <a:prstGeom prst="rect">
                    <a:avLst/>
                  </a:prstGeom>
                  <a:noFill/>
                  <a:ln w="127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9" name="TextovéPole 38"/>
                  <p:cNvSpPr txBox="1"/>
                  <p:nvPr/>
                </p:nvSpPr>
                <p:spPr>
                  <a:xfrm>
                    <a:off x="5991000" y="3292192"/>
                    <a:ext cx="306494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b="1" dirty="0"/>
                      <a:t>C</a:t>
                    </a:r>
                  </a:p>
                </p:txBody>
              </p:sp>
            </p:grpSp>
            <p:grpSp>
              <p:nvGrpSpPr>
                <p:cNvPr id="40" name="Skupina 39"/>
                <p:cNvGrpSpPr/>
                <p:nvPr/>
              </p:nvGrpSpPr>
              <p:grpSpPr>
                <a:xfrm>
                  <a:off x="6743359" y="4634746"/>
                  <a:ext cx="633753" cy="369332"/>
                  <a:chOff x="5836225" y="3292192"/>
                  <a:chExt cx="633753" cy="369332"/>
                </a:xfrm>
              </p:grpSpPr>
              <p:sp>
                <p:nvSpPr>
                  <p:cNvPr id="41" name="Obdélník 40"/>
                  <p:cNvSpPr/>
                  <p:nvPr/>
                </p:nvSpPr>
                <p:spPr>
                  <a:xfrm>
                    <a:off x="5836225" y="3319581"/>
                    <a:ext cx="633753" cy="323280"/>
                  </a:xfrm>
                  <a:prstGeom prst="rect">
                    <a:avLst/>
                  </a:prstGeom>
                  <a:noFill/>
                  <a:ln w="127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2" name="TextovéPole 41"/>
                  <p:cNvSpPr txBox="1"/>
                  <p:nvPr/>
                </p:nvSpPr>
                <p:spPr>
                  <a:xfrm>
                    <a:off x="5991000" y="3292192"/>
                    <a:ext cx="330540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b="1" dirty="0"/>
                      <a:t>D</a:t>
                    </a:r>
                  </a:p>
                </p:txBody>
              </p:sp>
            </p:grpSp>
            <p:cxnSp>
              <p:nvCxnSpPr>
                <p:cNvPr id="13" name="Přímá spojnice 12"/>
                <p:cNvCxnSpPr/>
                <p:nvPr/>
              </p:nvCxnSpPr>
              <p:spPr>
                <a:xfrm flipH="1">
                  <a:off x="6480693" y="3309081"/>
                  <a:ext cx="32907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Přímá spojnice 45"/>
                <p:cNvCxnSpPr>
                  <a:stCxn id="38" idx="3"/>
                </p:cNvCxnSpPr>
                <p:nvPr/>
              </p:nvCxnSpPr>
              <p:spPr>
                <a:xfrm>
                  <a:off x="6469984" y="3978069"/>
                  <a:ext cx="86492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nice 47"/>
                <p:cNvCxnSpPr>
                  <a:stCxn id="12" idx="6"/>
                </p:cNvCxnSpPr>
                <p:nvPr/>
              </p:nvCxnSpPr>
              <p:spPr>
                <a:xfrm flipH="1">
                  <a:off x="5364088" y="2749030"/>
                  <a:ext cx="113371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>
                  <a:off x="5364088" y="2749030"/>
                  <a:ext cx="0" cy="207038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>
                  <a:endCxn id="41" idx="1"/>
                </p:cNvCxnSpPr>
                <p:nvPr/>
              </p:nvCxnSpPr>
              <p:spPr>
                <a:xfrm>
                  <a:off x="5364088" y="4819412"/>
                  <a:ext cx="1379271" cy="4363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Přímá spojnice 57"/>
                <p:cNvCxnSpPr>
                  <a:stCxn id="4" idx="1"/>
                </p:cNvCxnSpPr>
                <p:nvPr/>
              </p:nvCxnSpPr>
              <p:spPr>
                <a:xfrm flipH="1">
                  <a:off x="5364088" y="3292539"/>
                  <a:ext cx="472137" cy="2897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nice 60"/>
                <p:cNvCxnSpPr>
                  <a:stCxn id="11" idx="2"/>
                </p:cNvCxnSpPr>
                <p:nvPr/>
              </p:nvCxnSpPr>
              <p:spPr>
                <a:xfrm>
                  <a:off x="6897127" y="2749030"/>
                  <a:ext cx="1603325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>
                  <a:stCxn id="41" idx="3"/>
                </p:cNvCxnSpPr>
                <p:nvPr/>
              </p:nvCxnSpPr>
              <p:spPr>
                <a:xfrm>
                  <a:off x="7377112" y="4823775"/>
                  <a:ext cx="1126952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/>
                <p:nvPr/>
              </p:nvCxnSpPr>
              <p:spPr>
                <a:xfrm>
                  <a:off x="8500452" y="2749030"/>
                  <a:ext cx="7224" cy="1390679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/>
                <p:nvPr/>
              </p:nvCxnSpPr>
              <p:spPr>
                <a:xfrm>
                  <a:off x="7793963" y="3978069"/>
                  <a:ext cx="710101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3" name="Přímá spojnice 72"/>
                <p:cNvCxnSpPr/>
                <p:nvPr/>
              </p:nvCxnSpPr>
              <p:spPr>
                <a:xfrm>
                  <a:off x="8504064" y="4582019"/>
                  <a:ext cx="3612" cy="237393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6" name="Ovál 75"/>
                <p:cNvSpPr/>
                <p:nvPr/>
              </p:nvSpPr>
              <p:spPr>
                <a:xfrm>
                  <a:off x="8472332" y="3255492"/>
                  <a:ext cx="72008" cy="72008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7" name="Ovál 76"/>
                <p:cNvSpPr/>
                <p:nvPr/>
              </p:nvSpPr>
              <p:spPr>
                <a:xfrm>
                  <a:off x="5344568" y="3262752"/>
                  <a:ext cx="72008" cy="72008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8" name="Ovál 77"/>
                <p:cNvSpPr/>
                <p:nvPr/>
              </p:nvSpPr>
              <p:spPr>
                <a:xfrm>
                  <a:off x="5344568" y="3959424"/>
                  <a:ext cx="72008" cy="72008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9" name="Ovál 78"/>
                <p:cNvSpPr/>
                <p:nvPr/>
              </p:nvSpPr>
              <p:spPr>
                <a:xfrm>
                  <a:off x="8465078" y="3944910"/>
                  <a:ext cx="72008" cy="72008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02519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188641"/>
            <a:ext cx="8229600" cy="57606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Polovodičová dioda, test – List </a:t>
            </a:r>
            <a:r>
              <a:rPr lang="cs-CZ" sz="2000" b="1" u="sng" dirty="0">
                <a:solidFill>
                  <a:srgbClr val="0000FF"/>
                </a:solidFill>
              </a:rPr>
              <a:t>6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692696"/>
            <a:ext cx="8229600" cy="597666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    Nabídka odpovědí</a:t>
            </a:r>
            <a:r>
              <a:rPr lang="cs-CZ" sz="2000" dirty="0" smtClean="0">
                <a:latin typeface="Calibri"/>
              </a:rPr>
              <a:t>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13.</a:t>
            </a:r>
            <a:r>
              <a:rPr lang="cs-CZ" sz="2000" dirty="0" smtClean="0">
                <a:latin typeface="Calibri"/>
              </a:rPr>
              <a:t>       Časový průběh proudu, který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 vznikne usměrněním střídavého</a:t>
            </a:r>
            <a:r>
              <a:rPr lang="cs-CZ" sz="2000" b="1" dirty="0" smtClean="0">
                <a:latin typeface="Calibri"/>
              </a:rPr>
              <a:t>                                       </a:t>
            </a:r>
            <a:r>
              <a:rPr lang="cs-CZ" sz="2000" dirty="0" smtClean="0">
                <a:latin typeface="Calibri"/>
              </a:rPr>
              <a:t>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proudu polovodičovou  diodou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je na obrázku      </a:t>
            </a:r>
            <a:r>
              <a:rPr lang="cs-CZ" sz="2000" b="1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B                                         C                                                D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3" name="Skupina 82"/>
          <p:cNvGrpSpPr/>
          <p:nvPr/>
        </p:nvGrpSpPr>
        <p:grpSpPr>
          <a:xfrm>
            <a:off x="663048" y="3628530"/>
            <a:ext cx="2324776" cy="1816694"/>
            <a:chOff x="5750202" y="1371600"/>
            <a:chExt cx="2710230" cy="1985392"/>
          </a:xfrm>
        </p:grpSpPr>
        <p:cxnSp>
          <p:nvCxnSpPr>
            <p:cNvPr id="84" name="Přímá spojnice 83"/>
            <p:cNvCxnSpPr/>
            <p:nvPr/>
          </p:nvCxnSpPr>
          <p:spPr>
            <a:xfrm>
              <a:off x="6012160" y="1484784"/>
              <a:ext cx="0" cy="18722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>
              <a:off x="5868144" y="2708920"/>
              <a:ext cx="259228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TextovéPole 85"/>
            <p:cNvSpPr txBox="1"/>
            <p:nvPr/>
          </p:nvSpPr>
          <p:spPr>
            <a:xfrm>
              <a:off x="8181294" y="2699628"/>
              <a:ext cx="2791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5750202" y="1371600"/>
              <a:ext cx="2791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I</a:t>
              </a:r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5299464" y="1326254"/>
            <a:ext cx="3404896" cy="1816694"/>
            <a:chOff x="5750202" y="1371600"/>
            <a:chExt cx="2710230" cy="1985392"/>
          </a:xfrm>
        </p:grpSpPr>
        <p:cxnSp>
          <p:nvCxnSpPr>
            <p:cNvPr id="89" name="Přímá spojnice 88"/>
            <p:cNvCxnSpPr/>
            <p:nvPr/>
          </p:nvCxnSpPr>
          <p:spPr>
            <a:xfrm>
              <a:off x="6012160" y="1484784"/>
              <a:ext cx="0" cy="18722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>
              <a:off x="5868144" y="2708920"/>
              <a:ext cx="259228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1" name="TextovéPole 90"/>
            <p:cNvSpPr txBox="1"/>
            <p:nvPr/>
          </p:nvSpPr>
          <p:spPr>
            <a:xfrm>
              <a:off x="8181294" y="2699628"/>
              <a:ext cx="2791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5750202" y="1371600"/>
              <a:ext cx="2791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I</a:t>
              </a:r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5920668" y="3675275"/>
            <a:ext cx="2818772" cy="1816694"/>
            <a:chOff x="5750202" y="1371600"/>
            <a:chExt cx="2710230" cy="1985392"/>
          </a:xfrm>
        </p:grpSpPr>
        <p:cxnSp>
          <p:nvCxnSpPr>
            <p:cNvPr id="94" name="Přímá spojnice 93"/>
            <p:cNvCxnSpPr/>
            <p:nvPr/>
          </p:nvCxnSpPr>
          <p:spPr>
            <a:xfrm>
              <a:off x="6012160" y="1484784"/>
              <a:ext cx="0" cy="18722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Přímá spojnice 94"/>
            <p:cNvCxnSpPr/>
            <p:nvPr/>
          </p:nvCxnSpPr>
          <p:spPr>
            <a:xfrm>
              <a:off x="5868144" y="2708920"/>
              <a:ext cx="259228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6" name="TextovéPole 95"/>
            <p:cNvSpPr txBox="1"/>
            <p:nvPr/>
          </p:nvSpPr>
          <p:spPr>
            <a:xfrm>
              <a:off x="8181294" y="2699628"/>
              <a:ext cx="2791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5750202" y="1371600"/>
              <a:ext cx="2791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I</a:t>
              </a:r>
            </a:p>
          </p:txBody>
        </p:sp>
      </p:grpSp>
      <p:grpSp>
        <p:nvGrpSpPr>
          <p:cNvPr id="98" name="Skupina 97"/>
          <p:cNvGrpSpPr/>
          <p:nvPr/>
        </p:nvGrpSpPr>
        <p:grpSpPr>
          <a:xfrm>
            <a:off x="3491880" y="3732097"/>
            <a:ext cx="2024864" cy="1816694"/>
            <a:chOff x="5750202" y="1371600"/>
            <a:chExt cx="2710230" cy="1985392"/>
          </a:xfrm>
        </p:grpSpPr>
        <p:cxnSp>
          <p:nvCxnSpPr>
            <p:cNvPr id="99" name="Přímá spojnice 98"/>
            <p:cNvCxnSpPr/>
            <p:nvPr/>
          </p:nvCxnSpPr>
          <p:spPr>
            <a:xfrm>
              <a:off x="6012160" y="1484784"/>
              <a:ext cx="0" cy="18722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římá spojnice 99"/>
            <p:cNvCxnSpPr/>
            <p:nvPr/>
          </p:nvCxnSpPr>
          <p:spPr>
            <a:xfrm>
              <a:off x="5868144" y="2708920"/>
              <a:ext cx="259228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" name="TextovéPole 100"/>
            <p:cNvSpPr txBox="1"/>
            <p:nvPr/>
          </p:nvSpPr>
          <p:spPr>
            <a:xfrm>
              <a:off x="8181294" y="2699628"/>
              <a:ext cx="2791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5750202" y="1371600"/>
              <a:ext cx="2791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I</a:t>
              </a:r>
            </a:p>
          </p:txBody>
        </p:sp>
      </p:grpSp>
      <p:cxnSp>
        <p:nvCxnSpPr>
          <p:cNvPr id="49" name="Přímá spojnice 48"/>
          <p:cNvCxnSpPr/>
          <p:nvPr/>
        </p:nvCxnSpPr>
        <p:spPr>
          <a:xfrm>
            <a:off x="887750" y="4293096"/>
            <a:ext cx="18606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3716582" y="3901072"/>
            <a:ext cx="1359474" cy="104621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9" name="Skupina 108"/>
          <p:cNvGrpSpPr/>
          <p:nvPr/>
        </p:nvGrpSpPr>
        <p:grpSpPr>
          <a:xfrm>
            <a:off x="6207410" y="4663661"/>
            <a:ext cx="2196090" cy="496554"/>
            <a:chOff x="6483176" y="4663661"/>
            <a:chExt cx="2196090" cy="496554"/>
          </a:xfrm>
        </p:grpSpPr>
        <p:sp>
          <p:nvSpPr>
            <p:cNvPr id="104" name="Oblouk 103"/>
            <p:cNvSpPr/>
            <p:nvPr/>
          </p:nvSpPr>
          <p:spPr>
            <a:xfrm>
              <a:off x="6483176" y="4685429"/>
              <a:ext cx="537096" cy="474786"/>
            </a:xfrm>
            <a:prstGeom prst="arc">
              <a:avLst>
                <a:gd name="adj1" fmla="val 11032695"/>
                <a:gd name="adj2" fmla="val 0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blouk 104"/>
            <p:cNvSpPr/>
            <p:nvPr/>
          </p:nvSpPr>
          <p:spPr>
            <a:xfrm>
              <a:off x="7593500" y="4678175"/>
              <a:ext cx="537096" cy="474786"/>
            </a:xfrm>
            <a:prstGeom prst="arc">
              <a:avLst>
                <a:gd name="adj1" fmla="val 11032695"/>
                <a:gd name="adj2" fmla="val 0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Oblouk 105"/>
            <p:cNvSpPr/>
            <p:nvPr/>
          </p:nvSpPr>
          <p:spPr>
            <a:xfrm flipV="1">
              <a:off x="7041968" y="4663661"/>
              <a:ext cx="537096" cy="474786"/>
            </a:xfrm>
            <a:prstGeom prst="arc">
              <a:avLst>
                <a:gd name="adj1" fmla="val 11032695"/>
                <a:gd name="adj2" fmla="val 0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Oblouk 106"/>
            <p:cNvSpPr/>
            <p:nvPr/>
          </p:nvSpPr>
          <p:spPr>
            <a:xfrm flipV="1">
              <a:off x="8142170" y="4663716"/>
              <a:ext cx="537096" cy="474786"/>
            </a:xfrm>
            <a:prstGeom prst="arc">
              <a:avLst>
                <a:gd name="adj1" fmla="val 11032695"/>
                <a:gd name="adj2" fmla="val 0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8" name="Skupina 117"/>
          <p:cNvGrpSpPr/>
          <p:nvPr/>
        </p:nvGrpSpPr>
        <p:grpSpPr>
          <a:xfrm>
            <a:off x="5652120" y="2276927"/>
            <a:ext cx="2776650" cy="496499"/>
            <a:chOff x="5652120" y="2276927"/>
            <a:chExt cx="2776650" cy="496499"/>
          </a:xfrm>
        </p:grpSpPr>
        <p:sp>
          <p:nvSpPr>
            <p:cNvPr id="111" name="Oblouk 110"/>
            <p:cNvSpPr/>
            <p:nvPr/>
          </p:nvSpPr>
          <p:spPr>
            <a:xfrm>
              <a:off x="5652120" y="2298640"/>
              <a:ext cx="537096" cy="474786"/>
            </a:xfrm>
            <a:prstGeom prst="arc">
              <a:avLst>
                <a:gd name="adj1" fmla="val 11032695"/>
                <a:gd name="adj2" fmla="val 0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Oblouk 111"/>
            <p:cNvSpPr/>
            <p:nvPr/>
          </p:nvSpPr>
          <p:spPr>
            <a:xfrm>
              <a:off x="6762444" y="2291386"/>
              <a:ext cx="537096" cy="474786"/>
            </a:xfrm>
            <a:prstGeom prst="arc">
              <a:avLst>
                <a:gd name="adj1" fmla="val 11032695"/>
                <a:gd name="adj2" fmla="val 0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blouk 113"/>
            <p:cNvSpPr/>
            <p:nvPr/>
          </p:nvSpPr>
          <p:spPr>
            <a:xfrm>
              <a:off x="7891674" y="2276927"/>
              <a:ext cx="537096" cy="474786"/>
            </a:xfrm>
            <a:prstGeom prst="arc">
              <a:avLst>
                <a:gd name="adj1" fmla="val 11032695"/>
                <a:gd name="adj2" fmla="val 0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6" name="Přímá spojnice 115"/>
            <p:cNvCxnSpPr>
              <a:stCxn id="111" idx="2"/>
            </p:cNvCxnSpPr>
            <p:nvPr/>
          </p:nvCxnSpPr>
          <p:spPr>
            <a:xfrm flipV="1">
              <a:off x="6189216" y="2528779"/>
              <a:ext cx="573228" cy="7254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Přímá spojnice 116"/>
            <p:cNvCxnSpPr/>
            <p:nvPr/>
          </p:nvCxnSpPr>
          <p:spPr>
            <a:xfrm flipV="1">
              <a:off x="7308304" y="2507410"/>
              <a:ext cx="573228" cy="7254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73885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Polovodiče, polovodičová dioda,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 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    A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    </a:t>
            </a:r>
            <a:r>
              <a:rPr lang="cs-CZ" sz="1800" b="1" dirty="0" smtClean="0">
                <a:latin typeface="Calibri"/>
              </a:rPr>
              <a:t>       </a:t>
            </a:r>
            <a:r>
              <a:rPr lang="cs-CZ" sz="1800" dirty="0">
                <a:latin typeface="Calibri"/>
              </a:rPr>
              <a:t>2</a:t>
            </a:r>
            <a:r>
              <a:rPr lang="cs-CZ" sz="1800" dirty="0" smtClean="0">
                <a:latin typeface="Calibri"/>
              </a:rPr>
              <a:t> b.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(měření teploty, hlásič požáru)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    </a:t>
            </a:r>
            <a:r>
              <a:rPr lang="cs-CZ" sz="1800" b="1" dirty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   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    </a:t>
            </a:r>
            <a:r>
              <a:rPr lang="cs-CZ" sz="1800" b="1" dirty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(fotodioda)  </a:t>
            </a:r>
            <a:r>
              <a:rPr lang="cs-CZ" sz="1800" b="1" dirty="0" smtClean="0">
                <a:latin typeface="Calibri"/>
              </a:rPr>
              <a:t>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        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      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2 b.    </a:t>
            </a:r>
            <a:r>
              <a:rPr lang="cs-CZ" sz="1800" dirty="0" smtClean="0">
                <a:latin typeface="Calibri"/>
              </a:rPr>
              <a:t> (tepavý)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   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 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 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12.    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>
                <a:latin typeface="Calibri"/>
              </a:rPr>
              <a:t>1</a:t>
            </a:r>
            <a:r>
              <a:rPr lang="cs-CZ" sz="1800" dirty="0" smtClean="0">
                <a:latin typeface="Calibri"/>
              </a:rPr>
              <a:t> b.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13.        </a:t>
            </a:r>
            <a:r>
              <a:rPr lang="cs-CZ" sz="1800" b="1" dirty="0" smtClean="0">
                <a:latin typeface="Calibri"/>
              </a:rPr>
              <a:t>A     </a:t>
            </a:r>
            <a:r>
              <a:rPr lang="cs-CZ" sz="1800" dirty="0" smtClean="0">
                <a:latin typeface="Calibri"/>
              </a:rPr>
              <a:t>1 b.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2195736" y="4338324"/>
            <a:ext cx="1000728" cy="734594"/>
            <a:chOff x="5299464" y="1326254"/>
            <a:chExt cx="3404896" cy="1816694"/>
          </a:xfrm>
        </p:grpSpPr>
        <p:grpSp>
          <p:nvGrpSpPr>
            <p:cNvPr id="9" name="Skupina 8"/>
            <p:cNvGrpSpPr/>
            <p:nvPr/>
          </p:nvGrpSpPr>
          <p:grpSpPr>
            <a:xfrm>
              <a:off x="5299464" y="1326254"/>
              <a:ext cx="3404896" cy="1816694"/>
              <a:chOff x="5750202" y="1371600"/>
              <a:chExt cx="2710230" cy="19853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6012160" y="1484784"/>
                <a:ext cx="0" cy="187220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5868144" y="2708920"/>
                <a:ext cx="2592288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TextovéPole 11"/>
              <p:cNvSpPr txBox="1"/>
              <p:nvPr/>
            </p:nvSpPr>
            <p:spPr>
              <a:xfrm>
                <a:off x="8181294" y="2699628"/>
                <a:ext cx="27913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t</a:t>
                </a:r>
                <a:endParaRPr lang="cs-CZ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5750202" y="1371600"/>
                <a:ext cx="27913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I</a:t>
                </a: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>
              <a:off x="5652120" y="2276927"/>
              <a:ext cx="2776650" cy="496499"/>
              <a:chOff x="5652120" y="2276927"/>
              <a:chExt cx="2776650" cy="496499"/>
            </a:xfrm>
          </p:grpSpPr>
          <p:sp>
            <p:nvSpPr>
              <p:cNvPr id="15" name="Oblouk 14"/>
              <p:cNvSpPr/>
              <p:nvPr/>
            </p:nvSpPr>
            <p:spPr>
              <a:xfrm>
                <a:off x="5652120" y="2298640"/>
                <a:ext cx="537096" cy="474786"/>
              </a:xfrm>
              <a:prstGeom prst="arc">
                <a:avLst>
                  <a:gd name="adj1" fmla="val 11032695"/>
                  <a:gd name="adj2" fmla="val 0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blouk 15"/>
              <p:cNvSpPr/>
              <p:nvPr/>
            </p:nvSpPr>
            <p:spPr>
              <a:xfrm>
                <a:off x="6762444" y="2291386"/>
                <a:ext cx="537096" cy="474786"/>
              </a:xfrm>
              <a:prstGeom prst="arc">
                <a:avLst>
                  <a:gd name="adj1" fmla="val 11032695"/>
                  <a:gd name="adj2" fmla="val 0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louk 16"/>
              <p:cNvSpPr/>
              <p:nvPr/>
            </p:nvSpPr>
            <p:spPr>
              <a:xfrm>
                <a:off x="7891674" y="2276927"/>
                <a:ext cx="537096" cy="474786"/>
              </a:xfrm>
              <a:prstGeom prst="arc">
                <a:avLst>
                  <a:gd name="adj1" fmla="val 11032695"/>
                  <a:gd name="adj2" fmla="val 0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8" name="Přímá spojnice 17"/>
              <p:cNvCxnSpPr>
                <a:stCxn id="15" idx="2"/>
              </p:cNvCxnSpPr>
              <p:nvPr/>
            </p:nvCxnSpPr>
            <p:spPr>
              <a:xfrm flipV="1">
                <a:off x="6189216" y="2528779"/>
                <a:ext cx="573228" cy="7254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V="1">
                <a:off x="7308304" y="2507410"/>
                <a:ext cx="573228" cy="7254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1" name="Skupina 20"/>
          <p:cNvGrpSpPr/>
          <p:nvPr/>
        </p:nvGrpSpPr>
        <p:grpSpPr>
          <a:xfrm>
            <a:off x="2342999" y="3645024"/>
            <a:ext cx="886305" cy="513057"/>
            <a:chOff x="6707709" y="5427221"/>
            <a:chExt cx="1598001" cy="1116124"/>
          </a:xfrm>
        </p:grpSpPr>
        <p:sp>
          <p:nvSpPr>
            <p:cNvPr id="22" name="Vývojový diagram: sumační spojení 21"/>
            <p:cNvSpPr/>
            <p:nvPr/>
          </p:nvSpPr>
          <p:spPr>
            <a:xfrm>
              <a:off x="7309655" y="5427221"/>
              <a:ext cx="288032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3" name="Přímá spojnice 22"/>
            <p:cNvCxnSpPr>
              <a:stCxn id="22" idx="2"/>
            </p:cNvCxnSpPr>
            <p:nvPr/>
          </p:nvCxnSpPr>
          <p:spPr>
            <a:xfrm flipH="1">
              <a:off x="6707709" y="5571237"/>
              <a:ext cx="60194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>
              <a:stCxn id="22" idx="6"/>
            </p:cNvCxnSpPr>
            <p:nvPr/>
          </p:nvCxnSpPr>
          <p:spPr>
            <a:xfrm>
              <a:off x="7597687" y="5571237"/>
              <a:ext cx="55018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6707709" y="5571237"/>
              <a:ext cx="0" cy="91810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ál 25"/>
            <p:cNvSpPr/>
            <p:nvPr/>
          </p:nvSpPr>
          <p:spPr>
            <a:xfrm>
              <a:off x="7486002" y="6435333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7777319" y="6435333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Přímá spojnice 27"/>
            <p:cNvCxnSpPr/>
            <p:nvPr/>
          </p:nvCxnSpPr>
          <p:spPr>
            <a:xfrm flipV="1">
              <a:off x="7864044" y="6481867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endCxn id="26" idx="2"/>
            </p:cNvCxnSpPr>
            <p:nvPr/>
          </p:nvCxnSpPr>
          <p:spPr>
            <a:xfrm>
              <a:off x="6707709" y="6479466"/>
              <a:ext cx="778293" cy="987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0" name="Skupina 29"/>
            <p:cNvGrpSpPr/>
            <p:nvPr/>
          </p:nvGrpSpPr>
          <p:grpSpPr>
            <a:xfrm flipV="1">
              <a:off x="7981470" y="5728118"/>
              <a:ext cx="324240" cy="459051"/>
              <a:chOff x="4427984" y="3652556"/>
              <a:chExt cx="324240" cy="568532"/>
            </a:xfrm>
          </p:grpSpPr>
          <p:sp>
            <p:nvSpPr>
              <p:cNvPr id="37" name="Rovnoramenný trojúhelník 36"/>
              <p:cNvSpPr/>
              <p:nvPr/>
            </p:nvSpPr>
            <p:spPr>
              <a:xfrm>
                <a:off x="4427984" y="3796572"/>
                <a:ext cx="324240" cy="315035"/>
              </a:xfrm>
              <a:prstGeom prst="triangl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/>
              <p:nvPr/>
            </p:nvCxnSpPr>
            <p:spPr>
              <a:xfrm flipH="1">
                <a:off x="4582880" y="3652556"/>
                <a:ext cx="7224" cy="5685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>
                <a:off x="4427984" y="3796572"/>
                <a:ext cx="32424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Skupina 30"/>
            <p:cNvGrpSpPr/>
            <p:nvPr/>
          </p:nvGrpSpPr>
          <p:grpSpPr>
            <a:xfrm flipH="1">
              <a:off x="7338373" y="6211138"/>
              <a:ext cx="705761" cy="165179"/>
              <a:chOff x="4608208" y="5693582"/>
              <a:chExt cx="705761" cy="165179"/>
            </a:xfrm>
          </p:grpSpPr>
          <p:cxnSp>
            <p:nvCxnSpPr>
              <p:cNvPr id="34" name="Přímá spojnice 33"/>
              <p:cNvCxnSpPr/>
              <p:nvPr/>
            </p:nvCxnSpPr>
            <p:spPr>
              <a:xfrm>
                <a:off x="5133949" y="5789187"/>
                <a:ext cx="18002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4608208" y="5779823"/>
                <a:ext cx="144016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>
                <a:off x="5223959" y="5693582"/>
                <a:ext cx="0" cy="1651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2" name="Přímá spojnice 31"/>
            <p:cNvCxnSpPr/>
            <p:nvPr/>
          </p:nvCxnSpPr>
          <p:spPr>
            <a:xfrm>
              <a:off x="8143590" y="5571237"/>
              <a:ext cx="0" cy="15688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8158104" y="6187169"/>
              <a:ext cx="0" cy="30217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Polovodiče, polovodičová dioda, </a:t>
            </a:r>
            <a:r>
              <a:rPr lang="cs-CZ" sz="2000" b="1" u="sng" dirty="0" smtClean="0">
                <a:solidFill>
                  <a:srgbClr val="FF0000"/>
                </a:solidFill>
              </a:rPr>
              <a:t>test – návrh 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Počet bodů            známka   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15 b. – </a:t>
            </a:r>
            <a:r>
              <a:rPr lang="cs-CZ" sz="2000" dirty="0" smtClean="0">
                <a:latin typeface="Calibri"/>
              </a:rPr>
              <a:t> 13  </a:t>
            </a:r>
            <a:r>
              <a:rPr lang="cs-CZ" sz="2000" dirty="0" smtClean="0">
                <a:latin typeface="Calibri"/>
              </a:rPr>
              <a:t>b. 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12 b</a:t>
            </a:r>
            <a:r>
              <a:rPr lang="cs-CZ" sz="2000" dirty="0">
                <a:latin typeface="Calibri"/>
              </a:rPr>
              <a:t>. </a:t>
            </a:r>
            <a:r>
              <a:rPr lang="cs-CZ" sz="2000" dirty="0" smtClean="0">
                <a:latin typeface="Calibri"/>
              </a:rPr>
              <a:t>–  </a:t>
            </a:r>
            <a:r>
              <a:rPr lang="cs-CZ" sz="2000" dirty="0" smtClean="0">
                <a:latin typeface="Calibri"/>
              </a:rPr>
              <a:t>10  </a:t>
            </a:r>
            <a:r>
              <a:rPr lang="cs-CZ" sz="2000" dirty="0">
                <a:latin typeface="Calibri"/>
              </a:rPr>
              <a:t>b. </a:t>
            </a:r>
            <a:r>
              <a:rPr lang="cs-CZ" sz="2000" b="1" dirty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dirty="0" smtClean="0">
                <a:latin typeface="Calibri"/>
              </a:rPr>
              <a:t>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 9 </a:t>
            </a:r>
            <a:r>
              <a:rPr lang="cs-CZ" sz="2000" dirty="0" smtClean="0">
                <a:latin typeface="Calibri"/>
              </a:rPr>
              <a:t>b. –    </a:t>
            </a:r>
            <a:r>
              <a:rPr lang="cs-CZ" sz="2000" dirty="0" smtClean="0">
                <a:latin typeface="Calibri"/>
              </a:rPr>
              <a:t>7 </a:t>
            </a:r>
            <a:r>
              <a:rPr lang="cs-CZ" sz="2000" dirty="0" smtClean="0">
                <a:latin typeface="Calibri"/>
              </a:rPr>
              <a:t>b.</a:t>
            </a: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3</a:t>
            </a:r>
            <a:endParaRPr lang="cs-CZ" sz="20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r>
              <a:rPr lang="cs-CZ" sz="2000" dirty="0" smtClean="0">
                <a:latin typeface="Calibri"/>
              </a:rPr>
              <a:t>6 b</a:t>
            </a:r>
            <a:r>
              <a:rPr lang="cs-CZ" sz="2000" dirty="0" smtClean="0">
                <a:latin typeface="Calibri"/>
              </a:rPr>
              <a:t>. –    </a:t>
            </a:r>
            <a:r>
              <a:rPr lang="cs-CZ" sz="2000" dirty="0" smtClean="0">
                <a:latin typeface="Calibri"/>
              </a:rPr>
              <a:t>4 </a:t>
            </a:r>
            <a:r>
              <a:rPr lang="cs-CZ" sz="2000" dirty="0" smtClean="0">
                <a:latin typeface="Calibri"/>
              </a:rPr>
              <a:t>b.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4</a:t>
            </a:r>
            <a:endParaRPr lang="cs-CZ" sz="20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r>
              <a:rPr lang="cs-CZ" sz="2000" dirty="0" smtClean="0">
                <a:latin typeface="Calibri"/>
              </a:rPr>
              <a:t>3 </a:t>
            </a:r>
            <a:r>
              <a:rPr lang="cs-CZ" sz="2000" dirty="0" smtClean="0">
                <a:latin typeface="Calibri"/>
              </a:rPr>
              <a:t>b. –  </a:t>
            </a:r>
            <a:r>
              <a:rPr lang="cs-CZ" sz="2000" dirty="0" smtClean="0">
                <a:latin typeface="Calibri"/>
              </a:rPr>
              <a:t>  0  </a:t>
            </a:r>
            <a:r>
              <a:rPr lang="cs-CZ" sz="2000" dirty="0" smtClean="0">
                <a:latin typeface="Calibri"/>
              </a:rPr>
              <a:t>b.  </a:t>
            </a: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</a:p>
          <a:p>
            <a:pPr marL="108000" indent="0">
              <a:buNone/>
            </a:pPr>
            <a:r>
              <a:rPr lang="cs-CZ" sz="2800" dirty="0" smtClean="0"/>
              <a:t>  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1605</TotalTime>
  <Words>802</Words>
  <Application>Microsoft Office PowerPoint</Application>
  <PresentationFormat>Předvádění na obrazovce (4:3)</PresentationFormat>
  <Paragraphs>205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Polovodiče, test – List 1</vt:lpstr>
      <vt:lpstr>Polovodičové součástky, test – List 2 </vt:lpstr>
      <vt:lpstr>Polovodičová dioda, test – List 3 </vt:lpstr>
      <vt:lpstr>Polovodičová dioda, test – List 4 </vt:lpstr>
      <vt:lpstr>Polovodiče, test – List 5</vt:lpstr>
      <vt:lpstr>Polovodičová dioda, test – List 6</vt:lpstr>
      <vt:lpstr>Polovodiče, polovodičová dioda, test – řešení</vt:lpstr>
      <vt:lpstr>Polovodiče, polovodičová dioda, test – návrh hodnocení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Nedvědice</cp:lastModifiedBy>
  <cp:revision>147</cp:revision>
  <dcterms:created xsi:type="dcterms:W3CDTF">2012-06-01T22:10:47Z</dcterms:created>
  <dcterms:modified xsi:type="dcterms:W3CDTF">2013-05-13T14:01:04Z</dcterms:modified>
</cp:coreProperties>
</file>