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65" r:id="rId5"/>
    <p:sldId id="259" r:id="rId6"/>
    <p:sldId id="266" r:id="rId7"/>
    <p:sldId id="267" r:id="rId8"/>
    <p:sldId id="260" r:id="rId9"/>
    <p:sldId id="261" r:id="rId10"/>
    <p:sldId id="262" r:id="rId11"/>
    <p:sldId id="263" r:id="rId12"/>
    <p:sldId id="264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1A5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60EB416-2DBA-4671-9067-DED36FA6C0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60EB416-2DBA-4671-9067-DED36FA6C0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60EB416-2DBA-4671-9067-DED36FA6C0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60EB416-2DBA-4671-9067-DED36FA6C0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60EB416-2DBA-4671-9067-DED36FA6C0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B416-2DBA-4671-9067-DED36FA6C0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60EB416-2DBA-4671-9067-DED36FA6C0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60EB416-2DBA-4671-9067-DED36FA6C0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60EB416-2DBA-4671-9067-DED36FA6C0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B416-2DBA-4671-9067-DED36FA6C0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EB416-2DBA-4671-9067-DED36FA6C0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60EB416-2DBA-4671-9067-DED36FA6C0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A7D56FE-48D6-41E3-9B0D-13B7D908EA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08520" y="2708920"/>
            <a:ext cx="7772400" cy="1470025"/>
          </a:xfrm>
        </p:spPr>
        <p:txBody>
          <a:bodyPr/>
          <a:lstStyle/>
          <a:p>
            <a:pPr algn="ctr"/>
            <a:r>
              <a:rPr lang="cs-CZ" b="1" dirty="0" smtClean="0"/>
              <a:t>Němčina pro 8. třídu.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077072"/>
            <a:ext cx="8062912" cy="1752600"/>
          </a:xfrm>
        </p:spPr>
        <p:txBody>
          <a:bodyPr/>
          <a:lstStyle/>
          <a:p>
            <a:pPr algn="ctr"/>
            <a:r>
              <a:rPr lang="cs-CZ" b="1" dirty="0" smtClean="0"/>
              <a:t>Předložky se 3. a 4. pádem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4572000" y="548680"/>
            <a:ext cx="4572000" cy="212365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>
                <a:solidFill>
                  <a:srgbClr val="FF61A5"/>
                </a:solidFill>
              </a:rPr>
              <a:t>Název školy: </a:t>
            </a:r>
            <a:r>
              <a:rPr lang="cs-CZ" sz="1200" b="1" dirty="0" smtClean="0">
                <a:solidFill>
                  <a:srgbClr val="FF61A5"/>
                </a:solidFill>
              </a:rPr>
              <a:t>ZŠ Štětí, Ostrovní 300</a:t>
            </a:r>
            <a:r>
              <a:rPr lang="cs-CZ" sz="1200" dirty="0" smtClean="0">
                <a:solidFill>
                  <a:srgbClr val="FF61A5"/>
                </a:solidFill>
              </a:rPr>
              <a:t/>
            </a:r>
            <a:br>
              <a:rPr lang="cs-CZ" sz="1200" dirty="0" smtClean="0">
                <a:solidFill>
                  <a:srgbClr val="FF61A5"/>
                </a:solidFill>
              </a:rPr>
            </a:br>
            <a:r>
              <a:rPr lang="cs-CZ" sz="1200" dirty="0" smtClean="0">
                <a:solidFill>
                  <a:srgbClr val="FF61A5"/>
                </a:solidFill>
              </a:rPr>
              <a:t>Autor: </a:t>
            </a:r>
            <a:r>
              <a:rPr lang="cs-CZ" sz="1200" b="1" dirty="0" smtClean="0">
                <a:solidFill>
                  <a:srgbClr val="FF61A5"/>
                </a:solidFill>
              </a:rPr>
              <a:t>Vlasta </a:t>
            </a:r>
            <a:r>
              <a:rPr lang="cs-CZ" sz="1200" b="1" dirty="0" err="1" smtClean="0">
                <a:solidFill>
                  <a:srgbClr val="FF61A5"/>
                </a:solidFill>
              </a:rPr>
              <a:t>Hackelová</a:t>
            </a:r>
            <a:r>
              <a:rPr lang="cs-CZ" sz="1200" dirty="0" smtClean="0">
                <a:solidFill>
                  <a:srgbClr val="FF61A5"/>
                </a:solidFill>
              </a:rPr>
              <a:t/>
            </a:r>
            <a:br>
              <a:rPr lang="cs-CZ" sz="1200" dirty="0" smtClean="0">
                <a:solidFill>
                  <a:srgbClr val="FF61A5"/>
                </a:solidFill>
              </a:rPr>
            </a:br>
            <a:r>
              <a:rPr lang="cs-CZ" sz="1200" dirty="0" smtClean="0">
                <a:solidFill>
                  <a:srgbClr val="FF61A5"/>
                </a:solidFill>
              </a:rPr>
              <a:t>Název materiálu: </a:t>
            </a:r>
            <a:br>
              <a:rPr lang="cs-CZ" sz="1200" dirty="0" smtClean="0">
                <a:solidFill>
                  <a:srgbClr val="FF61A5"/>
                </a:solidFill>
              </a:rPr>
            </a:br>
            <a:r>
              <a:rPr lang="cs-CZ" sz="1200" b="1" dirty="0" smtClean="0">
                <a:solidFill>
                  <a:srgbClr val="FF61A5"/>
                </a:solidFill>
              </a:rPr>
              <a:t>VY_32_INOVACE_ Nj.8.A.03_predlozky_se_3_a_4_padem</a:t>
            </a:r>
          </a:p>
          <a:p>
            <a:r>
              <a:rPr lang="cs-CZ" sz="1200" b="1" dirty="0" smtClean="0">
                <a:solidFill>
                  <a:srgbClr val="FF61A5"/>
                </a:solidFill>
              </a:rPr>
              <a:t>Datum : 11. 10. 2011</a:t>
            </a:r>
          </a:p>
          <a:p>
            <a:r>
              <a:rPr lang="cs-CZ" sz="1200" b="1" dirty="0" smtClean="0">
                <a:solidFill>
                  <a:srgbClr val="FF61A5"/>
                </a:solidFill>
              </a:rPr>
              <a:t>Ročník : osmý</a:t>
            </a:r>
          </a:p>
          <a:p>
            <a:r>
              <a:rPr lang="cs-CZ" sz="1200" b="1" dirty="0" smtClean="0">
                <a:solidFill>
                  <a:srgbClr val="FF61A5"/>
                </a:solidFill>
              </a:rPr>
              <a:t>Vzdělávací oblast : Jazyk a jazyková komunikace</a:t>
            </a:r>
          </a:p>
          <a:p>
            <a:r>
              <a:rPr lang="cs-CZ" sz="1200" b="1" dirty="0" smtClean="0">
                <a:solidFill>
                  <a:srgbClr val="FF61A5"/>
                </a:solidFill>
              </a:rPr>
              <a:t>Předmět : Německý jazyk</a:t>
            </a:r>
            <a:r>
              <a:rPr lang="cs-CZ" sz="1200" dirty="0" smtClean="0">
                <a:solidFill>
                  <a:srgbClr val="FF61A5"/>
                </a:solidFill>
              </a:rPr>
              <a:t/>
            </a:r>
            <a:br>
              <a:rPr lang="cs-CZ" sz="1200" dirty="0" smtClean="0">
                <a:solidFill>
                  <a:srgbClr val="FF61A5"/>
                </a:solidFill>
              </a:rPr>
            </a:br>
            <a:r>
              <a:rPr lang="cs-CZ" sz="1200" dirty="0" smtClean="0">
                <a:solidFill>
                  <a:srgbClr val="FF61A5"/>
                </a:solidFill>
              </a:rPr>
              <a:t>Název: </a:t>
            </a:r>
            <a:r>
              <a:rPr lang="cs-CZ" sz="1200" b="1" dirty="0" smtClean="0">
                <a:solidFill>
                  <a:srgbClr val="FF61A5"/>
                </a:solidFill>
              </a:rPr>
              <a:t>Předložky se 3. a 4. pádem</a:t>
            </a:r>
            <a:r>
              <a:rPr lang="cs-CZ" sz="1200" dirty="0" smtClean="0">
                <a:solidFill>
                  <a:srgbClr val="FF61A5"/>
                </a:solidFill>
              </a:rPr>
              <a:t/>
            </a:r>
            <a:br>
              <a:rPr lang="cs-CZ" sz="1200" dirty="0" smtClean="0">
                <a:solidFill>
                  <a:srgbClr val="FF61A5"/>
                </a:solidFill>
              </a:rPr>
            </a:br>
            <a:r>
              <a:rPr lang="cs-CZ" sz="1200" dirty="0" smtClean="0">
                <a:solidFill>
                  <a:srgbClr val="FF61A5"/>
                </a:solidFill>
              </a:rPr>
              <a:t>Číslo operačního programu: </a:t>
            </a:r>
            <a:r>
              <a:rPr lang="cs-CZ" sz="1200" b="1" dirty="0" smtClean="0">
                <a:solidFill>
                  <a:srgbClr val="FF61A5"/>
                </a:solidFill>
              </a:rPr>
              <a:t>CZ.1.07/1.4.00/21.1693</a:t>
            </a:r>
          </a:p>
          <a:p>
            <a:r>
              <a:rPr lang="cs-CZ" sz="1200" dirty="0" smtClean="0">
                <a:solidFill>
                  <a:srgbClr val="FF61A5"/>
                </a:solidFill>
              </a:rPr>
              <a:t>Název projektu: </a:t>
            </a:r>
            <a:r>
              <a:rPr lang="cs-CZ" sz="1200" b="1" dirty="0" smtClean="0">
                <a:solidFill>
                  <a:srgbClr val="FF61A5"/>
                </a:solidFill>
              </a:rPr>
              <a:t>PRIMA ŠKOLA</a:t>
            </a:r>
            <a:endParaRPr lang="cs-CZ" sz="1200" b="1" dirty="0">
              <a:solidFill>
                <a:srgbClr val="FF61A5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60648"/>
            <a:ext cx="1811936" cy="1728192"/>
          </a:xfrm>
          <a:prstGeom prst="rect">
            <a:avLst/>
          </a:prstGeom>
          <a:noFill/>
        </p:spPr>
      </p:pic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58772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115617" y="4797152"/>
            <a:ext cx="71287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Německý jazyk pro 8. ročník -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Seznámení žáků se způsobem používání předložek se 3. a 4. pádem, pracovní listy k procvičení.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23563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některých předložkách můžeme </a:t>
            </a:r>
          </a:p>
          <a:p>
            <a:pPr>
              <a:buNone/>
            </a:pPr>
            <a:r>
              <a:rPr lang="cs-CZ" dirty="0" smtClean="0"/>
              <a:t>	v němčině použít 3. nebo 4. pád.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	Jedná se o tyto předložky : </a:t>
            </a:r>
          </a:p>
          <a:p>
            <a:endParaRPr lang="cs-CZ" dirty="0"/>
          </a:p>
          <a:p>
            <a:r>
              <a:rPr lang="cs-CZ" sz="4000" b="1" dirty="0" err="1" smtClean="0"/>
              <a:t>An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auf</a:t>
            </a:r>
            <a:r>
              <a:rPr lang="cs-CZ" sz="4000" b="1" dirty="0" smtClean="0"/>
              <a:t>, in, </a:t>
            </a:r>
            <a:r>
              <a:rPr lang="cs-CZ" sz="4000" b="1" dirty="0" err="1" smtClean="0"/>
              <a:t>hinter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neben</a:t>
            </a:r>
            <a:r>
              <a:rPr lang="cs-CZ" sz="4000" b="1" dirty="0" smtClean="0"/>
              <a:t>,</a:t>
            </a:r>
            <a:r>
              <a:rPr lang="cs-CZ" sz="4000" b="1" dirty="0"/>
              <a:t> </a:t>
            </a:r>
            <a:r>
              <a:rPr lang="cs-CZ" sz="4000" b="1" dirty="0" err="1" smtClean="0"/>
              <a:t>unter</a:t>
            </a:r>
            <a:r>
              <a:rPr lang="cs-CZ" sz="4000" b="1" dirty="0" smtClean="0"/>
              <a:t>, </a:t>
            </a:r>
            <a:r>
              <a:rPr lang="cs-CZ" sz="4000" b="1" dirty="0" err="1" smtClean="0"/>
              <a:t>über</a:t>
            </a:r>
            <a:r>
              <a:rPr lang="cs-CZ" sz="4000" b="1" dirty="0" smtClean="0"/>
              <a:t>, vor, </a:t>
            </a:r>
            <a:r>
              <a:rPr lang="cs-CZ" sz="4000" b="1" dirty="0" err="1" smtClean="0"/>
              <a:t>zwischen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</p:spTree>
    <p:extLst>
      <p:ext uri="{BB962C8B-B14F-4D97-AF65-F5344CB8AC3E}">
        <p14:creationId xmlns="" xmlns:p14="http://schemas.microsoft.com/office/powerpoint/2010/main" val="282580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jednotlivé předložky znamenají  : </a:t>
            </a:r>
          </a:p>
          <a:p>
            <a:endParaRPr lang="cs-CZ" dirty="0"/>
          </a:p>
          <a:p>
            <a:r>
              <a:rPr lang="cs-CZ" b="1" dirty="0" err="1" smtClean="0"/>
              <a:t>An</a:t>
            </a:r>
            <a:r>
              <a:rPr lang="cs-CZ" b="1" dirty="0" smtClean="0"/>
              <a:t> – na, u, k, ke  směr svislý </a:t>
            </a:r>
            <a:r>
              <a:rPr lang="cs-CZ" dirty="0" smtClean="0"/>
              <a:t> např. na zdi.</a:t>
            </a:r>
          </a:p>
          <a:p>
            <a:pPr marL="0" indent="0">
              <a:buNone/>
            </a:pPr>
            <a:r>
              <a:rPr lang="cs-CZ" sz="2000" dirty="0" smtClean="0"/>
              <a:t>Předložku </a:t>
            </a:r>
            <a:r>
              <a:rPr lang="cs-CZ" sz="2000" dirty="0" err="1" smtClean="0"/>
              <a:t>an</a:t>
            </a:r>
            <a:r>
              <a:rPr lang="cs-CZ" sz="2000" dirty="0" smtClean="0"/>
              <a:t> používáme také ve spojení se zeměpisnými názvy   např. 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das</a:t>
            </a:r>
            <a:r>
              <a:rPr lang="cs-CZ" sz="2000" dirty="0" smtClean="0"/>
              <a:t> </a:t>
            </a:r>
            <a:r>
              <a:rPr lang="cs-CZ" sz="2000" dirty="0" err="1" smtClean="0"/>
              <a:t>Mittelmeer</a:t>
            </a:r>
            <a:r>
              <a:rPr lang="cs-CZ" sz="2000" dirty="0" smtClean="0"/>
              <a:t>, </a:t>
            </a:r>
            <a:r>
              <a:rPr lang="cs-CZ" sz="2000" dirty="0" err="1" smtClean="0"/>
              <a:t>an</a:t>
            </a:r>
            <a:r>
              <a:rPr lang="cs-CZ" sz="2000" dirty="0" smtClean="0"/>
              <a:t> den </a:t>
            </a:r>
            <a:r>
              <a:rPr lang="cs-CZ" sz="2000" dirty="0" err="1" smtClean="0"/>
              <a:t>Bodensee</a:t>
            </a:r>
            <a:endParaRPr lang="cs-CZ" sz="2000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1030" name="Firewall"/>
          <p:cNvSpPr>
            <a:spLocks noEditPoints="1" noChangeArrowheads="1"/>
          </p:cNvSpPr>
          <p:nvPr/>
        </p:nvSpPr>
        <p:spPr bwMode="auto">
          <a:xfrm>
            <a:off x="869950" y="5548313"/>
            <a:ext cx="1762768" cy="906937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1" name="Picture 7" descr="C:\Users\Petr\AppData\Local\Microsoft\Windows\Temporary Internet Files\Content.IE5\49YFH53M\MC90044146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733256"/>
            <a:ext cx="648072" cy="648072"/>
          </a:xfrm>
          <a:prstGeom prst="rect">
            <a:avLst/>
          </a:prstGeom>
          <a:noFill/>
        </p:spPr>
      </p:pic>
      <p:pic>
        <p:nvPicPr>
          <p:cNvPr id="1037" name="Picture 13" descr="C:\Users\Petr\AppData\Local\Microsoft\Windows\Temporary Internet Files\Content.IE5\XS30JBTU\MP9003996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437112"/>
            <a:ext cx="2719909" cy="21754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110087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8. třídu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Auf</a:t>
            </a:r>
            <a:r>
              <a:rPr lang="cs-CZ" b="1" dirty="0" smtClean="0"/>
              <a:t> – na – směr vodorovný  např. na stole, na stůl</a:t>
            </a:r>
          </a:p>
          <a:p>
            <a:endParaRPr lang="cs-CZ" dirty="0"/>
          </a:p>
        </p:txBody>
      </p:sp>
      <p:pic>
        <p:nvPicPr>
          <p:cNvPr id="2050" name="Picture 2" descr="C:\Users\Petr\AppData\Local\Microsoft\Windows\Temporary Internet Files\Content.IE5\XS30JBTU\MC9002326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429000"/>
            <a:ext cx="2713037" cy="1854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b="1" dirty="0" smtClean="0"/>
              <a:t>in – v, do</a:t>
            </a:r>
          </a:p>
          <a:p>
            <a:pPr algn="just"/>
            <a:endParaRPr lang="cs-CZ" b="1" dirty="0" smtClean="0"/>
          </a:p>
          <a:p>
            <a:pPr algn="just"/>
            <a:endParaRPr lang="cs-CZ" b="1" dirty="0" smtClean="0"/>
          </a:p>
          <a:p>
            <a:pPr algn="just"/>
            <a:endParaRPr lang="cs-CZ" b="1" dirty="0" smtClean="0"/>
          </a:p>
          <a:p>
            <a:pPr algn="just"/>
            <a:r>
              <a:rPr lang="cs-CZ" b="1" dirty="0" err="1" smtClean="0"/>
              <a:t>Hinter</a:t>
            </a:r>
            <a:r>
              <a:rPr lang="cs-CZ" b="1" dirty="0" smtClean="0"/>
              <a:t> – za</a:t>
            </a:r>
          </a:p>
          <a:p>
            <a:endParaRPr lang="cs-CZ" b="1" dirty="0"/>
          </a:p>
        </p:txBody>
      </p:sp>
      <p:pic>
        <p:nvPicPr>
          <p:cNvPr id="3074" name="Picture 2" descr="C:\Users\Petr\AppData\Local\Microsoft\Windows\Temporary Internet Files\Content.IE5\U0GT5ZLH\MP9004052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38799" y="1627659"/>
            <a:ext cx="3229292" cy="2306637"/>
          </a:xfrm>
          <a:prstGeom prst="rect">
            <a:avLst/>
          </a:prstGeom>
          <a:noFill/>
        </p:spPr>
      </p:pic>
      <p:pic>
        <p:nvPicPr>
          <p:cNvPr id="3076" name="Picture 4" descr="C:\Users\Petr\AppData\Local\Microsoft\Windows\Temporary Internet Files\Content.IE5\DM6FWIX4\MP9002556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221088"/>
            <a:ext cx="3657600" cy="24511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6829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8.třídu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dirty="0" err="1" smtClean="0"/>
              <a:t>Neben</a:t>
            </a:r>
            <a:r>
              <a:rPr lang="cs-CZ" b="1" dirty="0" smtClean="0"/>
              <a:t> – vedle</a:t>
            </a:r>
          </a:p>
          <a:p>
            <a:pPr algn="just"/>
            <a:endParaRPr lang="cs-CZ" b="1" dirty="0" smtClean="0"/>
          </a:p>
          <a:p>
            <a:pPr algn="just"/>
            <a:endParaRPr lang="cs-CZ" b="1" dirty="0" smtClean="0"/>
          </a:p>
          <a:p>
            <a:pPr algn="just"/>
            <a:endParaRPr lang="cs-CZ" b="1" dirty="0" smtClean="0"/>
          </a:p>
          <a:p>
            <a:pPr algn="just"/>
            <a:r>
              <a:rPr lang="cs-CZ" b="1" dirty="0" err="1" smtClean="0"/>
              <a:t>Unter</a:t>
            </a:r>
            <a:r>
              <a:rPr lang="cs-CZ" b="1" dirty="0" smtClean="0"/>
              <a:t> – pod</a:t>
            </a:r>
          </a:p>
          <a:p>
            <a:endParaRPr lang="cs-CZ" dirty="0"/>
          </a:p>
        </p:txBody>
      </p:sp>
      <p:pic>
        <p:nvPicPr>
          <p:cNvPr id="4098" name="Picture 2" descr="C:\Users\Petr\AppData\Local\Microsoft\Windows\Temporary Internet Files\Content.IE5\ZBV1WNSU\MP9004088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844824"/>
            <a:ext cx="3776936" cy="37769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8.třídu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dirty="0" err="1" smtClean="0"/>
              <a:t>Über</a:t>
            </a:r>
            <a:r>
              <a:rPr lang="cs-CZ" b="1" dirty="0" smtClean="0"/>
              <a:t> – nad</a:t>
            </a:r>
          </a:p>
          <a:p>
            <a:pPr algn="just"/>
            <a:endParaRPr lang="cs-CZ" b="1" dirty="0" smtClean="0"/>
          </a:p>
          <a:p>
            <a:pPr algn="just"/>
            <a:endParaRPr lang="cs-CZ" b="1" dirty="0" smtClean="0"/>
          </a:p>
          <a:p>
            <a:pPr algn="just"/>
            <a:r>
              <a:rPr lang="cs-CZ" b="1" dirty="0" smtClean="0"/>
              <a:t>Vor – před </a:t>
            </a:r>
          </a:p>
          <a:p>
            <a:pPr algn="just"/>
            <a:endParaRPr lang="cs-CZ" b="1" dirty="0" smtClean="0"/>
          </a:p>
          <a:p>
            <a:pPr algn="just"/>
            <a:endParaRPr lang="cs-CZ" b="1" dirty="0" smtClean="0"/>
          </a:p>
          <a:p>
            <a:pPr algn="just"/>
            <a:r>
              <a:rPr lang="cs-CZ" b="1" dirty="0" err="1" smtClean="0"/>
              <a:t>Zwischen</a:t>
            </a:r>
            <a:r>
              <a:rPr lang="cs-CZ" b="1" dirty="0" smtClean="0"/>
              <a:t> - mezi</a:t>
            </a:r>
          </a:p>
          <a:p>
            <a:endParaRPr lang="cs-CZ" dirty="0"/>
          </a:p>
        </p:txBody>
      </p:sp>
      <p:pic>
        <p:nvPicPr>
          <p:cNvPr id="5125" name="Picture 5" descr="C:\Users\Petr\AppData\Local\Microsoft\Windows\Temporary Internet Files\Content.IE5\DM6FWIX4\MP9004316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2796709" cy="42053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Kdy použijeme 3. pád a kdy 4. pád?</a:t>
            </a:r>
          </a:p>
          <a:p>
            <a:r>
              <a:rPr lang="cs-CZ" dirty="0" smtClean="0"/>
              <a:t>Pokud se můžeme v češtině zeptat</a:t>
            </a:r>
          </a:p>
          <a:p>
            <a:pPr marL="800100" lvl="2" indent="0">
              <a:buNone/>
            </a:pPr>
            <a:r>
              <a:rPr lang="cs-CZ" sz="3200" b="1" dirty="0" smtClean="0">
                <a:solidFill>
                  <a:schemeClr val="accent2"/>
                </a:solidFill>
              </a:rPr>
              <a:t>K D E - použijeme vždy 3. pád</a:t>
            </a:r>
          </a:p>
          <a:p>
            <a:pPr marL="800100" lvl="2" indent="0">
              <a:buNone/>
            </a:pPr>
            <a:endParaRPr lang="cs-CZ" sz="3200" b="1" dirty="0" smtClean="0">
              <a:solidFill>
                <a:schemeClr val="accent2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	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Petr\AppData\Local\Microsoft\Windows\Temporary Internet Files\Content.IE5\Y37XW019\MP9004316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005064"/>
            <a:ext cx="2730959" cy="2736304"/>
          </a:xfrm>
          <a:prstGeom prst="rect">
            <a:avLst/>
          </a:prstGeom>
          <a:noFill/>
        </p:spPr>
      </p:pic>
      <p:sp>
        <p:nvSpPr>
          <p:cNvPr id="5" name="Obláček 4"/>
          <p:cNvSpPr/>
          <p:nvPr/>
        </p:nvSpPr>
        <p:spPr>
          <a:xfrm>
            <a:off x="7092280" y="3212976"/>
            <a:ext cx="1800200" cy="1224136"/>
          </a:xfrm>
          <a:prstGeom prst="cloud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bin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???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50284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 použijeme 3. a kdy 4. pád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Pokud se můžeme zeptat  </a:t>
            </a:r>
            <a:r>
              <a:rPr lang="cs-CZ" b="1" dirty="0" smtClean="0">
                <a:solidFill>
                  <a:schemeClr val="accent2"/>
                </a:solidFill>
              </a:rPr>
              <a:t>K A M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		Použijeme vždy 4. pád</a:t>
            </a:r>
          </a:p>
          <a:p>
            <a:r>
              <a:rPr lang="cs-CZ" dirty="0" smtClean="0"/>
              <a:t>Např. do auta – in </a:t>
            </a:r>
            <a:r>
              <a:rPr lang="cs-CZ" dirty="0" err="1" smtClean="0"/>
              <a:t>das</a:t>
            </a:r>
            <a:r>
              <a:rPr lang="cs-CZ" dirty="0" smtClean="0"/>
              <a:t> Auto, do školy –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endParaRPr lang="cs-CZ" dirty="0"/>
          </a:p>
        </p:txBody>
      </p:sp>
      <p:pic>
        <p:nvPicPr>
          <p:cNvPr id="717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5301208"/>
            <a:ext cx="1830387" cy="1149350"/>
          </a:xfrm>
          <a:prstGeom prst="rect">
            <a:avLst/>
          </a:prstGeom>
          <a:noFill/>
        </p:spPr>
      </p:pic>
      <p:sp>
        <p:nvSpPr>
          <p:cNvPr id="6" name="Obláček 5"/>
          <p:cNvSpPr/>
          <p:nvPr/>
        </p:nvSpPr>
        <p:spPr>
          <a:xfrm>
            <a:off x="6444208" y="4221088"/>
            <a:ext cx="1800200" cy="1080120"/>
          </a:xfrm>
          <a:prstGeom prst="cloudCallou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Wohin</a:t>
            </a:r>
            <a:r>
              <a:rPr lang="cs-CZ" dirty="0" smtClean="0"/>
              <a:t> </a:t>
            </a:r>
            <a:r>
              <a:rPr lang="cs-CZ" dirty="0" err="1" smtClean="0"/>
              <a:t>fährt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67688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1) V zahradě</a:t>
            </a:r>
          </a:p>
          <a:p>
            <a:r>
              <a:rPr lang="cs-CZ" dirty="0" smtClean="0"/>
              <a:t>2) Na okně</a:t>
            </a:r>
          </a:p>
          <a:p>
            <a:r>
              <a:rPr lang="cs-CZ" dirty="0" smtClean="0"/>
              <a:t>3)Na zdi</a:t>
            </a:r>
          </a:p>
          <a:p>
            <a:r>
              <a:rPr lang="cs-CZ" dirty="0" smtClean="0"/>
              <a:t>4) V tašce</a:t>
            </a:r>
          </a:p>
          <a:p>
            <a:r>
              <a:rPr lang="cs-CZ" dirty="0" smtClean="0"/>
              <a:t>5) V polévce</a:t>
            </a:r>
          </a:p>
          <a:p>
            <a:r>
              <a:rPr lang="cs-CZ" dirty="0" smtClean="0"/>
              <a:t>6) V salátu</a:t>
            </a:r>
          </a:p>
          <a:p>
            <a:r>
              <a:rPr lang="cs-CZ" dirty="0" smtClean="0"/>
              <a:t>7) Na skříni</a:t>
            </a:r>
          </a:p>
          <a:p>
            <a:r>
              <a:rPr lang="cs-CZ" dirty="0" smtClean="0"/>
              <a:t>8) V knize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A) In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Salat</a:t>
            </a:r>
            <a:endParaRPr lang="cs-CZ" dirty="0" smtClean="0"/>
          </a:p>
          <a:p>
            <a:r>
              <a:rPr lang="cs-CZ" dirty="0" smtClean="0"/>
              <a:t>B) In dem </a:t>
            </a:r>
            <a:r>
              <a:rPr lang="cs-CZ" dirty="0" err="1" smtClean="0"/>
              <a:t>Garten</a:t>
            </a:r>
            <a:endParaRPr lang="cs-CZ" dirty="0" smtClean="0"/>
          </a:p>
          <a:p>
            <a:r>
              <a:rPr lang="cs-CZ" dirty="0" smtClean="0"/>
              <a:t>C) </a:t>
            </a:r>
            <a:r>
              <a:rPr lang="cs-CZ" dirty="0" err="1" smtClean="0"/>
              <a:t>An</a:t>
            </a:r>
            <a:r>
              <a:rPr lang="cs-CZ" dirty="0" smtClean="0"/>
              <a:t> der Wand</a:t>
            </a:r>
          </a:p>
          <a:p>
            <a:r>
              <a:rPr lang="cs-CZ" dirty="0" smtClean="0"/>
              <a:t>D) In der </a:t>
            </a:r>
            <a:r>
              <a:rPr lang="cs-CZ" dirty="0" err="1" smtClean="0"/>
              <a:t>Tasche</a:t>
            </a:r>
            <a:endParaRPr lang="cs-CZ" dirty="0" smtClean="0"/>
          </a:p>
          <a:p>
            <a:r>
              <a:rPr lang="cs-CZ" dirty="0" smtClean="0"/>
              <a:t>E)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Fenster</a:t>
            </a:r>
            <a:endParaRPr lang="cs-CZ" dirty="0" smtClean="0"/>
          </a:p>
          <a:p>
            <a:r>
              <a:rPr lang="cs-CZ" dirty="0" smtClean="0"/>
              <a:t>F) In der </a:t>
            </a:r>
            <a:r>
              <a:rPr lang="cs-CZ" dirty="0" err="1" smtClean="0"/>
              <a:t>Suppe</a:t>
            </a:r>
            <a:endParaRPr lang="cs-CZ" dirty="0" smtClean="0"/>
          </a:p>
          <a:p>
            <a:r>
              <a:rPr lang="cs-CZ" dirty="0" smtClean="0"/>
              <a:t>G) In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Buch</a:t>
            </a:r>
            <a:endParaRPr lang="cs-CZ" dirty="0" smtClean="0"/>
          </a:p>
          <a:p>
            <a:r>
              <a:rPr lang="cs-CZ" dirty="0" smtClean="0"/>
              <a:t>H)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Schrank</a:t>
            </a:r>
            <a:endParaRPr lang="cs-CZ" dirty="0" smtClean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971600" y="5733256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790048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1) Do auta</a:t>
            </a:r>
          </a:p>
          <a:p>
            <a:r>
              <a:rPr lang="cs-CZ" dirty="0" smtClean="0"/>
              <a:t>2) Do tašky</a:t>
            </a:r>
          </a:p>
          <a:p>
            <a:r>
              <a:rPr lang="cs-CZ" dirty="0" smtClean="0"/>
              <a:t>3) Na okno</a:t>
            </a:r>
          </a:p>
          <a:p>
            <a:r>
              <a:rPr lang="cs-CZ" dirty="0" smtClean="0"/>
              <a:t>4) Na stůl</a:t>
            </a:r>
          </a:p>
          <a:p>
            <a:r>
              <a:rPr lang="cs-CZ" dirty="0" smtClean="0"/>
              <a:t>5) Do skříně</a:t>
            </a:r>
          </a:p>
          <a:p>
            <a:r>
              <a:rPr lang="cs-CZ" dirty="0" smtClean="0"/>
              <a:t>6) Do polévky</a:t>
            </a:r>
          </a:p>
          <a:p>
            <a:r>
              <a:rPr lang="cs-CZ" dirty="0" smtClean="0"/>
              <a:t>7) Do salátu</a:t>
            </a:r>
          </a:p>
          <a:p>
            <a:r>
              <a:rPr lang="cs-CZ" dirty="0" smtClean="0"/>
              <a:t>8) Na knihu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A)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endParaRPr lang="cs-CZ" dirty="0" smtClean="0"/>
          </a:p>
          <a:p>
            <a:r>
              <a:rPr lang="cs-CZ" dirty="0" smtClean="0"/>
              <a:t>B) In </a:t>
            </a:r>
            <a:r>
              <a:rPr lang="cs-CZ" dirty="0" err="1" smtClean="0"/>
              <a:t>das</a:t>
            </a:r>
            <a:r>
              <a:rPr lang="cs-CZ" dirty="0" smtClean="0"/>
              <a:t> Auto</a:t>
            </a:r>
          </a:p>
          <a:p>
            <a:r>
              <a:rPr lang="cs-CZ" dirty="0" smtClean="0"/>
              <a:t>C)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Buch</a:t>
            </a:r>
            <a:endParaRPr lang="cs-CZ" dirty="0" smtClean="0"/>
          </a:p>
          <a:p>
            <a:r>
              <a:rPr lang="cs-CZ" dirty="0" smtClean="0"/>
              <a:t>D)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Suppe</a:t>
            </a:r>
            <a:endParaRPr lang="cs-CZ" dirty="0" smtClean="0"/>
          </a:p>
          <a:p>
            <a:r>
              <a:rPr lang="cs-CZ" dirty="0" smtClean="0"/>
              <a:t>E) In den </a:t>
            </a:r>
            <a:r>
              <a:rPr lang="cs-CZ" dirty="0" err="1" smtClean="0"/>
              <a:t>Salat</a:t>
            </a:r>
            <a:endParaRPr lang="cs-CZ" dirty="0" smtClean="0"/>
          </a:p>
          <a:p>
            <a:r>
              <a:rPr lang="cs-CZ" dirty="0" smtClean="0"/>
              <a:t>F) In den </a:t>
            </a:r>
            <a:r>
              <a:rPr lang="cs-CZ" dirty="0" err="1" smtClean="0"/>
              <a:t>Schrank</a:t>
            </a:r>
            <a:endParaRPr lang="cs-CZ" dirty="0" smtClean="0"/>
          </a:p>
          <a:p>
            <a:r>
              <a:rPr lang="cs-CZ" dirty="0" smtClean="0"/>
              <a:t>G) </a:t>
            </a:r>
            <a:r>
              <a:rPr lang="cs-CZ" dirty="0" err="1" smtClean="0"/>
              <a:t>Auf</a:t>
            </a:r>
            <a:r>
              <a:rPr lang="cs-CZ" dirty="0" smtClean="0"/>
              <a:t> den </a:t>
            </a:r>
            <a:r>
              <a:rPr lang="cs-CZ" dirty="0" err="1" smtClean="0"/>
              <a:t>Tisch</a:t>
            </a:r>
            <a:endParaRPr lang="cs-CZ" dirty="0" smtClean="0"/>
          </a:p>
          <a:p>
            <a:r>
              <a:rPr lang="cs-CZ" dirty="0" smtClean="0"/>
              <a:t>H)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Fenster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5805264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70275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Němčina pro 8. třídu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 dětském pokoji</a:t>
            </a:r>
          </a:p>
          <a:p>
            <a:r>
              <a:rPr lang="cs-CZ" dirty="0" smtClean="0"/>
              <a:t>Do kuchyně</a:t>
            </a:r>
          </a:p>
          <a:p>
            <a:r>
              <a:rPr lang="cs-CZ" dirty="0" smtClean="0"/>
              <a:t>Za domem</a:t>
            </a:r>
          </a:p>
          <a:p>
            <a:r>
              <a:rPr lang="cs-CZ" dirty="0" smtClean="0"/>
              <a:t>Před školou</a:t>
            </a:r>
          </a:p>
          <a:p>
            <a:r>
              <a:rPr lang="cs-CZ" dirty="0" smtClean="0"/>
              <a:t>Pod stolem</a:t>
            </a:r>
          </a:p>
          <a:p>
            <a:r>
              <a:rPr lang="cs-CZ" dirty="0" smtClean="0"/>
              <a:t>Za skříň</a:t>
            </a:r>
          </a:p>
          <a:p>
            <a:r>
              <a:rPr lang="cs-CZ" dirty="0" smtClean="0"/>
              <a:t>Na postel</a:t>
            </a:r>
          </a:p>
          <a:p>
            <a:r>
              <a:rPr lang="cs-CZ" dirty="0" smtClean="0"/>
              <a:t>Vedle sešitu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1"/>
            <a:ext cx="4038600" cy="4979640"/>
          </a:xfrm>
        </p:spPr>
        <p:txBody>
          <a:bodyPr/>
          <a:lstStyle/>
          <a:p>
            <a:r>
              <a:rPr lang="cs-CZ" dirty="0" smtClean="0"/>
              <a:t>Nyní překládej sám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87231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Němčina pro 8. třídu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Zdroje: Kliparty Office Ilustrace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147</TotalTime>
  <Words>422</Words>
  <Application>Microsoft Office PowerPoint</Application>
  <PresentationFormat>Předvádění na obrazovce (4:3)</PresentationFormat>
  <Paragraphs>122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Němčina pro 8. třídu.</vt:lpstr>
      <vt:lpstr>Němčina pro 8. třídu.</vt:lpstr>
      <vt:lpstr>Němčina pro 8. třídu.</vt:lpstr>
      <vt:lpstr>Němčina pro 8. třídu</vt:lpstr>
      <vt:lpstr>Němčina pro 8. třídu.</vt:lpstr>
      <vt:lpstr>Němčina pro 8.třídu</vt:lpstr>
      <vt:lpstr>Němčina pro 8.třídu</vt:lpstr>
      <vt:lpstr>Němčina pro 8. třídu.</vt:lpstr>
      <vt:lpstr>Němčina pro 8. třídu</vt:lpstr>
      <vt:lpstr>Němčina pro 8. třídu</vt:lpstr>
      <vt:lpstr>Němčina pro 8. třídu</vt:lpstr>
      <vt:lpstr>Němčina pro 8. třídu</vt:lpstr>
      <vt:lpstr>Němčina pro 8. třídu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8. třídu.</dc:title>
  <dc:creator>PC-29SX</dc:creator>
  <cp:lastModifiedBy>Simona</cp:lastModifiedBy>
  <cp:revision>18</cp:revision>
  <dcterms:created xsi:type="dcterms:W3CDTF">2011-10-07T07:19:12Z</dcterms:created>
  <dcterms:modified xsi:type="dcterms:W3CDTF">2012-03-13T20:31:41Z</dcterms:modified>
</cp:coreProperties>
</file>