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notesMasterIdLst>
    <p:notesMasterId r:id="rId15"/>
  </p:notesMasterIdLst>
  <p:sldIdLst>
    <p:sldId id="257" r:id="rId3"/>
    <p:sldId id="270" r:id="rId4"/>
    <p:sldId id="260" r:id="rId5"/>
    <p:sldId id="262" r:id="rId6"/>
    <p:sldId id="263" r:id="rId7"/>
    <p:sldId id="265" r:id="rId8"/>
    <p:sldId id="266" r:id="rId9"/>
    <p:sldId id="271" r:id="rId10"/>
    <p:sldId id="268" r:id="rId11"/>
    <p:sldId id="269" r:id="rId12"/>
    <p:sldId id="25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CA66DE-BF3F-41DF-893C-7EDAE07BBE85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50D47D-51C6-4C4B-8A38-D3607FBC5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3298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Záložka Domů – označit text – Barva písma = velké A</a:t>
            </a:r>
            <a:r>
              <a:rPr lang="cs-CZ" baseline="0" dirty="0" smtClean="0"/>
              <a:t> – zvolit barvu - klik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50D47D-51C6-4C4B-8A38-D3607FBC531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999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dirty="0" smtClean="0"/>
              <a:t>Kliknout do čtverečku, napsat písmeno správné odpovědi</a:t>
            </a:r>
          </a:p>
          <a:p>
            <a:pPr marL="228600" indent="-228600">
              <a:buAutoNum type="arabicPeriod"/>
            </a:pPr>
            <a:r>
              <a:rPr lang="cs-CZ" dirty="0" smtClean="0"/>
              <a:t>Klik na řádek, napsat odpověď, klik mimo označené pole</a:t>
            </a:r>
          </a:p>
          <a:p>
            <a:pPr marL="228600" indent="-228600">
              <a:buAutoNum type="arabicPeriod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50D47D-51C6-4C4B-8A38-D3607FBC531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1872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SMAJLÍKA najdeš</a:t>
            </a:r>
            <a:r>
              <a:rPr lang="cs-CZ" baseline="0" dirty="0" smtClean="0"/>
              <a:t> na horní liště mezi obrazci.  Klikni na něj a pak klikni u rostliny, kterou chceš označit. Názvy rostlin jsou ukryty pod obrázky.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50D47D-51C6-4C4B-8A38-D3607FBC531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7930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Postup u psaní stejný, jako v předchozím snímku. Totéž u dalších snímků.</a:t>
            </a:r>
          </a:p>
          <a:p>
            <a:r>
              <a:rPr lang="cs-CZ" dirty="0" smtClean="0"/>
              <a:t>A)    N</a:t>
            </a:r>
            <a:r>
              <a:rPr lang="cs-CZ" baseline="0" dirty="0" smtClean="0"/>
              <a:t> A L K O K     B)   V D A Y R   = přesmyčky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50D47D-51C6-4C4B-8A38-D3607FBC531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5521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dirty="0" smtClean="0"/>
              <a:t>Do čtverečku napiš správné písmeno odpovědi</a:t>
            </a:r>
          </a:p>
          <a:p>
            <a:pPr marL="228600" indent="-228600">
              <a:buAutoNum type="arabicPeriod"/>
            </a:pPr>
            <a:r>
              <a:rPr lang="cs-CZ" dirty="0" smtClean="0"/>
              <a:t>Přetáhni myší </a:t>
            </a:r>
            <a:r>
              <a:rPr lang="cs-CZ" dirty="0" err="1" smtClean="0"/>
              <a:t>smajlíky</a:t>
            </a:r>
            <a:r>
              <a:rPr lang="cs-CZ" dirty="0" smtClean="0"/>
              <a:t>, pozor, nepoužiješ všechny</a:t>
            </a:r>
          </a:p>
          <a:p>
            <a:pPr marL="228600" indent="-228600">
              <a:buAutoNum type="arabicPeriod"/>
            </a:pPr>
            <a:r>
              <a:rPr lang="cs-CZ" dirty="0" smtClean="0"/>
              <a:t>Klikni na otázku a můžeš psát,  po dokončení odpovědi nezapomeň kliknout mimo označené pole</a:t>
            </a:r>
          </a:p>
          <a:p>
            <a:pPr marL="228600" indent="-228600">
              <a:buAutoNum type="arabicPeriod"/>
            </a:pPr>
            <a:r>
              <a:rPr lang="cs-CZ" dirty="0" smtClean="0"/>
              <a:t>Odpověď na 3. otázku      „ MÝNĚTŠIČENZ</a:t>
            </a:r>
            <a:r>
              <a:rPr lang="cs-CZ" baseline="0" dirty="0" smtClean="0"/>
              <a:t>   MÍŠUDZVO „  = šifra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50D47D-51C6-4C4B-8A38-D3607FBC531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8342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Odpověď na  otázky hledej pod obrázky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50D47D-51C6-4C4B-8A38-D3607FBC531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7758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Odpovědi vyhledej v učebnici a zapiš 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50D47D-51C6-4C4B-8A38-D3607FBC531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141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B54C9C-0AAB-4826-AB50-57C6CEE0BE9F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305DCB5-AAAB-419A-8F25-8FBB954DDE2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ightmatter_panda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21.png"/><Relationship Id="rId4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305342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NÁZEV ŠKOLY: Základní škola a Mateřská škola</a:t>
            </a:r>
          </a:p>
          <a:p>
            <a:r>
              <a:rPr lang="cs-CZ" dirty="0" smtClean="0"/>
              <a:t> 	</a:t>
            </a:r>
            <a:r>
              <a:rPr lang="cs-CZ" dirty="0"/>
              <a:t> </a:t>
            </a:r>
            <a:r>
              <a:rPr lang="cs-CZ" dirty="0" smtClean="0"/>
              <a:t>        Doudleby, okres České Budějovice</a:t>
            </a:r>
          </a:p>
          <a:p>
            <a:endParaRPr lang="cs-CZ" dirty="0" smtClean="0"/>
          </a:p>
          <a:p>
            <a:r>
              <a:rPr lang="cs-CZ" dirty="0" smtClean="0"/>
              <a:t>AUTOR:		Mgr. Jaromíra </a:t>
            </a:r>
            <a:r>
              <a:rPr lang="cs-CZ" dirty="0" err="1" smtClean="0"/>
              <a:t>Stropková</a:t>
            </a:r>
            <a:endParaRPr lang="cs-CZ" dirty="0" smtClean="0"/>
          </a:p>
          <a:p>
            <a:r>
              <a:rPr lang="cs-CZ" dirty="0" smtClean="0"/>
              <a:t>NÁZEV:		VY_INOVACE_32_0_ Člověk jako ochránce i kazisvět</a:t>
            </a:r>
          </a:p>
          <a:p>
            <a:r>
              <a:rPr lang="cs-CZ" dirty="0" smtClean="0"/>
              <a:t>TÉMA:  		Člověk a jeho svět, Přírodověda 4.ročník, Rozmanitost přírody, Člověk jako ochránce i kazisvět</a:t>
            </a:r>
          </a:p>
          <a:p>
            <a:r>
              <a:rPr lang="cs-CZ" dirty="0" smtClean="0"/>
              <a:t>DATUM TVORBY: 5. května 2013</a:t>
            </a:r>
          </a:p>
          <a:p>
            <a:r>
              <a:rPr lang="cs-CZ" dirty="0" smtClean="0"/>
              <a:t>ČÍSLO PROJEKTU:   Číslo projektu:      CZ.1.07/1.4.00/21.3424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84038"/>
            <a:ext cx="571817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73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24744"/>
            <a:ext cx="1190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204862"/>
            <a:ext cx="803258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Materiál slouží k opakování tématu Člověk jako ochránce i kazisvět v přírodopisu </a:t>
            </a:r>
          </a:p>
          <a:p>
            <a:r>
              <a:rPr lang="cs-CZ" dirty="0" smtClean="0"/>
              <a:t>4. ročníku. Úkoly vychází z probrané látky v učebnici.</a:t>
            </a:r>
          </a:p>
          <a:p>
            <a:r>
              <a:rPr lang="cs-CZ" dirty="0" smtClean="0"/>
              <a:t>Žáci pracují inovativní formou na svých PC stanovištích, využívají i své znalosti </a:t>
            </a:r>
          </a:p>
          <a:p>
            <a:r>
              <a:rPr lang="cs-CZ" dirty="0" smtClean="0"/>
              <a:t>práce na PC, k tomu jim slouží stručný návod v poznámkách </a:t>
            </a:r>
            <a:r>
              <a:rPr lang="cs-CZ" dirty="0"/>
              <a:t>u</a:t>
            </a:r>
            <a:r>
              <a:rPr lang="cs-CZ" dirty="0" smtClean="0"/>
              <a:t> snímku.</a:t>
            </a:r>
          </a:p>
          <a:p>
            <a:endParaRPr lang="cs-CZ" dirty="0"/>
          </a:p>
          <a:p>
            <a:r>
              <a:rPr lang="cs-CZ" dirty="0" smtClean="0"/>
              <a:t>Po vypracování úkolů na svých PC stanovištích si žáci ověří správné řešení</a:t>
            </a:r>
          </a:p>
          <a:p>
            <a:r>
              <a:rPr lang="cs-CZ" dirty="0" smtClean="0"/>
              <a:t>při společné práci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817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Č L O V Ě K </a:t>
            </a:r>
            <a:r>
              <a:rPr lang="cs-CZ" dirty="0" smtClean="0">
                <a:solidFill>
                  <a:srgbClr val="FF0000"/>
                </a:solidFill>
              </a:rPr>
              <a:t>- pravdivé věty označte červeně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95726"/>
            <a:ext cx="2742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Člověk je </a:t>
            </a: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savec.</a:t>
            </a:r>
            <a:endParaRPr lang="cs-CZ" sz="24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3888" y="2996952"/>
            <a:ext cx="54726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Člověk je součást živé </a:t>
            </a:r>
            <a:r>
              <a:rPr lang="cs-CZ" sz="3200" b="1" i="1" dirty="0" smtClean="0">
                <a:solidFill>
                  <a:srgbClr val="00B050"/>
                </a:solidFill>
              </a:rPr>
              <a:t>přírody.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84997" y="4187331"/>
            <a:ext cx="3187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0070C0"/>
                </a:solidFill>
              </a:rPr>
              <a:t>Člověk není </a:t>
            </a:r>
            <a:r>
              <a:rPr lang="cs-CZ" sz="2400" b="1" i="1" dirty="0" smtClean="0">
                <a:solidFill>
                  <a:srgbClr val="0070C0"/>
                </a:solidFill>
              </a:rPr>
              <a:t>obratlovec.</a:t>
            </a:r>
            <a:endParaRPr lang="cs-CZ" sz="2400" b="1" i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706835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Člověk není závislý na stavu neživé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přírody.</a:t>
            </a:r>
            <a:endParaRPr lang="cs-CZ" sz="28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793" y="2060848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C000"/>
                </a:solidFill>
              </a:rPr>
              <a:t>Člověk si říká „pán tvorstva</a:t>
            </a:r>
            <a:r>
              <a:rPr lang="cs-CZ" sz="2000" dirty="0" smtClean="0">
                <a:solidFill>
                  <a:srgbClr val="FFC000"/>
                </a:solidFill>
              </a:rPr>
              <a:t>“.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4941168"/>
            <a:ext cx="67998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00B0F0"/>
                </a:solidFill>
              </a:rPr>
              <a:t>Člověk  má odpovědnost za zemětřesení a </a:t>
            </a:r>
            <a:r>
              <a:rPr lang="cs-CZ" sz="2400" i="1" dirty="0" smtClean="0">
                <a:solidFill>
                  <a:srgbClr val="00B0F0"/>
                </a:solidFill>
              </a:rPr>
              <a:t>vichřice.</a:t>
            </a:r>
            <a:endParaRPr lang="cs-CZ" sz="2400" i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94080" y="2430180"/>
            <a:ext cx="6289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Člověk nese odpovědnost  i za vymírání živočichů a 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rostlin.</a:t>
            </a:r>
            <a:endParaRPr lang="cs-CZ" b="1" i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3717032"/>
            <a:ext cx="2696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accent6">
                    <a:lumMod val="75000"/>
                  </a:schemeClr>
                </a:solidFill>
              </a:rPr>
              <a:t>Člověk nekácí </a:t>
            </a:r>
            <a:r>
              <a:rPr lang="cs-CZ" sz="2400" b="1" i="1" dirty="0" smtClean="0">
                <a:solidFill>
                  <a:schemeClr val="accent6">
                    <a:lumMod val="75000"/>
                  </a:schemeClr>
                </a:solidFill>
              </a:rPr>
              <a:t>lesy. </a:t>
            </a:r>
            <a:endParaRPr lang="cs-CZ" sz="24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17222" y="1628800"/>
            <a:ext cx="53280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Chránit přírodu není povinností </a:t>
            </a: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člověka.</a:t>
            </a:r>
            <a:endParaRPr lang="cs-CZ" sz="2400" b="1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827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178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Vymírání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rostlin a živočichů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066" y="1484784"/>
            <a:ext cx="621073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1.Čím přispívá člověk nejvíce k vymírání rostlin a živočichů</a:t>
            </a:r>
            <a:r>
              <a:rPr lang="cs-CZ" dirty="0" smtClean="0"/>
              <a:t>?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Nevhodným chováním ve společnosti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Trháním a střílením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Změnou jejich životních podmínek  v důsledku své činnosti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Ničím, příroda se mění sama</a:t>
            </a:r>
            <a:endParaRPr lang="cs-CZ" dirty="0"/>
          </a:p>
        </p:txBody>
      </p:sp>
      <p:pic>
        <p:nvPicPr>
          <p:cNvPr id="3074" name="Picture 2" descr="http://upload.wikimedia.org/wikipedia/commons/thumb/8/8d/Lightmatter_panda.jpg/250px-Lightmatter_panda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980475"/>
            <a:ext cx="2381250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61048"/>
            <a:ext cx="245745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8712" y="3851888"/>
            <a:ext cx="245745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8066" y="3406789"/>
            <a:ext cx="6134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2. Které kriticky ohrožené druhy živočichů vidíte na obrázku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6021288"/>
            <a:ext cx="8225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                ----------------------------------                           -----------------------------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308304" y="2902733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2325602"/>
            <a:ext cx="1881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103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585" y="2439606"/>
            <a:ext cx="1554110" cy="1728797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  <a:extLst/>
        </p:spPr>
      </p:pic>
      <p:sp>
        <p:nvSpPr>
          <p:cNvPr id="2" name="TextovéPole 1"/>
          <p:cNvSpPr txBox="1"/>
          <p:nvPr/>
        </p:nvSpPr>
        <p:spPr>
          <a:xfrm>
            <a:off x="107504" y="404664"/>
            <a:ext cx="883790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 obrázcích jsou některé kriticky ohrožené rostliny.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Mezi nimi jsou ale i ty, které zatím </a:t>
            </a:r>
            <a:r>
              <a:rPr lang="cs-CZ" sz="2400" b="1" dirty="0" err="1" smtClean="0">
                <a:solidFill>
                  <a:srgbClr val="FF0000"/>
                </a:solidFill>
              </a:rPr>
              <a:t>zatím</a:t>
            </a:r>
            <a:r>
              <a:rPr lang="cs-CZ" sz="2400" b="1" dirty="0" smtClean="0">
                <a:solidFill>
                  <a:srgbClr val="FF0000"/>
                </a:solidFill>
              </a:rPr>
              <a:t> ohrožené </a:t>
            </a:r>
            <a:r>
              <a:rPr lang="cs-CZ" sz="3200" b="1" dirty="0" smtClean="0">
                <a:solidFill>
                  <a:srgbClr val="FF0000"/>
                </a:solidFill>
              </a:rPr>
              <a:t>nejsou. </a:t>
            </a:r>
            <a:r>
              <a:rPr lang="cs-CZ" sz="2400" b="1" dirty="0" smtClean="0">
                <a:solidFill>
                  <a:srgbClr val="FF0000"/>
                </a:solidFill>
              </a:rPr>
              <a:t>Poznáte je?           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Přidejte k nim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smajlíka</a:t>
            </a:r>
            <a:r>
              <a:rPr lang="cs-CZ" sz="2400" dirty="0" smtClean="0"/>
              <a:t>!</a:t>
            </a:r>
            <a:endParaRPr lang="cs-CZ" sz="24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929" y="4491583"/>
            <a:ext cx="2428875" cy="1619250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  <a:ex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268" y="2119199"/>
            <a:ext cx="2369840" cy="1777380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  <a:extLst/>
        </p:spPr>
      </p:pic>
      <p:pic>
        <p:nvPicPr>
          <p:cNvPr id="4104" name="Picture 8" descr="C:\Documents and Settings\Standard\Dokumenty\DUM-př +prv\Rostliny 15.5\Brčál zm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43656"/>
            <a:ext cx="2323586" cy="1920699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  <a:extLst/>
        </p:spPr>
      </p:pic>
      <p:pic>
        <p:nvPicPr>
          <p:cNvPr id="4103" name="Picture 7" descr="C:\Documents and Settings\Standard\Dokumenty\DUM-př +prv\Rostliny 15.5\Macešk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4365104"/>
            <a:ext cx="2017119" cy="1686669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  <a:extLst/>
        </p:spPr>
      </p:pic>
      <p:pic>
        <p:nvPicPr>
          <p:cNvPr id="4106" name="Picture 10" descr="C:\Documents and Settings\Standard\Dokumenty\DUM-př +prv\Léčivky\pampeliška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883" y="4509120"/>
            <a:ext cx="2399570" cy="1601713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  <a:extLst/>
        </p:spPr>
      </p:pic>
      <p:sp>
        <p:nvSpPr>
          <p:cNvPr id="3" name="TextovéPole 2"/>
          <p:cNvSpPr txBox="1"/>
          <p:nvPr/>
        </p:nvSpPr>
        <p:spPr>
          <a:xfrm>
            <a:off x="6228184" y="2852936"/>
            <a:ext cx="1530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Lýkovec vonný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2676283"/>
            <a:ext cx="1262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Brčál menší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119339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Kandí</a:t>
            </a:r>
            <a:r>
              <a:rPr lang="cs-CZ" dirty="0" smtClean="0"/>
              <a:t> psí zub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4585" y="5301208"/>
            <a:ext cx="23136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Maceška zahradní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05601" y="5208438"/>
            <a:ext cx="1361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Bledule letní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32240" y="5290229"/>
            <a:ext cx="19568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Pampeliška-smetánka</a:t>
            </a:r>
          </a:p>
          <a:p>
            <a:r>
              <a:rPr lang="cs-CZ" dirty="0" smtClean="0"/>
              <a:t>lékařská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122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VYBRANÉ OHROŽENÉ A CHRÁNĚNÉ DRUHY ZVÍŘAT JSOU CHOVÁNY V Zoologických zahradách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772816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Jak se jmenuje ZOO u Hluboké nad Vltavou?</a:t>
            </a:r>
          </a:p>
          <a:p>
            <a:r>
              <a:rPr lang="cs-CZ" dirty="0" smtClean="0"/>
              <a:t>      ___________________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2564904"/>
            <a:ext cx="80648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00B0F0"/>
                </a:solidFill>
              </a:rPr>
              <a:t>http://www.zooohrada.cz/index.php?option=com_content&amp;task=blogcategory&amp;id=15&amp;Itemid=451</a:t>
            </a:r>
            <a:endParaRPr lang="cs-CZ" sz="1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3356992"/>
            <a:ext cx="4211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Určete živočichy na obrázcích z této ZOO</a:t>
            </a:r>
            <a:endParaRPr lang="cs-CZ" dirty="0"/>
          </a:p>
        </p:txBody>
      </p:sp>
      <p:pic>
        <p:nvPicPr>
          <p:cNvPr id="1026" name="Picture 2" descr="C:\Documents and Settings\Standard\Plocha\Zoo Hluboká\KLOKA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12883"/>
            <a:ext cx="3303021" cy="228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tandard\Plocha\Zoo Hluboká\VYDRA ŘÍČNÍ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33056"/>
            <a:ext cx="3248696" cy="2245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6453336"/>
            <a:ext cx="7718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--------------------------------------------------------               B------------------------------------------------------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252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968" y="260648"/>
            <a:ext cx="8229600" cy="1143000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         NIČENÍ LESŮ</a:t>
            </a:r>
            <a:endParaRPr lang="cs-CZ" sz="40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4208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750510"/>
            <a:ext cx="6948772" cy="147732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Proč jsou tropické deštné lesy nazývány  „PLÍCE NAŠÍ PLANETY?“</a:t>
            </a:r>
          </a:p>
          <a:p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   a) dýchají za naší planetu</a:t>
            </a:r>
          </a:p>
          <a:p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   b) ničí škodlivé plyny</a:t>
            </a:r>
          </a:p>
          <a:p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   c) vyrábějí největší množství kyslíku na Zemi</a:t>
            </a:r>
          </a:p>
          <a:p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   d) vyrábí dusík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2181794"/>
            <a:ext cx="18001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Správná odpověď: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7904107" y="2579766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68299" y="3717032"/>
            <a:ext cx="7994753" cy="1477328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 startAt="2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Proč člověk  tyto lesy kácí?   </a:t>
            </a:r>
            <a:r>
              <a:rPr lang="cs-CZ" dirty="0" smtClean="0"/>
              <a:t>/více správných odpovědí, přidej k nim </a:t>
            </a:r>
            <a:r>
              <a:rPr lang="cs-CZ" dirty="0" err="1" smtClean="0"/>
              <a:t>smajlíka</a:t>
            </a:r>
            <a:r>
              <a:rPr lang="cs-CZ" dirty="0" smtClean="0"/>
              <a:t>/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   </a:t>
            </a:r>
            <a:r>
              <a:rPr lang="cs-CZ" dirty="0" smtClean="0">
                <a:solidFill>
                  <a:srgbClr val="0070C0"/>
                </a:solidFill>
              </a:rPr>
              <a:t>a)  aby získal vzácné dřevo tropických</a:t>
            </a:r>
          </a:p>
          <a:p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b) aby získal více vzduchu, který lesy spotřebovávají</a:t>
            </a:r>
          </a:p>
          <a:p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c) aby vytvořil prostor pro stavbu širokých dálnic</a:t>
            </a:r>
          </a:p>
          <a:p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d) aby vytvořil nové plochy pro pěstování užitkových rostlin 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68299" y="5373216"/>
            <a:ext cx="74122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 startAt="3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Čím nejvíce trpí lesy mírného podnebného pásu, tedy i lesy v naší zemi:</a:t>
            </a:r>
          </a:p>
          <a:p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r>
              <a:rPr lang="cs-CZ" dirty="0"/>
              <a:t> </a:t>
            </a:r>
            <a:r>
              <a:rPr lang="cs-CZ" dirty="0" smtClean="0"/>
              <a:t>      ----------------------------------------------------------------------------------------------------------------------</a:t>
            </a:r>
          </a:p>
        </p:txBody>
      </p:sp>
      <p:sp>
        <p:nvSpPr>
          <p:cNvPr id="5" name="Veselý obličej 4"/>
          <p:cNvSpPr/>
          <p:nvPr/>
        </p:nvSpPr>
        <p:spPr>
          <a:xfrm>
            <a:off x="7994911" y="447311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596336" y="426547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72566" y="4566383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8032606" y="4130989"/>
            <a:ext cx="322345" cy="342127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428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9" grpId="0" animBg="1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9036496" cy="8412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 ničení lesů se podílí i jeden druh </a:t>
            </a:r>
            <a:r>
              <a:rPr lang="cs-CZ" dirty="0" smtClean="0"/>
              <a:t>hmyzu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smtClean="0"/>
              <a:t>- </a:t>
            </a:r>
            <a:r>
              <a:rPr lang="cs-CZ" sz="2700" cap="none" dirty="0" smtClean="0"/>
              <a:t>jeho </a:t>
            </a:r>
            <a:r>
              <a:rPr lang="cs-CZ" sz="2700" cap="none" dirty="0" smtClean="0"/>
              <a:t>larvy vykusují pod kůrou stromů lýko a ničí tak přirozené      </a:t>
            </a:r>
            <a:r>
              <a:rPr lang="cs-CZ" sz="2700" cap="none" dirty="0" smtClean="0"/>
              <a:t>   </a:t>
            </a:r>
            <a:br>
              <a:rPr lang="cs-CZ" sz="2700" cap="none" dirty="0" smtClean="0"/>
            </a:br>
            <a:r>
              <a:rPr lang="cs-CZ" sz="2700" cap="none" dirty="0"/>
              <a:t> </a:t>
            </a:r>
            <a:r>
              <a:rPr lang="cs-CZ" sz="2700" cap="none" dirty="0" smtClean="0"/>
              <a:t>   </a:t>
            </a:r>
            <a:r>
              <a:rPr lang="cs-CZ" sz="2700" cap="none" dirty="0" smtClean="0"/>
              <a:t>cesty</a:t>
            </a:r>
            <a:r>
              <a:rPr lang="cs-CZ" sz="2700" cap="none" dirty="0" smtClean="0"/>
              <a:t>, kudy mohou proudit pro strom potřebné živiny.</a:t>
            </a:r>
            <a:endParaRPr lang="cs-CZ" sz="2700" cap="none" dirty="0"/>
          </a:p>
        </p:txBody>
      </p:sp>
      <p:pic>
        <p:nvPicPr>
          <p:cNvPr id="1026" name="Picture 2" descr="C:\Documents and Settings\Standard\Plocha\Obraz11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890" y="1707319"/>
            <a:ext cx="3563811" cy="445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55976" y="2070580"/>
            <a:ext cx="40511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Jak se tento hmyz jmenuje?</a:t>
            </a:r>
          </a:p>
          <a:p>
            <a:endParaRPr lang="cs-CZ" dirty="0"/>
          </a:p>
          <a:p>
            <a:r>
              <a:rPr lang="cs-CZ" dirty="0" smtClean="0"/>
              <a:t>---------------------------------     -----------------------------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3212976"/>
            <a:ext cx="35121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Jak se nazývá larvami poškozená kůra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</a:t>
            </a:r>
            <a:endParaRPr lang="cs-CZ" dirty="0"/>
          </a:p>
        </p:txBody>
      </p:sp>
      <p:pic>
        <p:nvPicPr>
          <p:cNvPr id="1028" name="Picture 4" descr="C:\Documents and Settings\Standard\Plocha\Požerek lýkožrouta\Kůr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670" y="4497217"/>
            <a:ext cx="230425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Standard\Plocha\Požerek lýkožrouta\Chodbičky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323" y="4497217"/>
            <a:ext cx="2261670" cy="1696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97458" y="5733256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požerek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3" y="5599655"/>
            <a:ext cx="16252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Lýkovec smrkový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187311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210146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INTENZIVNÍ ZEMĚDĚLSTVÍ-</a:t>
            </a:r>
            <a:b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člověk se snaží z obdělávané plochy sklidit co největší úrodu.</a:t>
            </a:r>
            <a:br>
              <a:rPr lang="cs-CZ" sz="2700" dirty="0" smtClean="0">
                <a:solidFill>
                  <a:srgbClr val="FF0000"/>
                </a:solidFill>
              </a:rPr>
            </a:br>
            <a:endParaRPr lang="cs-CZ" sz="27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67940" y="1942196"/>
            <a:ext cx="188392" cy="35409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4264" y="1592584"/>
            <a:ext cx="7634159" cy="23083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. Používá k tomu všechny možnosti současné techniky.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Vyjmenujte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je:</a:t>
            </a:r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----------------------------------------------------------------------------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-----------------------------------------------------------------------------</a:t>
            </a:r>
          </a:p>
          <a:p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4265" y="3212976"/>
            <a:ext cx="7538762" cy="23083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2. Jaké jsou důsledky jejich používání?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----------------------------------------------------------------------------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----------------------------------------------------------------------------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32169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3491880" y="2253443"/>
            <a:ext cx="6511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Sklářské</a:t>
            </a:r>
          </a:p>
          <a:p>
            <a:r>
              <a:rPr lang="cs-CZ" sz="1000" dirty="0" smtClean="0"/>
              <a:t>písky</a:t>
            </a:r>
            <a:endParaRPr lang="cs-CZ" sz="1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0508" y="620688"/>
            <a:ext cx="8229600" cy="1159278"/>
          </a:xfrm>
          <a:ln>
            <a:noFill/>
          </a:ln>
        </p:spPr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arenR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1.)Vyjmenujte  nerostné suroviny, které se u nás NAPŘÍKLAD těží:</a:t>
            </a:r>
            <a:b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</a:t>
            </a:r>
            <a:r>
              <a:rPr lang="cs-CZ" sz="27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endParaRPr lang="cs-CZ" sz="27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3068960"/>
            <a:ext cx="837658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TĚŽBA NEROSTNÝCH SUROVIN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653136"/>
            <a:ext cx="86764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2)Jaký je hlavní důsledek jejich těžby 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?</a:t>
            </a:r>
          </a:p>
          <a:p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Poškozování      ž…………….. p………………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2253444"/>
            <a:ext cx="1161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a)-------------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2152312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b)----------------</a:t>
            </a:r>
          </a:p>
          <a:p>
            <a:r>
              <a:rPr lang="cs-CZ" dirty="0"/>
              <a:t> </a:t>
            </a:r>
            <a:r>
              <a:rPr lang="cs-CZ" dirty="0" smtClean="0"/>
              <a:t>  ----------------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2253444"/>
            <a:ext cx="1398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c)------------------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2358747"/>
            <a:ext cx="38023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uhlí</a:t>
            </a:r>
            <a:endParaRPr lang="cs-CZ" sz="1000" dirty="0"/>
          </a:p>
        </p:txBody>
      </p:sp>
      <p:pic>
        <p:nvPicPr>
          <p:cNvPr id="1029" name="Picture 5" descr="C:\Documents and Settings\Standard\Local Settings\Temporary Internet Files\Content.IE5\VJTPVKV5\MC900334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17963"/>
            <a:ext cx="1224136" cy="128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Standard\Local Settings\Temporary Internet Files\Content.IE5\DPNPILTB\MP9004391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767" y="1830260"/>
            <a:ext cx="1063967" cy="1063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444208" y="2358747"/>
            <a:ext cx="7200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kámen</a:t>
            </a:r>
            <a:endParaRPr lang="cs-CZ" sz="1000" dirty="0"/>
          </a:p>
        </p:txBody>
      </p:sp>
      <p:pic>
        <p:nvPicPr>
          <p:cNvPr id="1031" name="Picture 7" descr="C:\Documents and Settings\Standard\Local Settings\Temporary Internet Files\Content.IE5\LDZ16G42\MC9002055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982" y="1901168"/>
            <a:ext cx="990531" cy="993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tandard\Local Settings\Temporary Internet Files\Content.IE5\DPNPILTB\MC90044175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748" y="2091830"/>
            <a:ext cx="673070" cy="673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4931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04777" y="836711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effectLst/>
              </a:rPr>
              <a:t>AUTOR NEUVEDEN. </a:t>
            </a:r>
            <a:r>
              <a:rPr lang="cs-CZ" sz="1200" i="1" dirty="0" smtClean="0">
                <a:effectLst/>
              </a:rPr>
              <a:t>Ještěrka zelená</a:t>
            </a:r>
            <a:r>
              <a:rPr lang="cs-CZ" sz="1200" dirty="0" smtClean="0">
                <a:effectLst/>
              </a:rPr>
              <a:t> [online]. [cit. 6.5.2013]. Dostupný na WWW: http://cs.wikipedia.org/wiki/Je%C5%A1t%C4%9Brka_zelen%C3%A1 </a:t>
            </a:r>
          </a:p>
          <a:p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5" y="1721004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AUTOR NEUVEDEN. panda velká [online]. [cit. 6.5.2013]. Dostupný na WWW: http://cs.wikipedia.org/wiki/Soubor:Lightmatter_panda.jpg 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2636912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AUTOR NEUVEDEN. rak říční [online]. [cit. 6.5.2013]. Dostupný na WWW: http://cs.wikipedia.org/wiki/Rak_%C5%99%C3%AD%C4%8Dn%C3%AD 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3501008"/>
            <a:ext cx="79208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AUTOR NEUVEDEN. kandík psí zub [online]. [cit. 6.5.2013]. Dostupný na WWW: http://cs.wikipedia.org/wiki/Kand%C3%ADk_ps%C3%AD_zub 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2784" y="4509119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AUTOR NEUVEDEN. bledule letní [online]. [cit. 6.5.2013]. Dostupný na WWW: http://cs.wikipedia.org/wiki/Bledule_letn%C3%AD 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5229200"/>
            <a:ext cx="79208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AUTOR NEUVEDEN. lýkovec vonný [online]. [cit. 6.5.2013]. Dostupný na WWW: http://upload.wikimedia.org/wikipedia/commons/9/94/Daphne_cneorum.JPG 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9592" y="404664"/>
            <a:ext cx="852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437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82901" y="1196752"/>
            <a:ext cx="5958408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/>
              <a:t>Kolektiv autorů, Přírodověda pro 4. ročník základní školy, Praha: SPN, 2010. ISBN </a:t>
            </a:r>
          </a:p>
          <a:p>
            <a:r>
              <a:rPr lang="cs-CZ" dirty="0"/>
              <a:t>    978-80-7235-466-5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3140968"/>
            <a:ext cx="3944734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Ostatní fotografie :   Vlastní fotogalerie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087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477</TotalTime>
  <Words>806</Words>
  <Application>Microsoft Office PowerPoint</Application>
  <PresentationFormat>Předvádění na obrazovce (4:3)</PresentationFormat>
  <Paragraphs>129</Paragraphs>
  <Slides>12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1_Cesta</vt:lpstr>
      <vt:lpstr>Cesta</vt:lpstr>
      <vt:lpstr>Prezentace aplikace PowerPoint</vt:lpstr>
      <vt:lpstr>Prezentace aplikace PowerPoint</vt:lpstr>
      <vt:lpstr>Č L O V Ě K - pravdivé věty označte červeně</vt:lpstr>
      <vt:lpstr>Vymírání rostlin a živočichů</vt:lpstr>
      <vt:lpstr>Prezentace aplikace PowerPoint</vt:lpstr>
      <vt:lpstr>VYBRANÉ OHROŽENÉ A CHRÁNĚNÉ DRUHY ZVÍŘAT JSOU CHOVÁNY V Zoologických zahradách</vt:lpstr>
      <vt:lpstr>                NIČENÍ LESŮ</vt:lpstr>
      <vt:lpstr>Na ničení lesů se podílí i jeden druh hmyzu   - jeho larvy vykusují pod kůrou stromů lýko a ničí tak přirozené              cesty, kudy mohou proudit pro strom potřebné živiny.</vt:lpstr>
      <vt:lpstr>INTENZIVNÍ ZEMĚDĚLSTVÍ- člověk se snaží z obdělávané plochy sklidit co největší úrodu. </vt:lpstr>
      <vt:lpstr>1.)Vyjmenujte  nerostné suroviny, které se u nás NAPŘÍKLAD těží:                            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User</cp:lastModifiedBy>
  <cp:revision>50</cp:revision>
  <dcterms:created xsi:type="dcterms:W3CDTF">2013-05-06T06:29:45Z</dcterms:created>
  <dcterms:modified xsi:type="dcterms:W3CDTF">2013-05-13T15:53:08Z</dcterms:modified>
</cp:coreProperties>
</file>