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32" r:id="rId3"/>
    <p:sldMasterId id="2147483744" r:id="rId4"/>
  </p:sldMasterIdLst>
  <p:notesMasterIdLst>
    <p:notesMasterId r:id="rId17"/>
  </p:notesMasterIdLst>
  <p:sldIdLst>
    <p:sldId id="256" r:id="rId5"/>
    <p:sldId id="272" r:id="rId6"/>
    <p:sldId id="264" r:id="rId7"/>
    <p:sldId id="266" r:id="rId8"/>
    <p:sldId id="267" r:id="rId9"/>
    <p:sldId id="265" r:id="rId10"/>
    <p:sldId id="268" r:id="rId11"/>
    <p:sldId id="260" r:id="rId12"/>
    <p:sldId id="271" r:id="rId13"/>
    <p:sldId id="270" r:id="rId14"/>
    <p:sldId id="262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33"/>
    <a:srgbClr val="FFFF99"/>
    <a:srgbClr val="6666FF"/>
    <a:srgbClr val="FF3300"/>
    <a:srgbClr val="31859C"/>
    <a:srgbClr val="FFCC00"/>
    <a:srgbClr val="FFFF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97" d="100"/>
          <a:sy n="97" d="100"/>
        </p:scale>
        <p:origin x="-114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Relationship Id="rId4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E08874-81F4-4D68-BB84-4F176BEA84E9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F501D3A-3CEC-4815-A6F1-192515E36D6F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cs-CZ" sz="3200" b="1" dirty="0" smtClean="0">
              <a:solidFill>
                <a:schemeClr val="accent5">
                  <a:lumMod val="50000"/>
                </a:schemeClr>
              </a:solidFill>
            </a:rPr>
            <a:t>DOZRÁVAJÍOBILNINY</a:t>
          </a:r>
          <a:endParaRPr lang="cs-CZ" sz="3200" b="1" dirty="0">
            <a:solidFill>
              <a:schemeClr val="accent5">
                <a:lumMod val="50000"/>
              </a:schemeClr>
            </a:solidFill>
          </a:endParaRPr>
        </a:p>
      </dgm:t>
    </dgm:pt>
    <dgm:pt modelId="{738E46ED-E9C7-4FFF-80A8-DF978309C0F2}" type="parTrans" cxnId="{4D5667AC-7027-415A-9F54-151A373FAB13}">
      <dgm:prSet/>
      <dgm:spPr/>
      <dgm:t>
        <a:bodyPr/>
        <a:lstStyle/>
        <a:p>
          <a:endParaRPr lang="cs-CZ"/>
        </a:p>
      </dgm:t>
    </dgm:pt>
    <dgm:pt modelId="{B6C6A6B2-DAFF-4EAC-8E8E-CD6B20869496}" type="sibTrans" cxnId="{4D5667AC-7027-415A-9F54-151A373FAB13}">
      <dgm:prSet/>
      <dgm:spPr/>
      <dgm:t>
        <a:bodyPr/>
        <a:lstStyle/>
        <a:p>
          <a:endParaRPr lang="cs-CZ"/>
        </a:p>
      </dgm:t>
    </dgm:pt>
    <dgm:pt modelId="{5293AE9F-6CDA-404F-8901-4DB85A091A2B}">
      <dgm:prSet phldrT="[Text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E490C329-912D-4BE6-AA2B-E10622046201}" type="parTrans" cxnId="{7FAB3C4D-4638-4B11-9BC8-0D785EFDA385}">
      <dgm:prSet/>
      <dgm:spPr/>
      <dgm:t>
        <a:bodyPr/>
        <a:lstStyle/>
        <a:p>
          <a:endParaRPr lang="cs-CZ"/>
        </a:p>
      </dgm:t>
    </dgm:pt>
    <dgm:pt modelId="{50170F90-B962-4CCF-A821-27D6BB0BD458}" type="sibTrans" cxnId="{7FAB3C4D-4638-4B11-9BC8-0D785EFDA385}">
      <dgm:prSet/>
      <dgm:spPr/>
      <dgm:t>
        <a:bodyPr/>
        <a:lstStyle/>
        <a:p>
          <a:endParaRPr lang="cs-CZ"/>
        </a:p>
      </dgm:t>
    </dgm:pt>
    <dgm:pt modelId="{A3159327-B6CD-478E-8C82-94F61BE9F2F0}">
      <dgm:prSet phldrT="[Text]" phldr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F08355EB-ADB9-472C-B96A-CA4178E40E60}" type="parTrans" cxnId="{BCFF8E79-0AB7-4FAC-9E71-FA7B6D8160B5}">
      <dgm:prSet/>
      <dgm:spPr/>
      <dgm:t>
        <a:bodyPr/>
        <a:lstStyle/>
        <a:p>
          <a:endParaRPr lang="cs-CZ"/>
        </a:p>
      </dgm:t>
    </dgm:pt>
    <dgm:pt modelId="{B8BC85EA-73D5-4398-9E4A-8441BEB2F10C}" type="sibTrans" cxnId="{BCFF8E79-0AB7-4FAC-9E71-FA7B6D8160B5}">
      <dgm:prSet/>
      <dgm:spPr/>
      <dgm:t>
        <a:bodyPr/>
        <a:lstStyle/>
        <a:p>
          <a:endParaRPr lang="cs-CZ"/>
        </a:p>
      </dgm:t>
    </dgm:pt>
    <dgm:pt modelId="{798DE687-DD5E-4B5A-90F0-E7D8FAE30F5B}">
      <dgm:prSet phldrT="[Text]" phldr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D701E459-F06F-46FA-900C-531FE74A6789}" type="parTrans" cxnId="{0B7276A3-62B7-4BA3-8409-8DC82DB4CEE0}">
      <dgm:prSet/>
      <dgm:spPr/>
      <dgm:t>
        <a:bodyPr/>
        <a:lstStyle/>
        <a:p>
          <a:endParaRPr lang="cs-CZ"/>
        </a:p>
      </dgm:t>
    </dgm:pt>
    <dgm:pt modelId="{7C46BA7B-8FC0-43A4-A537-BF25E056F4A7}" type="sibTrans" cxnId="{0B7276A3-62B7-4BA3-8409-8DC82DB4CEE0}">
      <dgm:prSet/>
      <dgm:spPr/>
      <dgm:t>
        <a:bodyPr/>
        <a:lstStyle/>
        <a:p>
          <a:endParaRPr lang="cs-CZ"/>
        </a:p>
      </dgm:t>
    </dgm:pt>
    <dgm:pt modelId="{5C712E5B-B03A-42E2-A4D3-89DE23893B23}">
      <dgm:prSet phldrT="[Text]" phldr="1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cs-CZ" dirty="0"/>
        </a:p>
      </dgm:t>
    </dgm:pt>
    <dgm:pt modelId="{2973F44A-ABCF-4758-833C-D6F8473B489A}" type="parTrans" cxnId="{EF51F608-CB94-44DC-A4A0-5B092208E657}">
      <dgm:prSet/>
      <dgm:spPr/>
      <dgm:t>
        <a:bodyPr/>
        <a:lstStyle/>
        <a:p>
          <a:endParaRPr lang="cs-CZ"/>
        </a:p>
      </dgm:t>
    </dgm:pt>
    <dgm:pt modelId="{ECBB8CDD-2F19-4DCD-BC13-FCC52DF73EC2}" type="sibTrans" cxnId="{EF51F608-CB94-44DC-A4A0-5B092208E657}">
      <dgm:prSet/>
      <dgm:spPr/>
      <dgm:t>
        <a:bodyPr/>
        <a:lstStyle/>
        <a:p>
          <a:endParaRPr lang="cs-CZ"/>
        </a:p>
      </dgm:t>
    </dgm:pt>
    <dgm:pt modelId="{9DFD9A03-BAAE-40E1-8FCB-F79C1EC51A64}" type="pres">
      <dgm:prSet presAssocID="{57E08874-81F4-4D68-BB84-4F176BEA84E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C7D6372-63CD-4D06-AAA0-C7C085BAAA5F}" type="pres">
      <dgm:prSet presAssocID="{BF501D3A-3CEC-4815-A6F1-192515E36D6F}" presName="centerShape" presStyleLbl="node0" presStyleIdx="0" presStyleCnt="1" custScaleX="158418" custScaleY="87567"/>
      <dgm:spPr/>
      <dgm:t>
        <a:bodyPr/>
        <a:lstStyle/>
        <a:p>
          <a:endParaRPr lang="cs-CZ"/>
        </a:p>
      </dgm:t>
    </dgm:pt>
    <dgm:pt modelId="{BC04B77C-B8C2-4BD6-8F5C-F0F7F6DBF450}" type="pres">
      <dgm:prSet presAssocID="{E490C329-912D-4BE6-AA2B-E10622046201}" presName="Name9" presStyleLbl="parChTrans1D2" presStyleIdx="0" presStyleCnt="4"/>
      <dgm:spPr/>
      <dgm:t>
        <a:bodyPr/>
        <a:lstStyle/>
        <a:p>
          <a:endParaRPr lang="cs-CZ"/>
        </a:p>
      </dgm:t>
    </dgm:pt>
    <dgm:pt modelId="{D988E9DD-D075-4024-B97B-D31CD9E52FE7}" type="pres">
      <dgm:prSet presAssocID="{E490C329-912D-4BE6-AA2B-E10622046201}" presName="connTx" presStyleLbl="parChTrans1D2" presStyleIdx="0" presStyleCnt="4"/>
      <dgm:spPr/>
      <dgm:t>
        <a:bodyPr/>
        <a:lstStyle/>
        <a:p>
          <a:endParaRPr lang="cs-CZ"/>
        </a:p>
      </dgm:t>
    </dgm:pt>
    <dgm:pt modelId="{95FE5E5A-832C-470B-BF85-A225B65E7993}" type="pres">
      <dgm:prSet presAssocID="{5293AE9F-6CDA-404F-8901-4DB85A091A2B}" presName="node" presStyleLbl="node1" presStyleIdx="0" presStyleCnt="4" custScaleX="140147" custScaleY="135629" custRadScaleRad="85231" custRadScaleInc="-39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343CCE-1C6F-43FD-9D3A-8F6017457AB6}" type="pres">
      <dgm:prSet presAssocID="{F08355EB-ADB9-472C-B96A-CA4178E40E60}" presName="Name9" presStyleLbl="parChTrans1D2" presStyleIdx="1" presStyleCnt="4"/>
      <dgm:spPr/>
      <dgm:t>
        <a:bodyPr/>
        <a:lstStyle/>
        <a:p>
          <a:endParaRPr lang="cs-CZ"/>
        </a:p>
      </dgm:t>
    </dgm:pt>
    <dgm:pt modelId="{0EEA657C-0DC3-455E-BE1F-E002ACFD1DF9}" type="pres">
      <dgm:prSet presAssocID="{F08355EB-ADB9-472C-B96A-CA4178E40E60}" presName="connTx" presStyleLbl="parChTrans1D2" presStyleIdx="1" presStyleCnt="4"/>
      <dgm:spPr/>
      <dgm:t>
        <a:bodyPr/>
        <a:lstStyle/>
        <a:p>
          <a:endParaRPr lang="cs-CZ"/>
        </a:p>
      </dgm:t>
    </dgm:pt>
    <dgm:pt modelId="{0EC8EBC8-A143-4B4E-90A2-AA463930B536}" type="pres">
      <dgm:prSet presAssocID="{A3159327-B6CD-478E-8C82-94F61BE9F2F0}" presName="node" presStyleLbl="node1" presStyleIdx="1" presStyleCnt="4" custScaleX="138490" custScaleY="142211" custRadScaleRad="112906" custRadScaleInc="-19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3B9AD5-5802-4DED-888A-48FF71B00550}" type="pres">
      <dgm:prSet presAssocID="{D701E459-F06F-46FA-900C-531FE74A6789}" presName="Name9" presStyleLbl="parChTrans1D2" presStyleIdx="2" presStyleCnt="4"/>
      <dgm:spPr/>
      <dgm:t>
        <a:bodyPr/>
        <a:lstStyle/>
        <a:p>
          <a:endParaRPr lang="cs-CZ"/>
        </a:p>
      </dgm:t>
    </dgm:pt>
    <dgm:pt modelId="{6D8E9749-B759-4C06-81BD-5E49B0AE67B0}" type="pres">
      <dgm:prSet presAssocID="{D701E459-F06F-46FA-900C-531FE74A6789}" presName="connTx" presStyleLbl="parChTrans1D2" presStyleIdx="2" presStyleCnt="4"/>
      <dgm:spPr/>
      <dgm:t>
        <a:bodyPr/>
        <a:lstStyle/>
        <a:p>
          <a:endParaRPr lang="cs-CZ"/>
        </a:p>
      </dgm:t>
    </dgm:pt>
    <dgm:pt modelId="{E0960C23-5676-4113-AD34-D35323C98409}" type="pres">
      <dgm:prSet presAssocID="{798DE687-DD5E-4B5A-90F0-E7D8FAE30F5B}" presName="node" presStyleLbl="node1" presStyleIdx="2" presStyleCnt="4" custScaleX="141994" custScaleY="133638" custRadScaleRad="84071" custRadScaleInc="29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531AF1-A9B0-4C38-AD57-8F74942A789F}" type="pres">
      <dgm:prSet presAssocID="{2973F44A-ABCF-4758-833C-D6F8473B489A}" presName="Name9" presStyleLbl="parChTrans1D2" presStyleIdx="3" presStyleCnt="4"/>
      <dgm:spPr/>
      <dgm:t>
        <a:bodyPr/>
        <a:lstStyle/>
        <a:p>
          <a:endParaRPr lang="cs-CZ"/>
        </a:p>
      </dgm:t>
    </dgm:pt>
    <dgm:pt modelId="{8A855B11-28D1-40EA-92AF-20C86334999B}" type="pres">
      <dgm:prSet presAssocID="{2973F44A-ABCF-4758-833C-D6F8473B489A}" presName="connTx" presStyleLbl="parChTrans1D2" presStyleIdx="3" presStyleCnt="4"/>
      <dgm:spPr/>
      <dgm:t>
        <a:bodyPr/>
        <a:lstStyle/>
        <a:p>
          <a:endParaRPr lang="cs-CZ"/>
        </a:p>
      </dgm:t>
    </dgm:pt>
    <dgm:pt modelId="{5C8AF18A-159E-42FB-8EC6-772F67D2DBFF}" type="pres">
      <dgm:prSet presAssocID="{5C712E5B-B03A-42E2-A4D3-89DE23893B23}" presName="node" presStyleLbl="node1" presStyleIdx="3" presStyleCnt="4" custScaleX="141711" custScaleY="138814" custRadScaleRad="114167" custRadScaleInc="66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663F1D-3E56-4A19-A69E-287B533CE5F9}" type="presOf" srcId="{F08355EB-ADB9-472C-B96A-CA4178E40E60}" destId="{26343CCE-1C6F-43FD-9D3A-8F6017457AB6}" srcOrd="0" destOrd="0" presId="urn:microsoft.com/office/officeart/2005/8/layout/radial1"/>
    <dgm:cxn modelId="{05660CB3-17BC-449F-B9B0-7A408E8450BE}" type="presOf" srcId="{E490C329-912D-4BE6-AA2B-E10622046201}" destId="{D988E9DD-D075-4024-B97B-D31CD9E52FE7}" srcOrd="1" destOrd="0" presId="urn:microsoft.com/office/officeart/2005/8/layout/radial1"/>
    <dgm:cxn modelId="{7FAB3C4D-4638-4B11-9BC8-0D785EFDA385}" srcId="{BF501D3A-3CEC-4815-A6F1-192515E36D6F}" destId="{5293AE9F-6CDA-404F-8901-4DB85A091A2B}" srcOrd="0" destOrd="0" parTransId="{E490C329-912D-4BE6-AA2B-E10622046201}" sibTransId="{50170F90-B962-4CCF-A821-27D6BB0BD458}"/>
    <dgm:cxn modelId="{F49A34F9-8837-49A2-80D2-E6941B28BAA6}" type="presOf" srcId="{E490C329-912D-4BE6-AA2B-E10622046201}" destId="{BC04B77C-B8C2-4BD6-8F5C-F0F7F6DBF450}" srcOrd="0" destOrd="0" presId="urn:microsoft.com/office/officeart/2005/8/layout/radial1"/>
    <dgm:cxn modelId="{926FCEA2-67EE-43AE-8013-D8261A826581}" type="presOf" srcId="{5C712E5B-B03A-42E2-A4D3-89DE23893B23}" destId="{5C8AF18A-159E-42FB-8EC6-772F67D2DBFF}" srcOrd="0" destOrd="0" presId="urn:microsoft.com/office/officeart/2005/8/layout/radial1"/>
    <dgm:cxn modelId="{48CAB28E-1023-4E80-A4F9-F69729C94E75}" type="presOf" srcId="{F08355EB-ADB9-472C-B96A-CA4178E40E60}" destId="{0EEA657C-0DC3-455E-BE1F-E002ACFD1DF9}" srcOrd="1" destOrd="0" presId="urn:microsoft.com/office/officeart/2005/8/layout/radial1"/>
    <dgm:cxn modelId="{3A4705FB-DE30-4D07-8925-CF72ACF86D76}" type="presOf" srcId="{5293AE9F-6CDA-404F-8901-4DB85A091A2B}" destId="{95FE5E5A-832C-470B-BF85-A225B65E7993}" srcOrd="0" destOrd="0" presId="urn:microsoft.com/office/officeart/2005/8/layout/radial1"/>
    <dgm:cxn modelId="{1E83BB17-6C76-49B9-9A3C-6208CC19D653}" type="presOf" srcId="{D701E459-F06F-46FA-900C-531FE74A6789}" destId="{6D8E9749-B759-4C06-81BD-5E49B0AE67B0}" srcOrd="1" destOrd="0" presId="urn:microsoft.com/office/officeart/2005/8/layout/radial1"/>
    <dgm:cxn modelId="{3EB85FE9-1A13-44E9-B44A-2831A548CF53}" type="presOf" srcId="{BF501D3A-3CEC-4815-A6F1-192515E36D6F}" destId="{AC7D6372-63CD-4D06-AAA0-C7C085BAAA5F}" srcOrd="0" destOrd="0" presId="urn:microsoft.com/office/officeart/2005/8/layout/radial1"/>
    <dgm:cxn modelId="{1DB48618-8697-44A3-9FF5-93C7408C0958}" type="presOf" srcId="{2973F44A-ABCF-4758-833C-D6F8473B489A}" destId="{8A855B11-28D1-40EA-92AF-20C86334999B}" srcOrd="1" destOrd="0" presId="urn:microsoft.com/office/officeart/2005/8/layout/radial1"/>
    <dgm:cxn modelId="{45172505-306C-4C70-A51A-AA2D7431786F}" type="presOf" srcId="{D701E459-F06F-46FA-900C-531FE74A6789}" destId="{DA3B9AD5-5802-4DED-888A-48FF71B00550}" srcOrd="0" destOrd="0" presId="urn:microsoft.com/office/officeart/2005/8/layout/radial1"/>
    <dgm:cxn modelId="{0B538537-2DF5-493E-BE81-7A6EE43BA516}" type="presOf" srcId="{2973F44A-ABCF-4758-833C-D6F8473B489A}" destId="{24531AF1-A9B0-4C38-AD57-8F74942A789F}" srcOrd="0" destOrd="0" presId="urn:microsoft.com/office/officeart/2005/8/layout/radial1"/>
    <dgm:cxn modelId="{5C9B66E1-27A3-4E1C-A824-1B33B6B42523}" type="presOf" srcId="{57E08874-81F4-4D68-BB84-4F176BEA84E9}" destId="{9DFD9A03-BAAE-40E1-8FCB-F79C1EC51A64}" srcOrd="0" destOrd="0" presId="urn:microsoft.com/office/officeart/2005/8/layout/radial1"/>
    <dgm:cxn modelId="{22421B8B-6092-4924-8CB1-DE494023371E}" type="presOf" srcId="{A3159327-B6CD-478E-8C82-94F61BE9F2F0}" destId="{0EC8EBC8-A143-4B4E-90A2-AA463930B536}" srcOrd="0" destOrd="0" presId="urn:microsoft.com/office/officeart/2005/8/layout/radial1"/>
    <dgm:cxn modelId="{EF51F608-CB94-44DC-A4A0-5B092208E657}" srcId="{BF501D3A-3CEC-4815-A6F1-192515E36D6F}" destId="{5C712E5B-B03A-42E2-A4D3-89DE23893B23}" srcOrd="3" destOrd="0" parTransId="{2973F44A-ABCF-4758-833C-D6F8473B489A}" sibTransId="{ECBB8CDD-2F19-4DCD-BC13-FCC52DF73EC2}"/>
    <dgm:cxn modelId="{0B7276A3-62B7-4BA3-8409-8DC82DB4CEE0}" srcId="{BF501D3A-3CEC-4815-A6F1-192515E36D6F}" destId="{798DE687-DD5E-4B5A-90F0-E7D8FAE30F5B}" srcOrd="2" destOrd="0" parTransId="{D701E459-F06F-46FA-900C-531FE74A6789}" sibTransId="{7C46BA7B-8FC0-43A4-A537-BF25E056F4A7}"/>
    <dgm:cxn modelId="{4D5667AC-7027-415A-9F54-151A373FAB13}" srcId="{57E08874-81F4-4D68-BB84-4F176BEA84E9}" destId="{BF501D3A-3CEC-4815-A6F1-192515E36D6F}" srcOrd="0" destOrd="0" parTransId="{738E46ED-E9C7-4FFF-80A8-DF978309C0F2}" sibTransId="{B6C6A6B2-DAFF-4EAC-8E8E-CD6B20869496}"/>
    <dgm:cxn modelId="{BCFF8E79-0AB7-4FAC-9E71-FA7B6D8160B5}" srcId="{BF501D3A-3CEC-4815-A6F1-192515E36D6F}" destId="{A3159327-B6CD-478E-8C82-94F61BE9F2F0}" srcOrd="1" destOrd="0" parTransId="{F08355EB-ADB9-472C-B96A-CA4178E40E60}" sibTransId="{B8BC85EA-73D5-4398-9E4A-8441BEB2F10C}"/>
    <dgm:cxn modelId="{55A7AC8C-D7B3-47B0-8CFA-283281A1BBED}" type="presOf" srcId="{798DE687-DD5E-4B5A-90F0-E7D8FAE30F5B}" destId="{E0960C23-5676-4113-AD34-D35323C98409}" srcOrd="0" destOrd="0" presId="urn:microsoft.com/office/officeart/2005/8/layout/radial1"/>
    <dgm:cxn modelId="{C6823BDF-54D7-4C19-9C3B-EC91F32A7604}" type="presParOf" srcId="{9DFD9A03-BAAE-40E1-8FCB-F79C1EC51A64}" destId="{AC7D6372-63CD-4D06-AAA0-C7C085BAAA5F}" srcOrd="0" destOrd="0" presId="urn:microsoft.com/office/officeart/2005/8/layout/radial1"/>
    <dgm:cxn modelId="{D1E814E4-2F2D-40FB-9664-4CE1E8140C4F}" type="presParOf" srcId="{9DFD9A03-BAAE-40E1-8FCB-F79C1EC51A64}" destId="{BC04B77C-B8C2-4BD6-8F5C-F0F7F6DBF450}" srcOrd="1" destOrd="0" presId="urn:microsoft.com/office/officeart/2005/8/layout/radial1"/>
    <dgm:cxn modelId="{A3D32AAE-9C46-4343-B7B6-24EC30D8A534}" type="presParOf" srcId="{BC04B77C-B8C2-4BD6-8F5C-F0F7F6DBF450}" destId="{D988E9DD-D075-4024-B97B-D31CD9E52FE7}" srcOrd="0" destOrd="0" presId="urn:microsoft.com/office/officeart/2005/8/layout/radial1"/>
    <dgm:cxn modelId="{A211EE31-DDA0-4885-AE6A-0A6035B57963}" type="presParOf" srcId="{9DFD9A03-BAAE-40E1-8FCB-F79C1EC51A64}" destId="{95FE5E5A-832C-470B-BF85-A225B65E7993}" srcOrd="2" destOrd="0" presId="urn:microsoft.com/office/officeart/2005/8/layout/radial1"/>
    <dgm:cxn modelId="{7AD24618-D6C5-4824-83B7-B97DAFBEF947}" type="presParOf" srcId="{9DFD9A03-BAAE-40E1-8FCB-F79C1EC51A64}" destId="{26343CCE-1C6F-43FD-9D3A-8F6017457AB6}" srcOrd="3" destOrd="0" presId="urn:microsoft.com/office/officeart/2005/8/layout/radial1"/>
    <dgm:cxn modelId="{4A35B9A7-3FFA-40CC-9287-02E8B0347C9B}" type="presParOf" srcId="{26343CCE-1C6F-43FD-9D3A-8F6017457AB6}" destId="{0EEA657C-0DC3-455E-BE1F-E002ACFD1DF9}" srcOrd="0" destOrd="0" presId="urn:microsoft.com/office/officeart/2005/8/layout/radial1"/>
    <dgm:cxn modelId="{63A3EAE4-6BA0-4360-AFED-000D34C33E86}" type="presParOf" srcId="{9DFD9A03-BAAE-40E1-8FCB-F79C1EC51A64}" destId="{0EC8EBC8-A143-4B4E-90A2-AA463930B536}" srcOrd="4" destOrd="0" presId="urn:microsoft.com/office/officeart/2005/8/layout/radial1"/>
    <dgm:cxn modelId="{5A79E5C7-67DE-4716-85A1-A24AD4539539}" type="presParOf" srcId="{9DFD9A03-BAAE-40E1-8FCB-F79C1EC51A64}" destId="{DA3B9AD5-5802-4DED-888A-48FF71B00550}" srcOrd="5" destOrd="0" presId="urn:microsoft.com/office/officeart/2005/8/layout/radial1"/>
    <dgm:cxn modelId="{DCF7CC41-5E57-451B-A36C-5CCB8F64C531}" type="presParOf" srcId="{DA3B9AD5-5802-4DED-888A-48FF71B00550}" destId="{6D8E9749-B759-4C06-81BD-5E49B0AE67B0}" srcOrd="0" destOrd="0" presId="urn:microsoft.com/office/officeart/2005/8/layout/radial1"/>
    <dgm:cxn modelId="{ED496FB4-0B8D-4A08-91F2-C9430935788B}" type="presParOf" srcId="{9DFD9A03-BAAE-40E1-8FCB-F79C1EC51A64}" destId="{E0960C23-5676-4113-AD34-D35323C98409}" srcOrd="6" destOrd="0" presId="urn:microsoft.com/office/officeart/2005/8/layout/radial1"/>
    <dgm:cxn modelId="{A7CBB089-78E7-4764-AEB9-2B6C0C1E60A9}" type="presParOf" srcId="{9DFD9A03-BAAE-40E1-8FCB-F79C1EC51A64}" destId="{24531AF1-A9B0-4C38-AD57-8F74942A789F}" srcOrd="7" destOrd="0" presId="urn:microsoft.com/office/officeart/2005/8/layout/radial1"/>
    <dgm:cxn modelId="{A0DFC52D-C1B1-4121-8834-3E1D03542689}" type="presParOf" srcId="{24531AF1-A9B0-4C38-AD57-8F74942A789F}" destId="{8A855B11-28D1-40EA-92AF-20C86334999B}" srcOrd="0" destOrd="0" presId="urn:microsoft.com/office/officeart/2005/8/layout/radial1"/>
    <dgm:cxn modelId="{7C1D2C46-0946-40EE-A882-11251B53DA1C}" type="presParOf" srcId="{9DFD9A03-BAAE-40E1-8FCB-F79C1EC51A64}" destId="{5C8AF18A-159E-42FB-8EC6-772F67D2DBFF}" srcOrd="8" destOrd="0" presId="urn:microsoft.com/office/officeart/2005/8/layout/radial1"/>
  </dgm:cxnLst>
  <dgm:bg>
    <a:blipFill>
      <a:blip xmlns:r="http://schemas.openxmlformats.org/officeDocument/2006/relationships" r:embed="rId5"/>
      <a:tile tx="0" ty="0" sx="100000" sy="100000" flip="none" algn="tl"/>
    </a:blip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D6372-63CD-4D06-AAA0-C7C085BAAA5F}">
      <dsp:nvSpPr>
        <dsp:cNvPr id="0" name=""/>
        <dsp:cNvSpPr/>
      </dsp:nvSpPr>
      <dsp:spPr>
        <a:xfrm>
          <a:off x="2766010" y="2549800"/>
          <a:ext cx="2922626" cy="1615508"/>
        </a:xfrm>
        <a:prstGeom prst="ellipse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accent5">
                  <a:lumMod val="50000"/>
                </a:schemeClr>
              </a:solidFill>
            </a:rPr>
            <a:t>DOZRÁVAJÍOBILNINY</a:t>
          </a:r>
          <a:endParaRPr lang="cs-CZ" sz="32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194019" y="2786386"/>
        <a:ext cx="2066608" cy="1142336"/>
      </dsp:txXfrm>
    </dsp:sp>
    <dsp:sp modelId="{BC04B77C-B8C2-4BD6-8F5C-F0F7F6DBF450}">
      <dsp:nvSpPr>
        <dsp:cNvPr id="0" name=""/>
        <dsp:cNvSpPr/>
      </dsp:nvSpPr>
      <dsp:spPr>
        <a:xfrm rot="5293215">
          <a:off x="4196134" y="2536498"/>
          <a:ext cx="12579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12579" y="197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02109" y="2555891"/>
        <a:ext cx="628" cy="628"/>
      </dsp:txXfrm>
    </dsp:sp>
    <dsp:sp modelId="{95FE5E5A-832C-470B-BF85-A225B65E7993}">
      <dsp:nvSpPr>
        <dsp:cNvPr id="0" name=""/>
        <dsp:cNvSpPr/>
      </dsp:nvSpPr>
      <dsp:spPr>
        <a:xfrm>
          <a:off x="2870988" y="60861"/>
          <a:ext cx="2585548" cy="250219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000" kern="1200" dirty="0"/>
        </a:p>
      </dsp:txBody>
      <dsp:txXfrm>
        <a:off x="3249633" y="427299"/>
        <a:ext cx="1828258" cy="1769320"/>
      </dsp:txXfrm>
    </dsp:sp>
    <dsp:sp modelId="{26343CCE-1C6F-43FD-9D3A-8F6017457AB6}">
      <dsp:nvSpPr>
        <dsp:cNvPr id="0" name=""/>
        <dsp:cNvSpPr/>
      </dsp:nvSpPr>
      <dsp:spPr>
        <a:xfrm rot="10748430">
          <a:off x="5660783" y="3316136"/>
          <a:ext cx="27317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27317" y="197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5673759" y="3335161"/>
        <a:ext cx="1365" cy="1365"/>
      </dsp:txXfrm>
    </dsp:sp>
    <dsp:sp modelId="{0EC8EBC8-A143-4B4E-90A2-AA463930B536}">
      <dsp:nvSpPr>
        <dsp:cNvPr id="0" name=""/>
        <dsp:cNvSpPr/>
      </dsp:nvSpPr>
      <dsp:spPr>
        <a:xfrm>
          <a:off x="5660648" y="2005073"/>
          <a:ext cx="2554978" cy="262362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65" tIns="37465" rIns="37465" bIns="37465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900" kern="1200" dirty="0"/>
        </a:p>
      </dsp:txBody>
      <dsp:txXfrm>
        <a:off x="6034816" y="2389294"/>
        <a:ext cx="1806642" cy="1855184"/>
      </dsp:txXfrm>
    </dsp:sp>
    <dsp:sp modelId="{DA3B9AD5-5802-4DED-888A-48FF71B00550}">
      <dsp:nvSpPr>
        <dsp:cNvPr id="0" name=""/>
        <dsp:cNvSpPr/>
      </dsp:nvSpPr>
      <dsp:spPr>
        <a:xfrm rot="16279245">
          <a:off x="4197982" y="4134565"/>
          <a:ext cx="21945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21945" y="197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08406" y="4153725"/>
        <a:ext cx="1097" cy="1097"/>
      </dsp:txXfrm>
    </dsp:sp>
    <dsp:sp modelId="{E0960C23-5676-4113-AD34-D35323C98409}">
      <dsp:nvSpPr>
        <dsp:cNvPr id="0" name=""/>
        <dsp:cNvSpPr/>
      </dsp:nvSpPr>
      <dsp:spPr>
        <a:xfrm>
          <a:off x="2870981" y="4143014"/>
          <a:ext cx="2619623" cy="246546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100" kern="1200" dirty="0"/>
        </a:p>
      </dsp:txBody>
      <dsp:txXfrm>
        <a:off x="3254616" y="4504073"/>
        <a:ext cx="1852353" cy="1743346"/>
      </dsp:txXfrm>
    </dsp:sp>
    <dsp:sp modelId="{24531AF1-A9B0-4C38-AD57-8F74942A789F}">
      <dsp:nvSpPr>
        <dsp:cNvPr id="0" name=""/>
        <dsp:cNvSpPr/>
      </dsp:nvSpPr>
      <dsp:spPr>
        <a:xfrm rot="180684">
          <a:off x="2772568" y="3261907"/>
          <a:ext cx="22478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22478" y="197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783245" y="3281053"/>
        <a:ext cx="1123" cy="1123"/>
      </dsp:txXfrm>
    </dsp:sp>
    <dsp:sp modelId="{5C8AF18A-159E-42FB-8EC6-772F67D2DBFF}">
      <dsp:nvSpPr>
        <dsp:cNvPr id="0" name=""/>
        <dsp:cNvSpPr/>
      </dsp:nvSpPr>
      <dsp:spPr>
        <a:xfrm>
          <a:off x="182509" y="1933058"/>
          <a:ext cx="2614402" cy="2560955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100" kern="1200" dirty="0"/>
        </a:p>
      </dsp:txBody>
      <dsp:txXfrm>
        <a:off x="565379" y="2308101"/>
        <a:ext cx="1848662" cy="18108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AEC2E-0A5D-44F2-92C4-B14B1F856783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FB568-357C-4444-B1DA-57BB2DC08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470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Nápověda: označ správné písmeno, pak otevři záložku „Barva písma“ = A  </a:t>
            </a:r>
            <a:r>
              <a:rPr lang="cs-CZ" dirty="0" err="1" smtClean="0"/>
              <a:t>a</a:t>
            </a:r>
            <a:r>
              <a:rPr lang="cs-CZ" dirty="0" smtClean="0"/>
              <a:t> vyber barvu.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662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Nápověda : klikni na obrázek a tažením myši ho přetáhni na správné místo. Uvolni stisk 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521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Nápověda: klepni  levým tlačítkem na textové pole, najdeš ho mezi obrazci na liště / je to A v obdélníčku /. Pak klepni levým tlačítkem nad řádku a už můžeš psát.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65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Pracuješ stejně, jako na snímku č. 5.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751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Klepni</a:t>
            </a:r>
            <a:r>
              <a:rPr lang="cs-CZ" baseline="0" dirty="0" smtClean="0"/>
              <a:t> pravým tlačítkem myši do hranaté závorky – Text. Napiš název obilniny a potvrď opět klepnutím 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438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Opět použij pro psaní textové pole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567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Hledání na internetu</a:t>
            </a:r>
            <a:r>
              <a:rPr lang="cs-CZ" baseline="0" dirty="0" smtClean="0"/>
              <a:t> /příklad/:    www.seznam.cz, do vyhledávače např. třešeň, vyber např</a:t>
            </a:r>
            <a:r>
              <a:rPr lang="cs-CZ" baseline="0" smtClean="0"/>
              <a:t>. www.wikipedia.org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6077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999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Webovou stránku otevřete označením příslušné</a:t>
            </a:r>
            <a:r>
              <a:rPr lang="cs-CZ" baseline="0" dirty="0" smtClean="0"/>
              <a:t> adresy  stiskem </a:t>
            </a:r>
            <a:r>
              <a:rPr lang="cs-CZ" baseline="0" dirty="0" err="1" smtClean="0"/>
              <a:t>ctrl</a:t>
            </a:r>
            <a:r>
              <a:rPr lang="cs-CZ" baseline="0" dirty="0" smtClean="0"/>
              <a:t>+ zároveň stisknutím pravého tlačítka myši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FB568-357C-4444-B1DA-57BB2DC08A62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0158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735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9229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7543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48772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048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5752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1791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3806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891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6880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0025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610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C3E5E1D-EE01-4D2C-B330-14705BE02840}" type="datetimeFigureOut">
              <a:rPr lang="cs-CZ" smtClean="0"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FB5CCE8-B715-432C-8E72-F364081125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em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ylinymikes.cz/fotky1/fotos/_c_95SKMBT_C22413040309470.pdf" TargetMode="External"/><Relationship Id="rId3" Type="http://schemas.openxmlformats.org/officeDocument/2006/relationships/hyperlink" Target="http://www.bylinymikes.cz/cz/atlas" TargetMode="External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5.emf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416619" y="2564904"/>
            <a:ext cx="7632848" cy="2976562"/>
          </a:xfrm>
        </p:spPr>
        <p:txBody>
          <a:bodyPr>
            <a:normAutofit fontScale="77500" lnSpcReduction="20000"/>
          </a:bodyPr>
          <a:lstStyle/>
          <a:p>
            <a:pPr marL="1371600" lvl="3" indent="0">
              <a:buNone/>
            </a:pPr>
            <a:r>
              <a:rPr lang="cs-CZ" sz="2600" b="1" i="1" dirty="0" smtClean="0">
                <a:solidFill>
                  <a:prstClr val="black">
                    <a:tint val="75000"/>
                  </a:prstClr>
                </a:solidFill>
              </a:rPr>
              <a:t>NÁZEV ŠKOLY: Základní škola a Mateřská škola Doudleby</a:t>
            </a:r>
            <a:r>
              <a:rPr lang="cs-CZ" sz="2600" b="1" i="1" dirty="0">
                <a:solidFill>
                  <a:prstClr val="black">
                    <a:tint val="75000"/>
                  </a:prstClr>
                </a:solidFill>
              </a:rPr>
              <a:t>, okres České Budějovice</a:t>
            </a:r>
            <a:endParaRPr lang="cs-CZ" sz="2600" dirty="0">
              <a:solidFill>
                <a:prstClr val="black">
                  <a:tint val="75000"/>
                </a:prstClr>
              </a:solidFill>
            </a:endParaRPr>
          </a:p>
          <a:p>
            <a:pPr lvl="0"/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 </a:t>
            </a:r>
            <a:endParaRPr lang="cs-CZ" sz="2700" dirty="0">
              <a:solidFill>
                <a:prstClr val="black">
                  <a:tint val="75000"/>
                </a:prstClr>
              </a:solidFill>
            </a:endParaRPr>
          </a:p>
          <a:p>
            <a:pPr lvl="0"/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AUTOR: Mgr. Jaromíra </a:t>
            </a:r>
            <a:r>
              <a:rPr lang="cs-CZ" sz="2700" b="1" i="1" dirty="0" err="1" smtClean="0">
                <a:solidFill>
                  <a:prstClr val="black">
                    <a:tint val="75000"/>
                  </a:prstClr>
                </a:solidFill>
              </a:rPr>
              <a:t>Stropková</a:t>
            </a:r>
            <a:endParaRPr lang="cs-CZ" sz="2700" dirty="0" smtClean="0">
              <a:solidFill>
                <a:prstClr val="black">
                  <a:tint val="75000"/>
                </a:prstClr>
              </a:solidFill>
            </a:endParaRPr>
          </a:p>
          <a:p>
            <a:pPr lvl="0"/>
            <a:r>
              <a:rPr lang="cs-CZ" sz="2700" b="1" i="1" dirty="0" smtClean="0">
                <a:solidFill>
                  <a:prstClr val="black">
                    <a:tint val="75000"/>
                  </a:prstClr>
                </a:solidFill>
              </a:rPr>
              <a:t>NÁZEV:	VY_32_INOVACE_08- 09_LÉTO</a:t>
            </a:r>
            <a:endParaRPr lang="cs-CZ" sz="2700" dirty="0" smtClean="0">
              <a:solidFill>
                <a:prstClr val="black">
                  <a:tint val="75000"/>
                </a:prstClr>
              </a:solidFill>
            </a:endParaRPr>
          </a:p>
          <a:p>
            <a:pPr lvl="0"/>
            <a:r>
              <a:rPr lang="cs-CZ" sz="2700" b="1" i="1" dirty="0" smtClean="0">
                <a:solidFill>
                  <a:prstClr val="black">
                    <a:tint val="75000"/>
                  </a:prstClr>
                </a:solidFill>
              </a:rPr>
              <a:t>TÉMA</a:t>
            </a:r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: Člověk a jeho svět, přírodopis 4</a:t>
            </a:r>
            <a:r>
              <a:rPr lang="cs-CZ" sz="2700" b="1" i="1" dirty="0" smtClean="0">
                <a:solidFill>
                  <a:prstClr val="black">
                    <a:tint val="75000"/>
                  </a:prstClr>
                </a:solidFill>
              </a:rPr>
              <a:t>. ročník, Rozmanitost přírody, Léto</a:t>
            </a:r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 </a:t>
            </a:r>
            <a:endParaRPr lang="cs-CZ" sz="2700" dirty="0">
              <a:solidFill>
                <a:prstClr val="black">
                  <a:tint val="75000"/>
                </a:prstClr>
              </a:solidFill>
            </a:endParaRPr>
          </a:p>
          <a:p>
            <a:pPr lvl="0"/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Datum tvorby:  </a:t>
            </a:r>
            <a:r>
              <a:rPr lang="cs-CZ" sz="2700" b="1" i="1" dirty="0" smtClean="0">
                <a:solidFill>
                  <a:prstClr val="black">
                    <a:tint val="75000"/>
                  </a:prstClr>
                </a:solidFill>
              </a:rPr>
              <a:t>29. </a:t>
            </a:r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dubna 2013 </a:t>
            </a:r>
            <a:endParaRPr lang="cs-CZ" sz="2700" dirty="0">
              <a:solidFill>
                <a:prstClr val="black">
                  <a:tint val="75000"/>
                </a:prstClr>
              </a:solidFill>
            </a:endParaRPr>
          </a:p>
          <a:p>
            <a:pPr lvl="0"/>
            <a:r>
              <a:rPr lang="cs-CZ" sz="2700" b="1" i="1" dirty="0">
                <a:solidFill>
                  <a:prstClr val="black">
                    <a:tint val="75000"/>
                  </a:prstClr>
                </a:solidFill>
              </a:rPr>
              <a:t>Číslo projektu:      CZ.1.07/1.4.00/21.3424</a:t>
            </a:r>
            <a:endParaRPr lang="cs-CZ" sz="2700" dirty="0">
              <a:solidFill>
                <a:prstClr val="black">
                  <a:tint val="75000"/>
                </a:prstClr>
              </a:solidFill>
            </a:endParaRPr>
          </a:p>
          <a:p>
            <a:pPr lvl="0"/>
            <a:endParaRPr lang="cs-CZ" sz="2700" dirty="0">
              <a:solidFill>
                <a:prstClr val="black">
                  <a:tint val="75000"/>
                </a:prstClr>
              </a:solidFill>
            </a:endParaRP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6919913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826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548680"/>
            <a:ext cx="7126560" cy="1080119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 N O T A C E :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556792"/>
            <a:ext cx="6400800" cy="40820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sz="2400" dirty="0" smtClean="0"/>
              <a:t>Materiál je určen pro procvičení a opakování tématu LÉTO ve 4. ročníku ZŠ. Je určen pro 2 vyučovací hodiny.</a:t>
            </a:r>
          </a:p>
          <a:p>
            <a:pPr algn="l"/>
            <a:r>
              <a:rPr lang="cs-CZ" sz="2400" dirty="0" smtClean="0"/>
              <a:t>Žáci pracují nejprve samostatně na svých PC stanovištích, pak společně s učitelem na interaktivní tabuli = kontrola a doplnění</a:t>
            </a:r>
            <a:r>
              <a:rPr lang="cs-CZ" dirty="0" smtClean="0"/>
              <a:t>.</a:t>
            </a:r>
          </a:p>
          <a:p>
            <a:pPr algn="l"/>
            <a:r>
              <a:rPr lang="cs-CZ" sz="2400" dirty="0" smtClean="0"/>
              <a:t>Tím je zajištěna aktivní účast všech žáků.</a:t>
            </a:r>
          </a:p>
          <a:p>
            <a:pPr algn="l"/>
            <a:r>
              <a:rPr lang="cs-CZ" sz="2400" dirty="0" smtClean="0"/>
              <a:t>U některých snímků je vložena poznámka s návodem, jak mají žáci postupovat při plnění interaktivních úkolů.</a:t>
            </a:r>
          </a:p>
          <a:p>
            <a:pPr algn="l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72829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L É T O – určete pravdivá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tvrzení</a:t>
            </a:r>
            <a:b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1800" dirty="0" smtClean="0">
                <a:solidFill>
                  <a:schemeClr val="accent3">
                    <a:lumMod val="50000"/>
                  </a:schemeClr>
                </a:solidFill>
              </a:rPr>
              <a:t>označte v tabulce červeně písmeno se správnou odpovědí, žlutě ostatní písmena</a:t>
            </a:r>
            <a:endParaRPr lang="cs-CZ" sz="1800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634961"/>
              </p:ext>
            </p:extLst>
          </p:nvPr>
        </p:nvGraphicFramePr>
        <p:xfrm>
          <a:off x="5292080" y="1772816"/>
          <a:ext cx="3120008" cy="363095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60004"/>
                <a:gridCol w="1560004"/>
              </a:tblGrid>
              <a:tr h="518799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    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noFill/>
                        </a:rPr>
                        <a:t>        NENN</a:t>
                      </a:r>
                      <a:endParaRPr lang="cs-CZ" dirty="0">
                        <a:noFill/>
                      </a:endParaRPr>
                    </a:p>
                  </a:txBody>
                  <a:tcPr/>
                </a:tc>
              </a:tr>
              <a:tr h="51879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J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</a:rPr>
                        <a:t>     </a:t>
                      </a:r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 S 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760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</a:t>
                      </a:r>
                      <a:r>
                        <a:rPr lang="cs-CZ" sz="2800" baseline="0" dirty="0" smtClean="0"/>
                        <a:t> </a:t>
                      </a:r>
                      <a:r>
                        <a:rPr lang="cs-CZ" sz="2800" dirty="0" smtClean="0"/>
                        <a:t> A</a:t>
                      </a:r>
                      <a:endParaRPr lang="cs-CZ" sz="2800" dirty="0"/>
                    </a:p>
                  </a:txBody>
                  <a:tcPr/>
                </a:tc>
              </a:tr>
              <a:tr h="51879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U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H</a:t>
                      </a:r>
                      <a:endParaRPr lang="cs-CZ" sz="2800" dirty="0"/>
                    </a:p>
                  </a:txBody>
                  <a:tcPr/>
                </a:tc>
              </a:tr>
              <a:tr h="51879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O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N</a:t>
                      </a:r>
                      <a:endParaRPr lang="cs-CZ" sz="2800" dirty="0"/>
                    </a:p>
                  </a:txBody>
                  <a:tcPr/>
                </a:tc>
              </a:tr>
              <a:tr h="51879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C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D</a:t>
                      </a:r>
                      <a:endParaRPr lang="cs-CZ" sz="2800" dirty="0"/>
                    </a:p>
                  </a:txBody>
                  <a:tcPr/>
                </a:tc>
              </a:tr>
              <a:tr h="518799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  A                     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     E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215938" y="1859054"/>
            <a:ext cx="498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 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16119" y="1859054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N 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87167" y="2351998"/>
            <a:ext cx="4142673" cy="31393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Léto začíná 21. června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Tento den se nazývá „návrat slunce“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Dny v létě jsou krátké, noci dlouhé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Mezi letní měsíce patří i SRPEN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Léto končí podzimní rovnodenností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Léto je doba zrání většiny plodů rostlin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03648" y="5670854"/>
            <a:ext cx="68993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TAJENKA : </a:t>
            </a:r>
            <a:r>
              <a:rPr lang="cs-CZ" dirty="0" smtClean="0"/>
              <a:t>______________________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CC00"/>
                </a:solidFill>
              </a:rPr>
              <a:t>SESTAVTE SLOVO ZE ZBYLÝCH PÍSMEN </a:t>
            </a:r>
            <a:r>
              <a:rPr lang="cs-CZ" dirty="0" smtClean="0">
                <a:solidFill>
                  <a:srgbClr val="FFFF00"/>
                </a:solidFill>
              </a:rPr>
              <a:t>:___________________________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319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9776"/>
            <a:ext cx="8229600" cy="11430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Letní louky jsou plné kvetoucích rostlin</a:t>
            </a:r>
            <a:br>
              <a:rPr lang="cs-CZ" dirty="0" smtClean="0"/>
            </a:br>
            <a:r>
              <a:rPr lang="cs-CZ" sz="1600" dirty="0" smtClean="0"/>
              <a:t>správný obrázek rostliny přetáhněte do prázdných okének v prví řadě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703855" y="1412776"/>
            <a:ext cx="1059832" cy="17764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2432047" y="1412776"/>
            <a:ext cx="1059832" cy="17764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088231" y="1411648"/>
            <a:ext cx="1059832" cy="17764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5881551" y="1412776"/>
            <a:ext cx="1059832" cy="17764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7506855" y="1412776"/>
            <a:ext cx="1059832" cy="177646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1" y="4077072"/>
            <a:ext cx="1176336" cy="21161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544" y="4077071"/>
            <a:ext cx="1176336" cy="21161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728" y="4077070"/>
            <a:ext cx="1176336" cy="21161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151" y="4046206"/>
            <a:ext cx="1233523" cy="221900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352" y="4149080"/>
            <a:ext cx="1176336" cy="21161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251520" y="3501008"/>
            <a:ext cx="8888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Pampeliška lékařská        Kopretina bílá              Jahodník            Pomněnka modrá           Pryskyřník prudký </a:t>
            </a:r>
            <a:r>
              <a:rPr lang="cs-CZ" dirty="0" smtClean="0"/>
              <a:t>        </a:t>
            </a:r>
            <a:endParaRPr lang="cs-CZ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100261"/>
            <a:ext cx="1326240" cy="21264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37" y="4057675"/>
            <a:ext cx="1392051" cy="2168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534" y="4145283"/>
            <a:ext cx="1255969" cy="21199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257" y="4057675"/>
            <a:ext cx="1240030" cy="22075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728" y="4038227"/>
            <a:ext cx="1464368" cy="2221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666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9116" y="980728"/>
            <a:ext cx="7168642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666633"/>
                </a:solidFill>
              </a:rPr>
              <a:t>V létě dozrávají </a:t>
            </a:r>
            <a:r>
              <a:rPr lang="cs-CZ" b="1" dirty="0" smtClean="0"/>
              <a:t>plody </a:t>
            </a:r>
            <a:r>
              <a:rPr lang="cs-CZ" b="1" dirty="0" smtClean="0"/>
              <a:t>zeleniny.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3600" b="1" dirty="0"/>
              <a:t>K</a:t>
            </a:r>
            <a:r>
              <a:rPr lang="cs-CZ" sz="3600" b="1" dirty="0" smtClean="0"/>
              <a:t>teré </a:t>
            </a:r>
            <a:r>
              <a:rPr lang="cs-CZ" sz="3600" b="1" dirty="0" smtClean="0"/>
              <a:t>to jsou? Dopište na řádek pod obrázkem:</a:t>
            </a:r>
            <a:br>
              <a:rPr lang="cs-CZ" sz="3600" b="1" dirty="0" smtClean="0"/>
            </a:br>
            <a:endParaRPr lang="cs-CZ" sz="3600" b="1" dirty="0"/>
          </a:p>
        </p:txBody>
      </p:sp>
      <p:pic>
        <p:nvPicPr>
          <p:cNvPr id="2050" name="Picture 2" descr="C:\Documents and Settings\Standard\Plocha\Ředkvič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995" y="1700816"/>
            <a:ext cx="2540000" cy="169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Standard\Plocha\rajč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55344"/>
            <a:ext cx="2540000" cy="169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Standard\Plocha\Paprik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2540000" cy="169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5" y="3501008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-------------------------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7237" y="3501008"/>
            <a:ext cx="22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    ----------------------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89944" y="6093296"/>
            <a:ext cx="7276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                             ----------------------------------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92573">
            <a:off x="3537175" y="2968496"/>
            <a:ext cx="2318866" cy="1434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635896" y="490386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</a:t>
            </a:r>
            <a:endParaRPr lang="cs-CZ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389" y="4509121"/>
            <a:ext cx="3074987" cy="136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882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686800" cy="841248"/>
          </a:xfrm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           I toto jsou plody letní zeleniny. </a:t>
            </a:r>
            <a:br>
              <a:rPr lang="cs-CZ" dirty="0" smtClean="0"/>
            </a:br>
            <a:r>
              <a:rPr lang="cs-CZ" dirty="0" smtClean="0"/>
              <a:t>                          </a:t>
            </a:r>
            <a:r>
              <a:rPr lang="cs-CZ" sz="2700" dirty="0" smtClean="0"/>
              <a:t>Doplňte jejich názvy .</a:t>
            </a:r>
            <a:endParaRPr lang="cs-CZ" sz="2700" dirty="0"/>
          </a:p>
        </p:txBody>
      </p:sp>
      <p:pic>
        <p:nvPicPr>
          <p:cNvPr id="1026" name="Picture 2" descr="C:\Documents and Settings\Standard\Plocha\Česne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264" y="1759456"/>
            <a:ext cx="1842016" cy="138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andard\Plocha\Cibu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677" y="1759456"/>
            <a:ext cx="1938027" cy="145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75264" y="3501008"/>
            <a:ext cx="5756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                                    ---------------------------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4509120"/>
            <a:ext cx="633275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Jaké druhy plodové zeleniny známe?  2.   Uveďte příklad: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r>
              <a:rPr lang="cs-CZ" dirty="0" smtClean="0"/>
              <a:t>      Listová      2. P----------------  3.  </a:t>
            </a:r>
            <a:r>
              <a:rPr lang="cs-CZ" dirty="0"/>
              <a:t>C</a:t>
            </a:r>
            <a:r>
              <a:rPr lang="cs-CZ" dirty="0" smtClean="0"/>
              <a:t>---------------------   K------------------------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r>
              <a:rPr lang="cs-CZ" dirty="0" smtClean="0"/>
              <a:t>      Kapusta         -----------------          ---------------------     ------------------------</a:t>
            </a:r>
          </a:p>
          <a:p>
            <a:endParaRPr lang="cs-CZ" dirty="0" smtClean="0"/>
          </a:p>
          <a:p>
            <a:r>
              <a:rPr lang="cs-CZ" dirty="0" smtClean="0"/>
              <a:t>2. Co obsahuje zelenina? 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759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32190197"/>
              </p:ext>
            </p:extLst>
          </p:nvPr>
        </p:nvGraphicFramePr>
        <p:xfrm>
          <a:off x="323528" y="116632"/>
          <a:ext cx="8424936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55576" y="5013176"/>
            <a:ext cx="18277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JEDNA DŮLEŽITÁ </a:t>
            </a:r>
          </a:p>
          <a:p>
            <a:r>
              <a:rPr lang="cs-CZ" dirty="0" smtClean="0"/>
              <a:t>OBILNINA CHYBÍ.</a:t>
            </a:r>
          </a:p>
          <a:p>
            <a:r>
              <a:rPr lang="cs-CZ" dirty="0" smtClean="0"/>
              <a:t>Která je to?</a:t>
            </a:r>
          </a:p>
          <a:p>
            <a:r>
              <a:rPr lang="cs-CZ" dirty="0" smtClean="0"/>
              <a:t>Napiš vpravo!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5157192"/>
            <a:ext cx="21467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obrázcích chybí:</a:t>
            </a:r>
          </a:p>
          <a:p>
            <a:endParaRPr lang="cs-CZ" dirty="0"/>
          </a:p>
          <a:p>
            <a:r>
              <a:rPr lang="cs-CZ" dirty="0" smtClean="0"/>
              <a:t>_________________</a:t>
            </a:r>
            <a:endParaRPr lang="cs-CZ" dirty="0"/>
          </a:p>
        </p:txBody>
      </p:sp>
      <p:pic>
        <p:nvPicPr>
          <p:cNvPr id="3074" name="Picture 2" descr="C:\Documents and Settings\Standard\Dokumenty\DUM-př +prv\Léčivky\Chrp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48" y="283061"/>
            <a:ext cx="2046436" cy="1367275"/>
          </a:xfrm>
          <a:prstGeom prst="hex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868144" y="243974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Jaký polní plevel</a:t>
            </a:r>
          </a:p>
          <a:p>
            <a:r>
              <a:rPr lang="cs-CZ" dirty="0" smtClean="0"/>
              <a:t> je na obrázku vlevo?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966698"/>
            <a:ext cx="2311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</a:t>
            </a:r>
            <a:r>
              <a:rPr lang="cs-CZ" sz="2000" dirty="0" smtClean="0"/>
              <a:t>-</a:t>
            </a:r>
            <a:r>
              <a:rPr lang="cs-CZ" dirty="0" smtClean="0"/>
              <a:t>-----</a:t>
            </a:r>
            <a:endParaRPr lang="cs-CZ" dirty="0"/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2483768" y="283061"/>
            <a:ext cx="33123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43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77" y="2184673"/>
            <a:ext cx="2095972" cy="2971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60171"/>
            <a:ext cx="2359025" cy="236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221" y="2184673"/>
            <a:ext cx="2350000" cy="296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88209" y="620688"/>
            <a:ext cx="81018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 SADECH DOZRÁVÁ OVOCE – </a:t>
            </a:r>
            <a:r>
              <a:rPr lang="cs-CZ" sz="3200" dirty="0" smtClean="0"/>
              <a:t>pojmenujte</a:t>
            </a:r>
            <a:r>
              <a:rPr lang="cs-CZ" sz="3600" dirty="0" smtClean="0"/>
              <a:t> </a:t>
            </a:r>
          </a:p>
          <a:p>
            <a:r>
              <a:rPr lang="cs-CZ" sz="3600" dirty="0" smtClean="0"/>
              <a:t>ovoce na obrázcích. Jaký druh plodu to je?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7077" y="5589240"/>
            <a:ext cx="783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             ---------------------------------         --------------------------------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6309320"/>
            <a:ext cx="7713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             ---------------------------------        --------------------------------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9137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42354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Hádanky – kdo jsem ?  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323944"/>
            <a:ext cx="296747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      O V O C E</a:t>
            </a:r>
          </a:p>
          <a:p>
            <a:endParaRPr lang="cs-CZ" sz="3600" b="1" dirty="0"/>
          </a:p>
          <a:p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1916832"/>
            <a:ext cx="3672408" cy="147732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A/  </a:t>
            </a:r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Jsem asi 3 – 7 cm velká, kulatá.</a:t>
            </a:r>
          </a:p>
          <a:p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Mám oranžovou slupku i dužinu.</a:t>
            </a:r>
          </a:p>
          <a:p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Uprostřed mám plochou pecku.</a:t>
            </a:r>
          </a:p>
          <a:p>
            <a:r>
              <a:rPr lang="cs-CZ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Maminka ze mne dělá marmeládu a kompot.</a:t>
            </a:r>
            <a:endParaRPr lang="cs-CZ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92079" y="1844824"/>
            <a:ext cx="3600401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B/ </a:t>
            </a:r>
            <a:r>
              <a:rPr lang="cs-CZ" dirty="0" smtClean="0">
                <a:solidFill>
                  <a:srgbClr val="FF3300"/>
                </a:solidFill>
              </a:rPr>
              <a:t>To já jsem větší, asi 6 – 10 cm v</a:t>
            </a:r>
          </a:p>
          <a:p>
            <a:r>
              <a:rPr lang="cs-CZ" dirty="0" smtClean="0">
                <a:solidFill>
                  <a:srgbClr val="FF3300"/>
                </a:solidFill>
              </a:rPr>
              <a:t>průměru. Moje slupka je narůžovělá  </a:t>
            </a:r>
          </a:p>
          <a:p>
            <a:r>
              <a:rPr lang="cs-CZ" dirty="0" smtClean="0">
                <a:solidFill>
                  <a:srgbClr val="FF3300"/>
                </a:solidFill>
              </a:rPr>
              <a:t>až načervenalá a chráněná drobným </a:t>
            </a:r>
          </a:p>
          <a:p>
            <a:r>
              <a:rPr lang="cs-CZ" dirty="0" smtClean="0">
                <a:solidFill>
                  <a:srgbClr val="FF3300"/>
                </a:solidFill>
              </a:rPr>
              <a:t>chmýřím. Obsahuji hodně sladké šťávy a mám vrásčitou pecku.</a:t>
            </a:r>
          </a:p>
          <a:p>
            <a:endParaRPr lang="cs-CZ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799592" y="3933056"/>
            <a:ext cx="4608512" cy="147732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C/Jsem peckovice  modré až</a:t>
            </a:r>
          </a:p>
          <a:p>
            <a:r>
              <a:rPr lang="cs-CZ" dirty="0"/>
              <a:t>f</a:t>
            </a:r>
            <a:r>
              <a:rPr lang="cs-CZ" dirty="0" smtClean="0"/>
              <a:t>ialové barvy. Mám menší plochou pecku.</a:t>
            </a:r>
          </a:p>
          <a:p>
            <a:r>
              <a:rPr lang="cs-CZ" dirty="0" smtClean="0"/>
              <a:t>Jím se syrová, ale i kompot ze mne je výborný.</a:t>
            </a:r>
          </a:p>
          <a:p>
            <a:r>
              <a:rPr lang="cs-CZ" dirty="0" smtClean="0"/>
              <a:t>O mých knedlíkách byla složena i písnička.</a:t>
            </a:r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52120" y="4058005"/>
            <a:ext cx="3240360" cy="230832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D/Jsem malá –  jen 1 – 2 cm, </a:t>
            </a:r>
            <a:r>
              <a:rPr lang="cs-CZ" dirty="0" err="1" smtClean="0"/>
              <a:t>kulátá</a:t>
            </a:r>
            <a:r>
              <a:rPr lang="cs-CZ" dirty="0" smtClean="0"/>
              <a:t>.</a:t>
            </a:r>
          </a:p>
          <a:p>
            <a:r>
              <a:rPr lang="cs-CZ" dirty="0" smtClean="0"/>
              <a:t>Červená až temně fialová</a:t>
            </a:r>
          </a:p>
          <a:p>
            <a:r>
              <a:rPr lang="cs-CZ" dirty="0" smtClean="0"/>
              <a:t> I já mám uprostřed pecku.</a:t>
            </a:r>
          </a:p>
          <a:p>
            <a:r>
              <a:rPr lang="cs-CZ" dirty="0" smtClean="0"/>
              <a:t>Moje dužnina je bílá až </a:t>
            </a:r>
          </a:p>
          <a:p>
            <a:r>
              <a:rPr lang="cs-CZ" dirty="0"/>
              <a:t>n</a:t>
            </a:r>
            <a:r>
              <a:rPr lang="cs-CZ" dirty="0" smtClean="0"/>
              <a:t>arůžovělá. Také ze mne jsou  </a:t>
            </a:r>
          </a:p>
          <a:p>
            <a:r>
              <a:rPr lang="cs-CZ" dirty="0" smtClean="0"/>
              <a:t>výborné kompoty a také bublanina.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63039" y="908720"/>
            <a:ext cx="34818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Pokuste se najít příslušný obrázek</a:t>
            </a:r>
          </a:p>
          <a:p>
            <a:r>
              <a:rPr lang="cs-CZ" dirty="0"/>
              <a:t>n</a:t>
            </a:r>
            <a:r>
              <a:rPr lang="cs-CZ" dirty="0" smtClean="0"/>
              <a:t>a internetu 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6861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080119"/>
          </a:xfrm>
        </p:spPr>
        <p:txBody>
          <a:bodyPr/>
          <a:lstStyle/>
          <a:p>
            <a:r>
              <a:rPr lang="cs-CZ" dirty="0" smtClean="0"/>
              <a:t>LESNÍ PLODY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980728"/>
            <a:ext cx="8352928" cy="5688632"/>
          </a:xfrm>
          <a:solidFill>
            <a:srgbClr val="FFFF99"/>
          </a:solidFill>
          <a:ln>
            <a:solidFill>
              <a:schemeClr val="accent3">
                <a:lumMod val="50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Doplňte věty:</a:t>
            </a:r>
          </a:p>
          <a:p>
            <a:pPr algn="l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 horkém letním dnu je v lese příjemný_____________ .</a:t>
            </a:r>
          </a:p>
          <a:p>
            <a:pPr algn="l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Za slunného dne jehličnatý les krásně ______________ .</a:t>
            </a:r>
          </a:p>
          <a:p>
            <a:pPr algn="l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Sbíráme drobné lesní _____________ .</a:t>
            </a:r>
          </a:p>
          <a:p>
            <a:pPr algn="l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Pozor,  některé lesní plody  jsou _________________  .</a:t>
            </a:r>
          </a:p>
          <a:p>
            <a:pPr algn="l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Za příznivého počasí rostou v lese všechny druhy _____   .</a:t>
            </a:r>
          </a:p>
          <a:p>
            <a:pPr algn="l"/>
            <a:endParaRPr lang="cs-CZ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l"/>
            <a:endParaRPr lang="cs-CZ" sz="2400" dirty="0" smtClean="0"/>
          </a:p>
        </p:txBody>
      </p:sp>
      <p:pic>
        <p:nvPicPr>
          <p:cNvPr id="1029" name="Picture 5" descr="C:\Documents and Settings\Standard\Dokumenty\DUM-př +prv\Houby,borůvky\borůvčí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12" y="4507379"/>
            <a:ext cx="1868075" cy="12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Standard\Plocha\Brusinka - lis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629" y="4535119"/>
            <a:ext cx="16256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andard\Plocha\Ostružina-lis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776" y="4553415"/>
            <a:ext cx="16256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tandard\Dokumenty\DUM-př +prv\Houby,borůvky\červená.bm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420888"/>
            <a:ext cx="864096" cy="1113420"/>
          </a:xfrm>
          <a:prstGeom prst="heptagon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Standard\Plocha\Maliník lis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418" y="4535119"/>
            <a:ext cx="16256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3861048"/>
            <a:ext cx="5440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Poznat lesní plody podle listů není snadné. Dokážete to?</a:t>
            </a:r>
          </a:p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Na obrázcích jsou v pořadí, ve kterém v létě kvetou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3604" y="5974888"/>
            <a:ext cx="7802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      -----------------------      ------------------------        -----------------------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5180622"/>
            <a:ext cx="6870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b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or---------                    m-----------              br-----------                      o----------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846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hlinkClick r:id="rId3"/>
          </p:cNvPr>
          <p:cNvSpPr txBox="1"/>
          <p:nvPr/>
        </p:nvSpPr>
        <p:spPr>
          <a:xfrm>
            <a:off x="827584" y="260648"/>
            <a:ext cx="6984777" cy="25853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Léto je také vhodnou dobou pro 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sběr léčivých rostlin.            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Prohlédněte si některé z nich zde na obrázku i v atlasu rostlin - /viz www dole/ doplňte název.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Vyhledejte v nákupním seznamu pro školy, která část rostliny na obrázku se </a:t>
            </a:r>
            <a:r>
              <a:rPr lang="cs-CZ" smtClean="0">
                <a:solidFill>
                  <a:schemeClr val="accent2">
                    <a:lumMod val="75000"/>
                  </a:schemeClr>
                </a:solidFill>
              </a:rPr>
              <a:t>sbírá.</a:t>
            </a: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95672" y="15058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2050" name="Picture 2" descr="C:\Documents and Settings\Standard\Dokumenty\DUM-př +prv\Léčivky\Chrp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92" y="3007235"/>
            <a:ext cx="1953890" cy="130544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Standard\Dokumenty\DUM-př +prv\Léčivky\pampelišk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2994546"/>
            <a:ext cx="1959323" cy="130784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827584" y="587727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/>
              </a:rPr>
              <a:t>http://www.bylinymikes.cz/cz/atlas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056" y="3047503"/>
            <a:ext cx="2138439" cy="1289167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Documents and Settings\Standard\Plocha\Kopřiv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275" y="3032242"/>
            <a:ext cx="1693536" cy="127015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4437112"/>
            <a:ext cx="9066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 modrá      sedmikráska ---------   ---------- -lékařská    ---------- </a:t>
            </a:r>
            <a:r>
              <a:rPr lang="cs-CZ" dirty="0" err="1" smtClean="0"/>
              <a:t>dvoudommá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1092" y="4869160"/>
            <a:ext cx="8577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      -----------------------      --------------------     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5445224"/>
            <a:ext cx="838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  <a:hlinkClick r:id="rId8"/>
              </a:rPr>
              <a:t>http://www.bylinymikes.cz/fotky1/fotos/_c_95SKMBT_C22413040309470.pdf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28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96752"/>
            <a:ext cx="29450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Fotografie:</a:t>
            </a:r>
          </a:p>
          <a:p>
            <a:endParaRPr lang="cs-CZ" dirty="0"/>
          </a:p>
          <a:p>
            <a:r>
              <a:rPr lang="cs-CZ" dirty="0" smtClean="0"/>
              <a:t>Vlastní fotogalerie autorky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8145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588</TotalTime>
  <Words>756</Words>
  <Application>Microsoft Office PowerPoint</Application>
  <PresentationFormat>Předvádění na obrazovce (4:3)</PresentationFormat>
  <Paragraphs>135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Austin</vt:lpstr>
      <vt:lpstr>Cesta</vt:lpstr>
      <vt:lpstr>Motiv systému Office</vt:lpstr>
      <vt:lpstr>Bohatý</vt:lpstr>
      <vt:lpstr>Prezentace aplikace PowerPoint</vt:lpstr>
      <vt:lpstr>A N O T A C E :</vt:lpstr>
      <vt:lpstr>L É T O – určete pravdivá tvrzení označte v tabulce červeně písmeno se správnou odpovědí, žlutě ostatní písmena</vt:lpstr>
      <vt:lpstr>Letní louky jsou plné kvetoucích rostlin správný obrázek rostliny přetáhněte do prázdných okének v prví řadě</vt:lpstr>
      <vt:lpstr>V létě dozrávají plody zeleniny. Které to jsou? Dopište na řádek pod obrázkem: </vt:lpstr>
      <vt:lpstr>           I toto jsou plody letní zeleniny.                            Doplňte jejich názvy .</vt:lpstr>
      <vt:lpstr>Prezentace aplikace PowerPoint</vt:lpstr>
      <vt:lpstr>Prezentace aplikace PowerPoint</vt:lpstr>
      <vt:lpstr>Prezentace aplikace PowerPoint</vt:lpstr>
      <vt:lpstr>LESNÍ PLODY</vt:lpstr>
      <vt:lpstr>Prezentace aplikace PowerPoint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User</cp:lastModifiedBy>
  <cp:revision>71</cp:revision>
  <dcterms:created xsi:type="dcterms:W3CDTF">2013-04-29T20:20:46Z</dcterms:created>
  <dcterms:modified xsi:type="dcterms:W3CDTF">2013-05-13T16:08:42Z</dcterms:modified>
</cp:coreProperties>
</file>