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57" r:id="rId7"/>
    <p:sldId id="258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C0EBAA2-425E-40BE-B551-595C3BD5362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4026169-2CF9-4088-9025-77FE5EA84F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EBAA2-425E-40BE-B551-595C3BD5362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4026169-2CF9-4088-9025-77FE5EA84F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EBAA2-425E-40BE-B551-595C3BD5362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E4026169-2CF9-4088-9025-77FE5EA84F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C0EBAA2-425E-40BE-B551-595C3BD5362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4026169-2CF9-4088-9025-77FE5EA84F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C0EBAA2-425E-40BE-B551-595C3BD5362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4026169-2CF9-4088-9025-77FE5EA84F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EBAA2-425E-40BE-B551-595C3BD5362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4026169-2CF9-4088-9025-77FE5EA84F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EBAA2-425E-40BE-B551-595C3BD5362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4026169-2CF9-4088-9025-77FE5EA84F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EBAA2-425E-40BE-B551-595C3BD5362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4026169-2CF9-4088-9025-77FE5EA84F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C0EBAA2-425E-40BE-B551-595C3BD5362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E4026169-2CF9-4088-9025-77FE5EA84F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EBAA2-425E-40BE-B551-595C3BD5362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26169-2CF9-4088-9025-77FE5EA84F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C0EBAA2-425E-40BE-B551-595C3BD5362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E4026169-2CF9-4088-9025-77FE5EA84F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C0EBAA2-425E-40BE-B551-595C3BD5362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4026169-2CF9-4088-9025-77FE5EA84F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cs-CZ" b="1" dirty="0" smtClean="0"/>
              <a:t>Němčina pro 8. třídu.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Anotace</a:t>
            </a:r>
            <a:r>
              <a:rPr lang="cs-CZ" sz="1800" b="1" dirty="0" smtClean="0">
                <a:solidFill>
                  <a:schemeClr val="tx1"/>
                </a:solidFill>
              </a:rPr>
              <a:t>: Německý jazyk pro 8. ročník</a:t>
            </a:r>
          </a:p>
          <a:p>
            <a:r>
              <a:rPr lang="cs-CZ" sz="1800" b="1" dirty="0" smtClean="0">
                <a:solidFill>
                  <a:schemeClr val="tx1"/>
                </a:solidFill>
              </a:rPr>
              <a:t> </a:t>
            </a:r>
            <a:r>
              <a:rPr lang="cs-CZ" sz="1800" b="1" dirty="0" smtClean="0">
                <a:solidFill>
                  <a:schemeClr val="tx1"/>
                </a:solidFill>
              </a:rPr>
              <a:t>Přivlastňovací zájmena po předložkách se 3. a 4. pádem. Procvičení a upevnění znalostí o používání předložek a osobních zájmen.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27984" y="2276872"/>
            <a:ext cx="4572000" cy="289310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sz="14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VY_32_INOVACE_ 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NJ.8.A.05_privlastnovaci_zajmena_po_predlozce_se_3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_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a_ 4_padem</a:t>
            </a:r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Datum : 9. 10. 2011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Ročník : osmý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Název: </a:t>
            </a:r>
            <a:r>
              <a:rPr lang="cs-CZ" sz="1400" b="1" dirty="0" err="1" smtClean="0">
                <a:solidFill>
                  <a:schemeClr val="tx2">
                    <a:lumMod val="75000"/>
                  </a:schemeClr>
                </a:solidFill>
              </a:rPr>
              <a:t>přivlast.zájmena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 po předložkách se 3.a4.p.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sz="1400" b="1" dirty="0"/>
          </a:p>
        </p:txBody>
      </p:sp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5013176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46686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Němčina pro 8. </a:t>
            </a:r>
            <a:r>
              <a:rPr lang="cs-CZ" sz="4000" b="1" smtClean="0"/>
              <a:t>třídu.</a:t>
            </a:r>
            <a:endParaRPr lang="cs-CZ" sz="4000" b="1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628800"/>
            <a:ext cx="8153400" cy="44958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Pamatuj : </a:t>
            </a:r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Po předložkách se 3. a 4. pádem mají </a:t>
            </a:r>
            <a:r>
              <a:rPr lang="cs-CZ" sz="2800" b="1" dirty="0" err="1" smtClean="0"/>
              <a:t>přívlastňovací</a:t>
            </a: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zájmena stejnou koncovku, jako kdybychom místo </a:t>
            </a:r>
          </a:p>
          <a:p>
            <a:pPr>
              <a:buNone/>
            </a:pPr>
            <a:r>
              <a:rPr lang="cs-CZ" sz="2800" b="1" dirty="0" smtClean="0"/>
              <a:t>přivlastňovacího zájmena použili člen.</a:t>
            </a:r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13108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Němčina pro 8. třídu.</a:t>
            </a:r>
            <a:br>
              <a:rPr lang="cs-CZ" sz="4000" b="1" dirty="0" smtClean="0"/>
            </a:br>
            <a:r>
              <a:rPr lang="cs-CZ" sz="4000" b="1" dirty="0" smtClean="0"/>
              <a:t>Porovnávej : 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Na stole</a:t>
            </a:r>
          </a:p>
          <a:p>
            <a:endParaRPr lang="cs-CZ" b="1" dirty="0" smtClean="0"/>
          </a:p>
          <a:p>
            <a:r>
              <a:rPr lang="cs-CZ" b="1" dirty="0" smtClean="0"/>
              <a:t>Na mém stole</a:t>
            </a:r>
          </a:p>
          <a:p>
            <a:endParaRPr lang="cs-CZ" b="1" dirty="0" smtClean="0"/>
          </a:p>
          <a:p>
            <a:r>
              <a:rPr lang="cs-CZ" b="1" dirty="0" smtClean="0"/>
              <a:t>Pod postelí</a:t>
            </a:r>
          </a:p>
          <a:p>
            <a:endParaRPr lang="cs-CZ" b="1" dirty="0" smtClean="0"/>
          </a:p>
          <a:p>
            <a:r>
              <a:rPr lang="cs-CZ" b="1" dirty="0" smtClean="0"/>
              <a:t>Pod mojí postelí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b="1" dirty="0" err="1" smtClean="0"/>
              <a:t>Auf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dem</a:t>
            </a:r>
            <a:r>
              <a:rPr lang="cs-CZ" b="1" dirty="0" smtClean="0"/>
              <a:t> </a:t>
            </a:r>
            <a:r>
              <a:rPr lang="cs-CZ" b="1" dirty="0" err="1" smtClean="0"/>
              <a:t>Tisch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Auf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meinem</a:t>
            </a:r>
            <a:r>
              <a:rPr lang="cs-CZ" b="1" dirty="0" smtClean="0"/>
              <a:t> </a:t>
            </a:r>
            <a:r>
              <a:rPr lang="cs-CZ" b="1" dirty="0" err="1" smtClean="0"/>
              <a:t>Tisch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Unter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dem</a:t>
            </a:r>
            <a:r>
              <a:rPr lang="cs-CZ" b="1" dirty="0" smtClean="0"/>
              <a:t> </a:t>
            </a:r>
            <a:r>
              <a:rPr lang="cs-CZ" b="1" dirty="0" err="1" smtClean="0"/>
              <a:t>Bett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Unter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meinem</a:t>
            </a:r>
            <a:r>
              <a:rPr lang="cs-CZ" b="1" dirty="0" smtClean="0"/>
              <a:t> </a:t>
            </a:r>
            <a:r>
              <a:rPr lang="cs-CZ" b="1" dirty="0" err="1" smtClean="0"/>
              <a:t>Bett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Němčina pro 8. třídu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Za domem</a:t>
            </a:r>
          </a:p>
          <a:p>
            <a:endParaRPr lang="cs-CZ" b="1" dirty="0" smtClean="0"/>
          </a:p>
          <a:p>
            <a:r>
              <a:rPr lang="cs-CZ" b="1" dirty="0" smtClean="0"/>
              <a:t>Za naším domem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V tašce</a:t>
            </a:r>
          </a:p>
          <a:p>
            <a:endParaRPr lang="cs-CZ" b="1" dirty="0" smtClean="0"/>
          </a:p>
          <a:p>
            <a:r>
              <a:rPr lang="cs-CZ" b="1" dirty="0" smtClean="0"/>
              <a:t>V tvojí tašce</a:t>
            </a:r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b="1" dirty="0" err="1" smtClean="0"/>
              <a:t>Hinter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dem</a:t>
            </a:r>
            <a:r>
              <a:rPr lang="cs-CZ" b="1" dirty="0" smtClean="0"/>
              <a:t> </a:t>
            </a:r>
            <a:r>
              <a:rPr lang="cs-CZ" b="1" dirty="0" err="1" smtClean="0"/>
              <a:t>Haus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Hinter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unserem</a:t>
            </a:r>
            <a:r>
              <a:rPr lang="cs-CZ" b="1" dirty="0" smtClean="0"/>
              <a:t> </a:t>
            </a:r>
            <a:r>
              <a:rPr lang="cs-CZ" b="1" dirty="0" err="1" smtClean="0"/>
              <a:t>Haus</a:t>
            </a:r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In </a:t>
            </a:r>
            <a:r>
              <a:rPr lang="cs-CZ" b="1" dirty="0" smtClean="0">
                <a:solidFill>
                  <a:srgbClr val="FF0000"/>
                </a:solidFill>
              </a:rPr>
              <a:t>der</a:t>
            </a:r>
            <a:r>
              <a:rPr lang="cs-CZ" b="1" dirty="0" smtClean="0"/>
              <a:t> </a:t>
            </a:r>
            <a:r>
              <a:rPr lang="cs-CZ" b="1" dirty="0" err="1" smtClean="0"/>
              <a:t>Tasche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In </a:t>
            </a:r>
            <a:r>
              <a:rPr lang="cs-CZ" b="1" dirty="0" err="1" smtClean="0">
                <a:solidFill>
                  <a:srgbClr val="FF0000"/>
                </a:solidFill>
              </a:rPr>
              <a:t>deiner</a:t>
            </a:r>
            <a:r>
              <a:rPr lang="cs-CZ" b="1" dirty="0" smtClean="0"/>
              <a:t> </a:t>
            </a:r>
            <a:r>
              <a:rPr lang="cs-CZ" b="1" dirty="0" err="1" smtClean="0"/>
              <a:t>Tasche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</a:t>
            </a:r>
            <a:br>
              <a:rPr lang="cs-CZ" sz="2800" b="1" dirty="0" smtClean="0"/>
            </a:br>
            <a:r>
              <a:rPr lang="cs-CZ" sz="2800" b="1" dirty="0" smtClean="0"/>
              <a:t>Vyber  správné tvary a napiš do sešitu..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V jeho sešitě</a:t>
            </a:r>
          </a:p>
          <a:p>
            <a:endParaRPr lang="cs-CZ" b="1" dirty="0" smtClean="0"/>
          </a:p>
          <a:p>
            <a:r>
              <a:rPr lang="cs-CZ" b="1" dirty="0" smtClean="0"/>
              <a:t>Za naší zahradou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V  jeho autě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Vedle jejího stolu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I</a:t>
            </a:r>
            <a:r>
              <a:rPr lang="cs-CZ" b="1" dirty="0" smtClean="0"/>
              <a:t>n </a:t>
            </a:r>
            <a:r>
              <a:rPr lang="cs-CZ" b="1" dirty="0" err="1" smtClean="0">
                <a:solidFill>
                  <a:srgbClr val="00B050"/>
                </a:solidFill>
              </a:rPr>
              <a:t>seinem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ihrer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smtClean="0"/>
              <a:t>Heft</a:t>
            </a:r>
          </a:p>
          <a:p>
            <a:endParaRPr lang="cs-CZ" b="1" dirty="0" smtClean="0"/>
          </a:p>
          <a:p>
            <a:r>
              <a:rPr lang="cs-CZ" b="1" dirty="0" err="1" smtClean="0"/>
              <a:t>Hinter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euerer,unserem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b="1" dirty="0" err="1" smtClean="0"/>
              <a:t>Garten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In </a:t>
            </a:r>
            <a:r>
              <a:rPr lang="cs-CZ" b="1" dirty="0" err="1" smtClean="0">
                <a:solidFill>
                  <a:srgbClr val="00B050"/>
                </a:solidFill>
              </a:rPr>
              <a:t>seinen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seinem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smtClean="0"/>
              <a:t>Auto</a:t>
            </a:r>
          </a:p>
          <a:p>
            <a:endParaRPr lang="cs-CZ" b="1" dirty="0" smtClean="0"/>
          </a:p>
          <a:p>
            <a:r>
              <a:rPr lang="cs-CZ" b="1" dirty="0" err="1" smtClean="0"/>
              <a:t>Neben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ihren</a:t>
            </a:r>
            <a:r>
              <a:rPr lang="cs-CZ" b="1" dirty="0" smtClean="0">
                <a:solidFill>
                  <a:srgbClr val="00B050"/>
                </a:solidFill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</a:rPr>
              <a:t>ihrem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/>
              <a:t>Tisch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b="1" dirty="0" err="1" smtClean="0"/>
              <a:t>Das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ist</a:t>
            </a:r>
            <a:r>
              <a:rPr lang="cs-CZ" sz="1800" b="1" dirty="0" smtClean="0"/>
              <a:t> </a:t>
            </a:r>
            <a:r>
              <a:rPr lang="cs-CZ" sz="1800" b="1" dirty="0" smtClean="0">
                <a:solidFill>
                  <a:srgbClr val="0070C0"/>
                </a:solidFill>
              </a:rPr>
              <a:t>Petr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und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das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ist</a:t>
            </a:r>
            <a:r>
              <a:rPr lang="cs-CZ" sz="1800" b="1" dirty="0" smtClean="0">
                <a:solidFill>
                  <a:srgbClr val="0070C0"/>
                </a:solidFill>
              </a:rPr>
              <a:t> </a:t>
            </a:r>
            <a:r>
              <a:rPr lang="cs-CZ" sz="1800" b="1" dirty="0" err="1" smtClean="0">
                <a:solidFill>
                  <a:srgbClr val="0070C0"/>
                </a:solidFill>
              </a:rPr>
              <a:t>sein</a:t>
            </a:r>
            <a:r>
              <a:rPr lang="cs-CZ" sz="1800" b="1" dirty="0" smtClean="0">
                <a:solidFill>
                  <a:srgbClr val="0070C0"/>
                </a:solidFill>
              </a:rPr>
              <a:t> </a:t>
            </a:r>
            <a:r>
              <a:rPr lang="cs-CZ" sz="1800" b="1" dirty="0" err="1" smtClean="0"/>
              <a:t>Hund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pic>
        <p:nvPicPr>
          <p:cNvPr id="1026" name="Picture 2" descr="C:\Users\PC-29SX\AppData\Local\Microsoft\Windows\Temporary Internet Files\Content.IE5\2FDP12RB\MP9004465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188" y="1268760"/>
            <a:ext cx="4008383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2636912"/>
            <a:ext cx="4633709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Zkus odpovědět na otázky : </a:t>
            </a:r>
          </a:p>
          <a:p>
            <a:endParaRPr lang="cs-CZ" sz="1400" b="1" dirty="0"/>
          </a:p>
          <a:p>
            <a:pPr marL="342900" indent="-342900">
              <a:buAutoNum type="arabicPeriod"/>
            </a:pPr>
            <a:r>
              <a:rPr lang="cs-CZ" sz="1400" b="1" dirty="0" err="1" smtClean="0"/>
              <a:t>Wo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ist</a:t>
            </a:r>
            <a:r>
              <a:rPr lang="cs-CZ" sz="1400" b="1" dirty="0" smtClean="0"/>
              <a:t> Petr </a:t>
            </a:r>
            <a:r>
              <a:rPr lang="cs-CZ" sz="1400" b="1" dirty="0" err="1" smtClean="0"/>
              <a:t>und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wo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ist</a:t>
            </a:r>
            <a:r>
              <a:rPr lang="cs-CZ" sz="1400" b="1" dirty="0" smtClean="0"/>
              <a:t> der </a:t>
            </a:r>
            <a:r>
              <a:rPr lang="cs-CZ" sz="1400" b="1" dirty="0" err="1" smtClean="0"/>
              <a:t>Hund</a:t>
            </a:r>
            <a:r>
              <a:rPr lang="cs-CZ" sz="1400" b="1" dirty="0" smtClean="0"/>
              <a:t>?</a:t>
            </a:r>
          </a:p>
          <a:p>
            <a:pPr marL="342900" indent="-342900">
              <a:buAutoNum type="arabicPeriod"/>
            </a:pPr>
            <a:endParaRPr lang="cs-CZ" sz="1400" b="1" dirty="0"/>
          </a:p>
          <a:p>
            <a:pPr marL="342900" indent="-342900">
              <a:buAutoNum type="arabicPeriod"/>
            </a:pPr>
            <a:r>
              <a:rPr lang="cs-CZ" sz="1400" b="1" dirty="0" err="1" smtClean="0"/>
              <a:t>Ist</a:t>
            </a:r>
            <a:r>
              <a:rPr lang="cs-CZ" sz="1400" b="1" dirty="0" smtClean="0"/>
              <a:t> Petr vor </a:t>
            </a:r>
            <a:r>
              <a:rPr lang="cs-CZ" sz="1400" b="1" dirty="0" err="1" smtClean="0"/>
              <a:t>seinem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Hund</a:t>
            </a:r>
            <a:r>
              <a:rPr lang="cs-CZ" sz="1400" b="1" dirty="0" smtClean="0"/>
              <a:t> oder </a:t>
            </a:r>
            <a:r>
              <a:rPr lang="cs-CZ" sz="1400" b="1" dirty="0" err="1" smtClean="0"/>
              <a:t>hinter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seinem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Hund</a:t>
            </a:r>
            <a:r>
              <a:rPr lang="cs-CZ" sz="1400" b="1" dirty="0" smtClean="0"/>
              <a:t>?</a:t>
            </a:r>
          </a:p>
          <a:p>
            <a:pPr marL="342900" indent="-342900">
              <a:buAutoNum type="arabicPeriod"/>
            </a:pPr>
            <a:endParaRPr lang="cs-CZ" sz="1400" b="1" dirty="0"/>
          </a:p>
          <a:p>
            <a:pPr marL="342900" indent="-342900">
              <a:buAutoNum type="arabicPeriod"/>
            </a:pPr>
            <a:r>
              <a:rPr lang="cs-CZ" sz="1400" b="1" dirty="0" err="1" smtClean="0"/>
              <a:t>Wo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sitzt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die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Katze</a:t>
            </a:r>
            <a:r>
              <a:rPr lang="cs-CZ" sz="1400" b="1" dirty="0" smtClean="0"/>
              <a:t>? </a:t>
            </a:r>
          </a:p>
          <a:p>
            <a:pPr marL="342900" indent="-342900">
              <a:buAutoNum type="arabicPeriod"/>
            </a:pPr>
            <a:endParaRPr lang="cs-CZ" sz="1400" b="1" dirty="0"/>
          </a:p>
          <a:p>
            <a:pPr marL="342900" indent="-342900">
              <a:buAutoNum type="arabicPeriod"/>
            </a:pPr>
            <a:r>
              <a:rPr lang="cs-CZ" sz="1400" b="1" dirty="0" err="1" smtClean="0"/>
              <a:t>Das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ist</a:t>
            </a:r>
            <a:r>
              <a:rPr lang="cs-CZ" sz="1400" b="1" dirty="0" smtClean="0"/>
              <a:t> Petr. </a:t>
            </a:r>
            <a:r>
              <a:rPr lang="cs-CZ" sz="1400" b="1" dirty="0" err="1" smtClean="0"/>
              <a:t>Wie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ist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sein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Pulli</a:t>
            </a:r>
            <a:r>
              <a:rPr lang="cs-CZ" sz="1400" b="1" dirty="0" smtClean="0"/>
              <a:t>?</a:t>
            </a:r>
          </a:p>
          <a:p>
            <a:pPr marL="342900" indent="-342900">
              <a:buAutoNum type="arabicPeriod"/>
            </a:pPr>
            <a:endParaRPr lang="cs-CZ" sz="1400" b="1" dirty="0"/>
          </a:p>
          <a:p>
            <a:pPr marL="342900" indent="-342900">
              <a:buAutoNum type="arabicPeriod"/>
            </a:pPr>
            <a:r>
              <a:rPr lang="cs-CZ" sz="1400" b="1" dirty="0" err="1" smtClean="0"/>
              <a:t>Und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wie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ist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seine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Katze</a:t>
            </a:r>
            <a:r>
              <a:rPr lang="cs-CZ" sz="1400" b="1" dirty="0" smtClean="0"/>
              <a:t>?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1934066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třídu.</a:t>
            </a:r>
            <a:endParaRPr lang="cs-CZ" b="1" dirty="0"/>
          </a:p>
        </p:txBody>
      </p:sp>
      <p:pic>
        <p:nvPicPr>
          <p:cNvPr id="2050" name="Picture 2" descr="C:\Users\PC-29SX\AppData\Local\Microsoft\Windows\Temporary Internet Files\Content.IE5\A6HTHK0H\MP900446574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84784"/>
            <a:ext cx="4658671" cy="370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2148662"/>
            <a:ext cx="3996543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/>
              <a:t>Das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ist</a:t>
            </a:r>
            <a:r>
              <a:rPr lang="cs-CZ" sz="1600" b="1" dirty="0" smtClean="0"/>
              <a:t> </a:t>
            </a:r>
            <a:r>
              <a:rPr lang="cs-CZ" sz="1600" b="1" dirty="0" smtClean="0">
                <a:solidFill>
                  <a:srgbClr val="FF0000"/>
                </a:solidFill>
              </a:rPr>
              <a:t>Martina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und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das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ist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  <a:r>
              <a:rPr lang="cs-CZ" sz="1600" b="1" dirty="0" err="1" smtClean="0">
                <a:solidFill>
                  <a:srgbClr val="FF0000"/>
                </a:solidFill>
              </a:rPr>
              <a:t>ihre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  <a:r>
              <a:rPr lang="cs-CZ" sz="1600" b="1" dirty="0" err="1" smtClean="0"/>
              <a:t>Katze</a:t>
            </a:r>
            <a:r>
              <a:rPr lang="cs-CZ" sz="1600" b="1" dirty="0" smtClean="0"/>
              <a:t>.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400" b="1" dirty="0"/>
          </a:p>
          <a:p>
            <a:pPr marL="342900" indent="-342900">
              <a:buAutoNum type="arabicPeriod"/>
            </a:pPr>
            <a:r>
              <a:rPr lang="cs-CZ" sz="1400" b="1" dirty="0" err="1" smtClean="0"/>
              <a:t>Wo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sitzt</a:t>
            </a:r>
            <a:r>
              <a:rPr lang="cs-CZ" sz="1400" b="1" dirty="0" smtClean="0"/>
              <a:t> Martina </a:t>
            </a:r>
            <a:r>
              <a:rPr lang="cs-CZ" sz="1400" b="1" dirty="0" err="1" smtClean="0"/>
              <a:t>und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wo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sitzt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ihre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Katze</a:t>
            </a:r>
            <a:r>
              <a:rPr lang="cs-CZ" sz="1400" b="1" dirty="0" smtClean="0"/>
              <a:t>?</a:t>
            </a:r>
          </a:p>
          <a:p>
            <a:pPr marL="342900" indent="-342900">
              <a:buAutoNum type="arabicPeriod"/>
            </a:pPr>
            <a:endParaRPr lang="cs-CZ" sz="1400" b="1" dirty="0"/>
          </a:p>
          <a:p>
            <a:pPr marL="342900" indent="-342900">
              <a:buAutoNum type="arabicPeriod"/>
            </a:pPr>
            <a:r>
              <a:rPr lang="cs-CZ" sz="1400" b="1" dirty="0" err="1" smtClean="0"/>
              <a:t>Wo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steht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ihr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Computer</a:t>
            </a:r>
            <a:r>
              <a:rPr lang="cs-CZ" sz="1400" b="1" dirty="0" smtClean="0"/>
              <a:t>?</a:t>
            </a:r>
          </a:p>
          <a:p>
            <a:pPr marL="342900" indent="-342900">
              <a:buAutoNum type="arabicPeriod"/>
            </a:pPr>
            <a:endParaRPr lang="cs-CZ" sz="1400" b="1" dirty="0"/>
          </a:p>
          <a:p>
            <a:pPr marL="342900" indent="-342900">
              <a:buAutoNum type="arabicPeriod"/>
            </a:pPr>
            <a:r>
              <a:rPr lang="cs-CZ" sz="1400" b="1" dirty="0" err="1" smtClean="0"/>
              <a:t>Was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ist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auf</a:t>
            </a:r>
            <a:r>
              <a:rPr lang="cs-CZ" sz="1400" b="1" dirty="0" smtClean="0"/>
              <a:t> dem </a:t>
            </a:r>
            <a:r>
              <a:rPr lang="cs-CZ" sz="1400" b="1" dirty="0" err="1" smtClean="0"/>
              <a:t>Bild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noch</a:t>
            </a:r>
            <a:r>
              <a:rPr lang="cs-CZ" sz="1400" b="1" dirty="0" smtClean="0"/>
              <a:t> ? </a:t>
            </a:r>
          </a:p>
          <a:p>
            <a:pPr marL="342900" indent="-342900">
              <a:buAutoNum type="arabicPeriod"/>
            </a:pPr>
            <a:endParaRPr lang="cs-CZ" sz="1400" b="1" dirty="0"/>
          </a:p>
          <a:p>
            <a:pPr marL="342900" indent="-342900">
              <a:buAutoNum type="arabicPeriod"/>
            </a:pPr>
            <a:r>
              <a:rPr lang="cs-CZ" sz="1400" b="1" dirty="0" err="1" smtClean="0"/>
              <a:t>Was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macht</a:t>
            </a:r>
            <a:r>
              <a:rPr lang="cs-CZ" sz="1400" b="1" dirty="0" smtClean="0"/>
              <a:t> </a:t>
            </a:r>
            <a:r>
              <a:rPr lang="cs-CZ" sz="1400" b="1" dirty="0"/>
              <a:t>M</a:t>
            </a:r>
            <a:r>
              <a:rPr lang="cs-CZ" sz="1400" b="1" dirty="0" smtClean="0"/>
              <a:t>artina?</a:t>
            </a:r>
          </a:p>
          <a:p>
            <a:pPr marL="342900" indent="-342900">
              <a:buAutoNum type="arabicPeriod"/>
            </a:pPr>
            <a:endParaRPr lang="cs-CZ" sz="1400" b="1" dirty="0"/>
          </a:p>
          <a:p>
            <a:pPr marL="342900" indent="-342900">
              <a:buAutoNum type="arabicPeriod"/>
            </a:pPr>
            <a:r>
              <a:rPr lang="cs-CZ" sz="1400" b="1" dirty="0" err="1" smtClean="0"/>
              <a:t>Wie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ist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ihre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Katze</a:t>
            </a:r>
            <a:r>
              <a:rPr lang="cs-CZ" sz="1400" b="1" dirty="0" smtClean="0"/>
              <a:t>? </a:t>
            </a:r>
          </a:p>
          <a:p>
            <a:pPr marL="342900" indent="-342900">
              <a:buAutoNum type="arabicPeriod"/>
            </a:pPr>
            <a:endParaRPr lang="cs-CZ" sz="1400" b="1" dirty="0"/>
          </a:p>
          <a:p>
            <a:pPr marL="342900" indent="-342900">
              <a:buAutoNum type="arabicPeriod"/>
            </a:pPr>
            <a:endParaRPr lang="cs-CZ" sz="1400" b="1" dirty="0" smtClean="0"/>
          </a:p>
          <a:p>
            <a:pPr marL="342900" indent="-342900">
              <a:buAutoNum type="arabicPeriod"/>
            </a:pPr>
            <a:endParaRPr lang="cs-CZ" sz="1400" b="1" dirty="0"/>
          </a:p>
          <a:p>
            <a:pPr marL="342900" indent="-342900">
              <a:buAutoNum type="arabicPeriod"/>
            </a:pPr>
            <a:endParaRPr lang="cs-CZ" sz="1400" b="1" dirty="0" smtClean="0"/>
          </a:p>
          <a:p>
            <a:endParaRPr lang="cs-CZ" sz="1400" b="1" dirty="0"/>
          </a:p>
          <a:p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3540445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Němčina pro 8. třídu</a:t>
            </a:r>
            <a:br>
              <a:rPr lang="cs-CZ" sz="4000" b="1" dirty="0" smtClean="0"/>
            </a:br>
            <a:endParaRPr lang="cs-CZ" sz="40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Popiš obrázek : </a:t>
            </a:r>
          </a:p>
          <a:p>
            <a:pPr>
              <a:buNone/>
            </a:pPr>
            <a:endParaRPr lang="cs-CZ" sz="2400" b="1" dirty="0" smtClean="0"/>
          </a:p>
          <a:p>
            <a:r>
              <a:rPr lang="cs-CZ" sz="2400" b="1" dirty="0" smtClean="0"/>
              <a:t>Co je na stoje,  co je nad stolem,</a:t>
            </a:r>
          </a:p>
          <a:p>
            <a:pPr>
              <a:buNone/>
            </a:pPr>
            <a:r>
              <a:rPr lang="cs-CZ" sz="2400" b="1" dirty="0" smtClean="0"/>
              <a:t>	co je na okně, kde je židle.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Dokážeš napsat 5 vět bez chyby?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  <p:pic>
        <p:nvPicPr>
          <p:cNvPr id="1027" name="Picture 3" descr="C:\Users\Petr\AppData\Local\Microsoft\Windows\Temporary Internet Files\Content.IE5\U0GT5ZLH\MP9003996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204864"/>
            <a:ext cx="3275607" cy="3240360"/>
          </a:xfrm>
          <a:prstGeom prst="rect">
            <a:avLst/>
          </a:prstGeom>
          <a:noFill/>
        </p:spPr>
      </p:pic>
      <p:pic>
        <p:nvPicPr>
          <p:cNvPr id="1029" name="Picture 5" descr="C:\Users\Petr\AppData\Local\Microsoft\Windows\Temporary Internet Files\Content.IE5\DM6FWIX4\MC90043705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725144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Němčina pro 8. třídu.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800" b="1" dirty="0" smtClean="0"/>
          </a:p>
          <a:p>
            <a:pPr marL="514350" indent="-514350">
              <a:buNone/>
            </a:pPr>
            <a:r>
              <a:rPr lang="cs-CZ" sz="2800" b="1" dirty="0" err="1" smtClean="0"/>
              <a:t>Kannst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antworten</a:t>
            </a:r>
            <a:r>
              <a:rPr lang="cs-CZ" sz="2800" b="1" dirty="0" smtClean="0"/>
              <a:t> ? </a:t>
            </a:r>
          </a:p>
          <a:p>
            <a:pPr marL="514350" indent="-514350">
              <a:buNone/>
            </a:pPr>
            <a:endParaRPr lang="cs-CZ" sz="2800" b="1" dirty="0" smtClean="0"/>
          </a:p>
          <a:p>
            <a:pPr marL="514350" indent="-514350">
              <a:buAutoNum type="arabicPeriod"/>
            </a:pPr>
            <a:endParaRPr lang="cs-CZ" sz="2800" b="1" dirty="0" smtClean="0"/>
          </a:p>
          <a:p>
            <a:pPr marL="514350" indent="-514350">
              <a:buAutoNum type="arabicPeriod"/>
            </a:pPr>
            <a:r>
              <a:rPr lang="cs-CZ" sz="2800" b="1" dirty="0" err="1" smtClean="0"/>
              <a:t>Wer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auf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Bild</a:t>
            </a:r>
            <a:r>
              <a:rPr lang="cs-CZ" sz="2800" b="1" dirty="0" smtClean="0"/>
              <a:t>? </a:t>
            </a:r>
          </a:p>
          <a:p>
            <a:pPr marL="514350" indent="-514350">
              <a:buAutoNum type="arabicPeriod"/>
            </a:pPr>
            <a:r>
              <a:rPr lang="cs-CZ" sz="2800" b="1" dirty="0" err="1" smtClean="0"/>
              <a:t>Was</a:t>
            </a:r>
            <a:r>
              <a:rPr lang="cs-CZ" sz="2800" b="1" dirty="0" smtClean="0"/>
              <a:t> machen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?</a:t>
            </a:r>
          </a:p>
          <a:p>
            <a:pPr marL="514350" indent="-514350">
              <a:buAutoNum type="arabicPeriod"/>
            </a:pP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auf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Tisch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pic>
        <p:nvPicPr>
          <p:cNvPr id="2053" name="Picture 5" descr="C:\Users\Petr\AppData\Local\Microsoft\Windows\Temporary Internet Files\Content.IE5\ZM922GWY\MC9000895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844824"/>
            <a:ext cx="3456384" cy="29293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b="1" dirty="0" smtClean="0"/>
              <a:t>METODIKA.</a:t>
            </a:r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/>
              <a:t>Hodina navazuje na znalosti žáků v používání členu určitého po předložkách se 3. a 4. pádem.</a:t>
            </a:r>
          </a:p>
          <a:p>
            <a:pPr>
              <a:buFont typeface="Wingdings" pitchFamily="2" charset="2"/>
              <a:buChar char="§"/>
            </a:pPr>
            <a:r>
              <a:rPr lang="cs-CZ" sz="1400" dirty="0" smtClean="0"/>
              <a:t>Na několika příkladech vysvětlíme, co pravidlo na str. 2 znamená prakticky . Str. 3, 4.</a:t>
            </a:r>
          </a:p>
          <a:p>
            <a:pPr>
              <a:buFont typeface="Wingdings" pitchFamily="2" charset="2"/>
              <a:buChar char="§"/>
            </a:pPr>
            <a:r>
              <a:rPr lang="cs-CZ" sz="1400" dirty="0" smtClean="0"/>
              <a:t>Pro ověření pochopení dáme žákům vybrat správné varianty – str. 5. Žáci si výrazy zapíší do sešitů. </a:t>
            </a:r>
          </a:p>
          <a:p>
            <a:pPr>
              <a:buFont typeface="Wingdings" pitchFamily="2" charset="2"/>
              <a:buChar char="§"/>
            </a:pPr>
            <a:r>
              <a:rPr lang="cs-CZ" sz="1400" dirty="0" smtClean="0"/>
              <a:t>Odpovědi na otázky na str. 6 a 7 zpracovávají žáci samostatně. Připomeneme, aby používali správné tvary přivlastňovacích zájmen. </a:t>
            </a:r>
          </a:p>
          <a:p>
            <a:pPr>
              <a:buFont typeface="Wingdings" pitchFamily="2" charset="2"/>
              <a:buChar char="§"/>
            </a:pPr>
            <a:r>
              <a:rPr lang="cs-CZ" sz="1400" dirty="0" smtClean="0"/>
              <a:t>Závěr hodiny věnujeme práci se slovníkem a komunikaci ve skupinách. Žáci mají za úkol ústně popsat, co vidí na str. 8 a 9. Pracují ve skupinách 4 – 5 žáků s možností používat slovník. </a:t>
            </a:r>
          </a:p>
          <a:p>
            <a:pPr>
              <a:buFont typeface="Wingdings" pitchFamily="2" charset="2"/>
              <a:buChar char="§"/>
            </a:pPr>
            <a:r>
              <a:rPr lang="cs-CZ" sz="1400" dirty="0" smtClean="0"/>
              <a:t>Nejlepší skupinu a nejlepší překlady </a:t>
            </a:r>
            <a:r>
              <a:rPr lang="cs-CZ" sz="1400" smtClean="0"/>
              <a:t>společně vyhodnotíme.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Němčina pro 8. třídu.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Zdroje : </a:t>
            </a:r>
          </a:p>
          <a:p>
            <a:r>
              <a:rPr lang="cs-CZ" b="1" dirty="0" smtClean="0"/>
              <a:t>Kliparty Office www.</a:t>
            </a:r>
            <a:r>
              <a:rPr lang="cs-CZ" b="1" dirty="0" err="1" smtClean="0"/>
              <a:t>Office</a:t>
            </a:r>
            <a:r>
              <a:rPr lang="cs-CZ" b="1" dirty="0" smtClean="0"/>
              <a:t>.Microsoft.</a:t>
            </a:r>
            <a:r>
              <a:rPr lang="cs-CZ" b="1" dirty="0" err="1" smtClean="0"/>
              <a:t>com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204</TotalTime>
  <Words>463</Words>
  <Application>Microsoft Office PowerPoint</Application>
  <PresentationFormat>Předvádění na obrazovce (4:3)</PresentationFormat>
  <Paragraphs>128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Medián</vt:lpstr>
      <vt:lpstr>Němčina pro 8. třídu.</vt:lpstr>
      <vt:lpstr>Němčina pro 8. třídu.</vt:lpstr>
      <vt:lpstr>Němčina pro 8. třídu. Porovnávej : </vt:lpstr>
      <vt:lpstr>Němčina pro 8. třídu</vt:lpstr>
      <vt:lpstr>Němčina pro 8. třídu Vyber  správné tvary a napiš do sešitu..</vt:lpstr>
      <vt:lpstr>Němčina pro 8. třídu.</vt:lpstr>
      <vt:lpstr>Němčina pro 8. třídu.</vt:lpstr>
      <vt:lpstr>Němčina pro 8. třídu </vt:lpstr>
      <vt:lpstr>Němčina pro 8. třídu.</vt:lpstr>
      <vt:lpstr>Němčina pro 8. třídu.</vt:lpstr>
      <vt:lpstr>Němčina pro 8. třídu.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8. třídu.</dc:title>
  <dc:creator>PC-29SX</dc:creator>
  <cp:lastModifiedBy>PC-29SX</cp:lastModifiedBy>
  <cp:revision>22</cp:revision>
  <dcterms:created xsi:type="dcterms:W3CDTF">2011-10-24T08:20:49Z</dcterms:created>
  <dcterms:modified xsi:type="dcterms:W3CDTF">2012-03-09T07:28:26Z</dcterms:modified>
</cp:coreProperties>
</file>