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8" r:id="rId2"/>
    <p:sldId id="256" r:id="rId3"/>
    <p:sldId id="257" r:id="rId4"/>
    <p:sldId id="258" r:id="rId5"/>
    <p:sldId id="259" r:id="rId6"/>
    <p:sldId id="260" r:id="rId7"/>
    <p:sldId id="295" r:id="rId8"/>
    <p:sldId id="296" r:id="rId9"/>
    <p:sldId id="265" r:id="rId10"/>
    <p:sldId id="266" r:id="rId11"/>
    <p:sldId id="274" r:id="rId12"/>
    <p:sldId id="278" r:id="rId13"/>
    <p:sldId id="283" r:id="rId14"/>
    <p:sldId id="284" r:id="rId15"/>
    <p:sldId id="288" r:id="rId16"/>
    <p:sldId id="289" r:id="rId17"/>
    <p:sldId id="290" r:id="rId18"/>
    <p:sldId id="291" r:id="rId19"/>
    <p:sldId id="297" r:id="rId20"/>
    <p:sldId id="293" r:id="rId21"/>
    <p:sldId id="294" r:id="rId22"/>
    <p:sldId id="292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24B70-3DE5-4720-A4F2-0E335BDC6729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F9A8DC7-7CA4-497F-B0EE-C8B0B881C1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24B70-3DE5-4720-A4F2-0E335BDC6729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F9A8DC7-7CA4-497F-B0EE-C8B0B881C1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24B70-3DE5-4720-A4F2-0E335BDC6729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A8DC7-7CA4-497F-B0EE-C8B0B881C12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24B70-3DE5-4720-A4F2-0E335BDC6729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A8DC7-7CA4-497F-B0EE-C8B0B881C1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24B70-3DE5-4720-A4F2-0E335BDC6729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F9A8DC7-7CA4-497F-B0EE-C8B0B881C12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24B70-3DE5-4720-A4F2-0E335BDC6729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A8DC7-7CA4-497F-B0EE-C8B0B881C1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24B70-3DE5-4720-A4F2-0E335BDC6729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A8DC7-7CA4-497F-B0EE-C8B0B881C1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24B70-3DE5-4720-A4F2-0E335BDC6729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A8DC7-7CA4-497F-B0EE-C8B0B881C1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24B70-3DE5-4720-A4F2-0E335BDC6729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A8DC7-7CA4-497F-B0EE-C8B0B881C129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24B70-3DE5-4720-A4F2-0E335BDC6729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A8DC7-7CA4-497F-B0EE-C8B0B881C1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24B70-3DE5-4720-A4F2-0E335BDC6729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A8DC7-7CA4-497F-B0EE-C8B0B881C1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8624B70-3DE5-4720-A4F2-0E335BDC6729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F9A8DC7-7CA4-497F-B0EE-C8B0B881C12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opeko.cz/images/gallery/snd_028.jpg" TargetMode="External"/><Relationship Id="rId13" Type="http://schemas.openxmlformats.org/officeDocument/2006/relationships/hyperlink" Target="http://www.slaviabrno.cz/galerie/cukrarska_misa2.jpg" TargetMode="External"/><Relationship Id="rId18" Type="http://schemas.openxmlformats.org/officeDocument/2006/relationships/hyperlink" Target="http://www.benea.cz/_ftp/OBRAZKY/2_vyrobky/06_zakusky/0175/8731%20Indi%C3%A1nek%20s%20fond%C3%A1novou%20polevou%2040g.jpg" TargetMode="External"/><Relationship Id="rId3" Type="http://schemas.openxmlformats.org/officeDocument/2006/relationships/hyperlink" Target="http://nd01.jxs.cz/881/382/2eeae5c215_35123832_o2.jpg" TargetMode="External"/><Relationship Id="rId21" Type="http://schemas.openxmlformats.org/officeDocument/2006/relationships/hyperlink" Target="http://www.benea.cz/_ftp/OBRAZKY/2_vyrobky/06_zakusky/1400/9084%20Listov%C3%BD%20%C5%A1%C3%A1te%C4%8Dek%20s%20pudinkov%C3%BDm%20kr%C3%A9mem%2050g.jpg" TargetMode="External"/><Relationship Id="rId7" Type="http://schemas.openxmlformats.org/officeDocument/2006/relationships/hyperlink" Target="http://www.opeko.cz/images/gallery/402-linecke-pecivo-500g.jpg" TargetMode="External"/><Relationship Id="rId12" Type="http://schemas.openxmlformats.org/officeDocument/2006/relationships/hyperlink" Target="http://www.opeko.cz/images/gallery/snd_030.jpg" TargetMode="External"/><Relationship Id="rId17" Type="http://schemas.openxmlformats.org/officeDocument/2006/relationships/hyperlink" Target="http://www.benea.cz/_ftp/OBRAZKY/2_vyrobky/06_zakusky/0175/8271%20Ban%C3%A1nek%20k%C3%A1vov%C3%BD%2040g.jpg" TargetMode="External"/><Relationship Id="rId2" Type="http://schemas.openxmlformats.org/officeDocument/2006/relationships/hyperlink" Target="http://www.pekarstvi-sumava.cz/img/ilustracecukrarna.jpg" TargetMode="External"/><Relationship Id="rId16" Type="http://schemas.openxmlformats.org/officeDocument/2006/relationships/hyperlink" Target="http://www.benea.cz/_ftp/OBRAZKY/2_vyrobky/06_zakusky/1400/7194%20%C5%A0tafetka%20s%20krokantov%C3%BDm%20kr%C3%A9mem%2050g.jpg" TargetMode="External"/><Relationship Id="rId20" Type="http://schemas.openxmlformats.org/officeDocument/2006/relationships/hyperlink" Target="http://www.benea.cz/_ftp/OBRAZKY/2_vyrobky/06_zakusky/0175/9001%20V%C4%9Btrn%C3%ADk%20karamelov%C3%BD%20s%20fond%C3%A1novou%20polevou%20120g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opeko.cz/images/gallery/snd_044.jpg" TargetMode="External"/><Relationship Id="rId11" Type="http://schemas.openxmlformats.org/officeDocument/2006/relationships/hyperlink" Target="http://www.opeko.cz/images/gallery/opk_075.jpg" TargetMode="External"/><Relationship Id="rId5" Type="http://schemas.openxmlformats.org/officeDocument/2006/relationships/hyperlink" Target="http://www.ivanmik.estranky.cz/img/mid/3177/rolada-orechova.jpg" TargetMode="External"/><Relationship Id="rId15" Type="http://schemas.openxmlformats.org/officeDocument/2006/relationships/hyperlink" Target="http://www.benea.cz/_ftp/OBRAZKY/2_vyrobky/06_zakusky/0175/7193%20Rol%C3%A1da%20pi%C5%A1kotov%C3%A1%20kokosov%C3%A1%2050g.jpg" TargetMode="External"/><Relationship Id="rId10" Type="http://schemas.openxmlformats.org/officeDocument/2006/relationships/hyperlink" Target="http://www.opeko.cz/images/gallery/drt_034.jpg" TargetMode="External"/><Relationship Id="rId19" Type="http://schemas.openxmlformats.org/officeDocument/2006/relationships/hyperlink" Target="http://www.benea.cz/_ftp/OBRAZKY/2_vyrobky/06_zakusky/0175/8988%20V%C4%9Bne%C4%8Dek%20s%20fond%C3%A1novou%20polevou%2060g.jpg" TargetMode="External"/><Relationship Id="rId4" Type="http://schemas.openxmlformats.org/officeDocument/2006/relationships/hyperlink" Target="http://www.masowest.cz/masowest/user/ai/ai_8_1.jpg" TargetMode="External"/><Relationship Id="rId9" Type="http://schemas.openxmlformats.org/officeDocument/2006/relationships/hyperlink" Target="http://www.opeko.cz/images/gallery/snd_031.jpg" TargetMode="External"/><Relationship Id="rId14" Type="http://schemas.openxmlformats.org/officeDocument/2006/relationships/hyperlink" Target="http://www.benea.cz/_ftp/OBRAZKY/2_vyrobky/06_zakusky/1400/7175%20Rol%C3%A1da%20pi%C5%A1kotov%C3%A1%20s%20kakaovou%20polevou%2050g.jpg" TargetMode="External"/><Relationship Id="rId22" Type="http://schemas.openxmlformats.org/officeDocument/2006/relationships/hyperlink" Target="http://www.benea.cz/_ftp/OBRAZKY/2_vyrobky/06_zakusky/0175/9096%20Ko%C5%A1%C3%AD%C4%8Dek%20s%20pudinkov%C3%BDm%20kr%C3%A9mem%20a%20ovocem%2050g.jpg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gastronakup.cz/content/catalog/pal-wts.jpg" TargetMode="External"/><Relationship Id="rId13" Type="http://schemas.openxmlformats.org/officeDocument/2006/relationships/hyperlink" Target="http://www.karlikovy-dorty.cz/images/ovocne-dorty-dort-michany-ruze-o01_detail.jpg" TargetMode="External"/><Relationship Id="rId18" Type="http://schemas.openxmlformats.org/officeDocument/2006/relationships/hyperlink" Target="http://www.pekarny-michle.cz/upl/aktuality/t100015o_metro_dezert_HN.jpg" TargetMode="External"/><Relationship Id="rId3" Type="http://schemas.openxmlformats.org/officeDocument/2006/relationships/hyperlink" Target="http://www.benea.cz/_ftp/OBRAZKY/2_vyrobky/06_zakusky/0175/7354%20Listov%C3%BD%20%C5%BEloutkov%C3%BD%20%C5%99ez%2080g.jpg" TargetMode="External"/><Relationship Id="rId7" Type="http://schemas.openxmlformats.org/officeDocument/2006/relationships/hyperlink" Target="http://www.benea.cz/_ftp/OBRAZKY/2_vyrobky/06_zakusky/1400/7880%20%C4%8C%C3%A1rka%20j%C3%A1drov%C3%BD%20pi%C5%A1kot%20s%20kakaovou%20polevou%2050g.jpg" TargetMode="External"/><Relationship Id="rId12" Type="http://schemas.openxmlformats.org/officeDocument/2006/relationships/hyperlink" Target="http://www.vseprosvatby.cz/media/dodavatele/130-misscake/obrazek7.jpg" TargetMode="External"/><Relationship Id="rId17" Type="http://schemas.openxmlformats.org/officeDocument/2006/relationships/hyperlink" Target="http://nd04.jxs.cz/154/721/e916f8ab7f_70513345_o2.jpg" TargetMode="External"/><Relationship Id="rId2" Type="http://schemas.openxmlformats.org/officeDocument/2006/relationships/hyperlink" Target="http://www.benea.cz/_ftp/OBRAZKY/2_vyrobky/06_zakusky/0175/8928%20Pun%C4%8Dov%C3%BD%20%C5%99ez%2060g.jpg" TargetMode="External"/><Relationship Id="rId16" Type="http://schemas.openxmlformats.org/officeDocument/2006/relationships/hyperlink" Target="http://www.bageta.eu/fotky-nr/cajove-pecivo-200g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llba-czech.cz/photos/hi/snp1.jpg" TargetMode="External"/><Relationship Id="rId11" Type="http://schemas.openxmlformats.org/officeDocument/2006/relationships/hyperlink" Target="http://www.nopek.cz/editor/image/produkty1/obrazek_394.jpg" TargetMode="External"/><Relationship Id="rId5" Type="http://schemas.openxmlformats.org/officeDocument/2006/relationships/hyperlink" Target="http://www.millba-czech.cz/photos/hi/snp3.jpg" TargetMode="External"/><Relationship Id="rId15" Type="http://schemas.openxmlformats.org/officeDocument/2006/relationships/hyperlink" Target="http://www.avoskm.cz/katalog/obr/c-d-132.jpg" TargetMode="External"/><Relationship Id="rId10" Type="http://schemas.openxmlformats.org/officeDocument/2006/relationships/hyperlink" Target="http://www.nopek.cz/editor/image/produkty1/obrazek_392.jpg" TargetMode="External"/><Relationship Id="rId19" Type="http://schemas.openxmlformats.org/officeDocument/2006/relationships/hyperlink" Target="http://www.pekarstvi-fiala.cz/img_vyrobky/vdolek.jpg" TargetMode="External"/><Relationship Id="rId4" Type="http://schemas.openxmlformats.org/officeDocument/2006/relationships/hyperlink" Target="http://www.benea.cz/_ftp/OBRAZKY/2_vyrobky/06_zakusky/1400/8231%20Sachr%C5%AFv%20%C5%99ez%20s%20pa%C5%99%C3%AD%C5%BEskou%20%C5%A1leha%C4%8Dkou%20100g.jpg" TargetMode="External"/><Relationship Id="rId9" Type="http://schemas.openxmlformats.org/officeDocument/2006/relationships/hyperlink" Target="http://www.nopek.cz/editor/image/produkty1/obrazek_399.jpg" TargetMode="External"/><Relationship Id="rId14" Type="http://schemas.openxmlformats.org/officeDocument/2006/relationships/hyperlink" Target="http://www.avoskm.cz/katalog/obr/c-d-96.jpg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116632"/>
            <a:ext cx="7587952" cy="1008112"/>
          </a:xfrm>
        </p:spPr>
        <p:txBody>
          <a:bodyPr>
            <a:normAutofit/>
          </a:bodyPr>
          <a:lstStyle/>
          <a:p>
            <a:r>
              <a:rPr lang="cs-CZ" sz="1600" b="1" cap="small" dirty="0">
                <a:solidFill>
                  <a:srgbClr val="575F6D"/>
                </a:solidFill>
                <a:effectLst/>
                <a:latin typeface="Century Schoolbook"/>
              </a:rPr>
              <a:t>Střední průmyslová škola</a:t>
            </a:r>
            <a:br>
              <a:rPr lang="cs-CZ" sz="1600" b="1" cap="small" dirty="0">
                <a:solidFill>
                  <a:srgbClr val="575F6D"/>
                </a:solidFill>
                <a:effectLst/>
                <a:latin typeface="Century Schoolbook"/>
              </a:rPr>
            </a:br>
            <a:r>
              <a:rPr lang="cs-CZ" sz="1600" b="1" cap="small" dirty="0">
                <a:solidFill>
                  <a:srgbClr val="575F6D"/>
                </a:solidFill>
                <a:effectLst/>
                <a:latin typeface="Century Schoolbook"/>
              </a:rPr>
              <a:t>a Střední odborná škola gastronomie a služeb, Most, příspěvková organizace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000820"/>
            <a:ext cx="8686800" cy="50793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dirty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>DIGITÁLNÍ UČEBNÍ </a:t>
            </a:r>
            <a:r>
              <a:rPr lang="cs-CZ" sz="4400" dirty="0" smtClean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>MATERIÁL</a:t>
            </a:r>
          </a:p>
          <a:p>
            <a:pPr marL="0" indent="0" algn="ctr">
              <a:buNone/>
            </a:pPr>
            <a:endParaRPr lang="cs-CZ" sz="4400" dirty="0" smtClean="0">
              <a:solidFill>
                <a:prstClr val="black"/>
              </a:solidFill>
              <a:latin typeface="Calibri"/>
              <a:ea typeface="+mj-ea"/>
              <a:cs typeface="+mj-cs"/>
            </a:endParaRPr>
          </a:p>
          <a:p>
            <a:pPr marL="0" indent="0" algn="ctr">
              <a:buNone/>
            </a:pPr>
            <a:endParaRPr lang="cs-CZ" sz="4400" dirty="0" smtClean="0">
              <a:solidFill>
                <a:prstClr val="black"/>
              </a:solidFill>
              <a:latin typeface="Calibri"/>
              <a:ea typeface="+mj-ea"/>
              <a:cs typeface="+mj-cs"/>
            </a:endParaRPr>
          </a:p>
          <a:p>
            <a:pPr marL="0" indent="0" algn="ctr">
              <a:buNone/>
            </a:pPr>
            <a:endParaRPr lang="cs-CZ" sz="4400" dirty="0" smtClean="0">
              <a:solidFill>
                <a:prstClr val="black"/>
              </a:solidFill>
              <a:latin typeface="Calibri"/>
              <a:ea typeface="+mj-ea"/>
              <a:cs typeface="+mj-cs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805264"/>
            <a:ext cx="4792663" cy="809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6582"/>
            <a:ext cx="93345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3" y="1844824"/>
            <a:ext cx="7712075" cy="3900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6910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81000" y="2383011"/>
            <a:ext cx="8458200" cy="1838077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cs-CZ" sz="8000" cap="none" dirty="0">
                <a:solidFill>
                  <a:srgbClr val="B32C16">
                    <a:lumMod val="75000"/>
                  </a:srgbClr>
                </a:solidFill>
                <a:effectLst/>
                <a:latin typeface="Magneto" pitchFamily="82" charset="0"/>
                <a:ea typeface="+mn-ea"/>
                <a:cs typeface="+mn-cs"/>
              </a:rPr>
              <a:t>Cukrářské výrobky</a:t>
            </a:r>
            <a:br>
              <a:rPr lang="cs-CZ" sz="8000" cap="none" dirty="0">
                <a:solidFill>
                  <a:srgbClr val="B32C16">
                    <a:lumMod val="75000"/>
                  </a:srgbClr>
                </a:solidFill>
                <a:effectLst/>
                <a:latin typeface="Magneto" pitchFamily="82" charset="0"/>
                <a:ea typeface="+mn-ea"/>
                <a:cs typeface="+mn-cs"/>
              </a:rPr>
            </a:br>
            <a:endParaRPr lang="cs-CZ" sz="8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293096"/>
            <a:ext cx="3095625" cy="203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0648"/>
            <a:ext cx="5437609" cy="2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293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i="1" dirty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Význam  ve  výživě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628800"/>
            <a:ext cx="8686800" cy="4451325"/>
          </a:xfrm>
        </p:spPr>
        <p:txBody>
          <a:bodyPr/>
          <a:lstStyle/>
          <a:p>
            <a:pPr lvl="0" fontAlgn="base">
              <a:spcAft>
                <a:spcPct val="0"/>
              </a:spcAft>
              <a:buClr>
                <a:srgbClr val="FE8637"/>
              </a:buClr>
              <a:buNone/>
            </a:pPr>
            <a:r>
              <a:rPr lang="cs-CZ" dirty="0">
                <a:solidFill>
                  <a:srgbClr val="575F6D"/>
                </a:solidFill>
                <a:latin typeface="Century Schoolbook"/>
              </a:rPr>
              <a:t>Vysoká energetická hodnota /tuky, cukry/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492896"/>
            <a:ext cx="3810000" cy="361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703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243608"/>
          </a:xfrm>
        </p:spPr>
        <p:txBody>
          <a:bodyPr>
            <a:noAutofit/>
          </a:bodyPr>
          <a:lstStyle/>
          <a:p>
            <a:r>
              <a:rPr lang="cs-CZ" sz="4800" b="1" i="1" dirty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Složení</a:t>
            </a:r>
            <a:r>
              <a:rPr lang="cs-CZ" sz="4800" dirty="0">
                <a:solidFill>
                  <a:srgbClr val="575F6D"/>
                </a:solidFill>
                <a:latin typeface="Century Schoolbook"/>
              </a:rPr>
              <a:t/>
            </a:r>
            <a:br>
              <a:rPr lang="cs-CZ" sz="4800" dirty="0">
                <a:solidFill>
                  <a:srgbClr val="575F6D"/>
                </a:solidFill>
                <a:latin typeface="Century Schoolbook"/>
              </a:rPr>
            </a:b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dirty="0">
                <a:solidFill>
                  <a:srgbClr val="575F6D"/>
                </a:solidFill>
                <a:latin typeface="Century Schoolbook"/>
              </a:rPr>
              <a:t>Korpusy – těsta</a:t>
            </a:r>
          </a:p>
          <a:p>
            <a:pPr lvl="0" fontAlgn="base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endParaRPr lang="cs-CZ" dirty="0">
              <a:solidFill>
                <a:srgbClr val="575F6D"/>
              </a:solidFill>
              <a:latin typeface="Century Schoolbook"/>
            </a:endParaRPr>
          </a:p>
          <a:p>
            <a:pPr lvl="0" fontAlgn="base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dirty="0">
                <a:solidFill>
                  <a:srgbClr val="575F6D"/>
                </a:solidFill>
                <a:latin typeface="Century Schoolbook"/>
              </a:rPr>
              <a:t>Náplně</a:t>
            </a:r>
          </a:p>
          <a:p>
            <a:pPr lvl="0" fontAlgn="base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endParaRPr lang="cs-CZ" dirty="0">
              <a:solidFill>
                <a:srgbClr val="575F6D"/>
              </a:solidFill>
              <a:latin typeface="Century Schoolbook"/>
            </a:endParaRPr>
          </a:p>
          <a:p>
            <a:pPr lvl="0" fontAlgn="base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dirty="0">
                <a:solidFill>
                  <a:srgbClr val="575F6D"/>
                </a:solidFill>
                <a:latin typeface="Century Schoolbook"/>
              </a:rPr>
              <a:t>Polevy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492896"/>
            <a:ext cx="5970240" cy="4207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810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027584"/>
          </a:xfrm>
        </p:spPr>
        <p:txBody>
          <a:bodyPr>
            <a:normAutofit fontScale="90000"/>
          </a:bodyPr>
          <a:lstStyle/>
          <a:p>
            <a:r>
              <a:rPr lang="cs-CZ" sz="4400" b="1" i="1" dirty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Korpusy – těsta</a:t>
            </a:r>
            <a:r>
              <a:rPr lang="cs-CZ" sz="32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27166"/>
          </a:xfrm>
        </p:spPr>
        <p:txBody>
          <a:bodyPr/>
          <a:lstStyle/>
          <a:p>
            <a:pPr lvl="0" fontAlgn="base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Linecké těsto/korpus/ – linecká kolečka, košíčky</a:t>
            </a:r>
          </a:p>
          <a:p>
            <a:pPr lvl="0" fontAlgn="base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Listové těsto/korpus/ –  žloutkové řezy</a:t>
            </a:r>
          </a:p>
          <a:p>
            <a:pPr lvl="0" fontAlgn="base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Vaflové těsto/korpus/ (s oříšky) –  kolečka</a:t>
            </a:r>
          </a:p>
          <a:p>
            <a:pPr lvl="0" fontAlgn="base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Pálené těsto/korpus/ – větrník, věnečky, banánky</a:t>
            </a:r>
          </a:p>
          <a:p>
            <a:pPr lvl="0" fontAlgn="base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Jádrové těsto/korpus/ (převládají oříšky) – rohlíčky</a:t>
            </a:r>
          </a:p>
          <a:p>
            <a:pPr lvl="0" fontAlgn="base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Šlehané těsto/korpus/ - podle obsahu tuku se dělí na lehké a těžké hmoty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020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i="1" dirty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LINECKÉ TĚSTO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32656"/>
            <a:ext cx="3810000" cy="200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852936"/>
            <a:ext cx="4242048" cy="3433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844824"/>
            <a:ext cx="1666875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092" y="3500387"/>
            <a:ext cx="4102964" cy="278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3671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b="1" i="1" dirty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LISTOVÉ  </a:t>
            </a:r>
            <a:r>
              <a:rPr lang="cs-CZ" sz="4000" b="1" i="1" dirty="0" smtClean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TĚSTO   ,   </a:t>
            </a:r>
            <a:r>
              <a:rPr lang="cs-CZ" sz="4000" b="1" i="1" dirty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VAFLOVÉ  TĚSTO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473" y="3429000"/>
            <a:ext cx="4243387" cy="285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9512" y="2511549"/>
            <a:ext cx="1670050" cy="113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063" y="2187954"/>
            <a:ext cx="1670449" cy="1457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111965"/>
            <a:ext cx="3877392" cy="4176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47371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b="1" i="1" dirty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PÁLENÉ  </a:t>
            </a:r>
            <a:r>
              <a:rPr lang="cs-CZ" sz="4000" b="1" i="1" dirty="0" smtClean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TĚSTO     ,    </a:t>
            </a:r>
            <a:r>
              <a:rPr lang="cs-CZ" sz="4000" b="1" i="1" dirty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JÁDROVÉ  TĚSTO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1664352" cy="1493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428205"/>
            <a:ext cx="166370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085184"/>
            <a:ext cx="1663700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428205"/>
            <a:ext cx="1664352" cy="1292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484784"/>
            <a:ext cx="1663700" cy="140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7676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i="1" dirty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ŠLEHANÉ  HMOTY  /KORPUSY/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>
              <a:spcAft>
                <a:spcPct val="0"/>
              </a:spcAft>
              <a:buClr>
                <a:srgbClr val="FE8637"/>
              </a:buClr>
              <a:buNone/>
            </a:pPr>
            <a:r>
              <a:rPr lang="cs-CZ" u="sng" dirty="0">
                <a:solidFill>
                  <a:srgbClr val="575F6D"/>
                </a:solidFill>
                <a:latin typeface="Century Schoolbook"/>
              </a:rPr>
              <a:t>ROZDĚLENÍ:</a:t>
            </a:r>
          </a:p>
          <a:p>
            <a:pPr lvl="0" fontAlgn="base">
              <a:spcAft>
                <a:spcPct val="0"/>
              </a:spcAft>
              <a:buClr>
                <a:srgbClr val="FE8637"/>
              </a:buClr>
              <a:buNone/>
            </a:pPr>
            <a:endParaRPr lang="cs-CZ" u="sng" dirty="0">
              <a:solidFill>
                <a:srgbClr val="575F6D"/>
              </a:solidFill>
              <a:latin typeface="Century Schoolbook"/>
            </a:endParaRPr>
          </a:p>
          <a:p>
            <a:pPr lvl="0" fontAlgn="base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dirty="0">
                <a:solidFill>
                  <a:srgbClr val="575F6D"/>
                </a:solidFill>
                <a:latin typeface="Century Schoolbook"/>
              </a:rPr>
              <a:t>Lehké  hmoty</a:t>
            </a:r>
          </a:p>
          <a:p>
            <a:pPr lvl="0" fontAlgn="base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endParaRPr lang="cs-CZ" dirty="0">
              <a:solidFill>
                <a:srgbClr val="575F6D"/>
              </a:solidFill>
              <a:latin typeface="Century Schoolbook"/>
            </a:endParaRPr>
          </a:p>
          <a:p>
            <a:pPr lvl="0" fontAlgn="base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dirty="0">
                <a:solidFill>
                  <a:srgbClr val="575F6D"/>
                </a:solidFill>
                <a:latin typeface="Century Schoolbook"/>
              </a:rPr>
              <a:t>Těžké  hmoty</a:t>
            </a:r>
          </a:p>
          <a:p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140968"/>
            <a:ext cx="3810000" cy="260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4667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i="1" dirty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LEHKÉ  HMOTY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71182"/>
          </a:xfrm>
        </p:spPr>
        <p:txBody>
          <a:bodyPr/>
          <a:lstStyle/>
          <a:p>
            <a:pPr lvl="0" fontAlgn="base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b="1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DORTOVÁ</a:t>
            </a:r>
          </a:p>
          <a:p>
            <a:pPr lvl="0" fontAlgn="base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b="1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DOBOŠOVÁ</a:t>
            </a:r>
          </a:p>
          <a:p>
            <a:pPr lvl="0" fontAlgn="base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b="1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PIŠKOTOVÁ</a:t>
            </a:r>
          </a:p>
          <a:p>
            <a:pPr lvl="0" fontAlgn="base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b="1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BUFLERY</a:t>
            </a:r>
          </a:p>
          <a:p>
            <a:pPr lvl="0" fontAlgn="base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b="1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BEZÉ HMOTA</a:t>
            </a:r>
          </a:p>
          <a:p>
            <a:pPr lvl="0" fontAlgn="base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b="1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SNĚHOVÁ HMOTA</a:t>
            </a:r>
          </a:p>
          <a:p>
            <a:pPr lvl="0" fontAlgn="base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b="1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ŽLOUTKOVÁ HMOTA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584" y="2414389"/>
            <a:ext cx="2072356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700808"/>
            <a:ext cx="1670050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01008"/>
            <a:ext cx="1613100" cy="1484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79" y="5301208"/>
            <a:ext cx="2878137" cy="132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572" y="134194"/>
            <a:ext cx="2925813" cy="1862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803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i="1" dirty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TĚŽKÉ  HMOTY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dirty="0">
                <a:solidFill>
                  <a:srgbClr val="575F6D"/>
                </a:solidFill>
                <a:latin typeface="Century Schoolbook"/>
              </a:rPr>
              <a:t>TERSKÁ  HMOTA</a:t>
            </a:r>
          </a:p>
          <a:p>
            <a:pPr marL="0" lvl="0" indent="0" eaLnBrk="0" fontAlgn="base" hangingPunct="0">
              <a:spcAft>
                <a:spcPct val="0"/>
              </a:spcAft>
              <a:buClr>
                <a:srgbClr val="FE8637"/>
              </a:buClr>
              <a:buNone/>
            </a:pPr>
            <a:r>
              <a:rPr lang="cs-CZ" sz="2400" dirty="0" smtClean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     vzniká </a:t>
            </a:r>
            <a:r>
              <a:rPr lang="cs-CZ" sz="24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třením cukru, tuku, bílků a mandlí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endParaRPr lang="cs-CZ" dirty="0">
              <a:solidFill>
                <a:srgbClr val="575F6D"/>
              </a:solidFill>
              <a:latin typeface="Century Schoolbook"/>
            </a:endParaRP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dirty="0">
                <a:solidFill>
                  <a:srgbClr val="575F6D"/>
                </a:solidFill>
                <a:latin typeface="Century Schoolbook"/>
              </a:rPr>
              <a:t>SACHROVÁ HMOTA</a:t>
            </a:r>
          </a:p>
          <a:p>
            <a:pPr marL="0" lvl="0" indent="0" eaLnBrk="0" fontAlgn="base" hangingPunct="0">
              <a:spcAft>
                <a:spcPct val="0"/>
              </a:spcAft>
              <a:buClr>
                <a:srgbClr val="FE8637"/>
              </a:buClr>
              <a:buNone/>
            </a:pPr>
            <a:r>
              <a:rPr lang="cs-CZ" sz="2400" dirty="0" smtClean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    ušlehané </a:t>
            </a:r>
            <a:r>
              <a:rPr lang="cs-CZ" sz="24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žloutky s olejem se spojí s bílkovým sněhem, moukou a </a:t>
            </a:r>
            <a:r>
              <a:rPr lang="cs-CZ" sz="2400" dirty="0" smtClean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    čokoládou </a:t>
            </a:r>
            <a:r>
              <a:rPr lang="cs-CZ" sz="24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nebo kakaem</a:t>
            </a:r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201567"/>
            <a:ext cx="4529137" cy="2684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916832"/>
            <a:ext cx="1670050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4877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i="1" dirty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DALŠÍ DRUHY CUKRÁŘSKÝCH VÝROBKŮ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8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KYNUTÉ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8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ČAJOVÉ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8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DEZERTY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8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MODELOVANÉ VÝROBKY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89040"/>
            <a:ext cx="3912096" cy="2537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048" y="1628800"/>
            <a:ext cx="1905000" cy="135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453310"/>
            <a:ext cx="28575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1330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i="1" dirty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KRÉMY  -  NÁPLNĚ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340768"/>
            <a:ext cx="8686800" cy="5517232"/>
          </a:xfrm>
        </p:spPr>
        <p:txBody>
          <a:bodyPr>
            <a:normAutofit/>
          </a:bodyPr>
          <a:lstStyle/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KAKAOVÝ  KRÉM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ČOKOLÁDOVÝ  KRÉM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KÁVOVÝ  KRÉM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VANILKOVÝ KRÉM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MÁSLOVÝ  KRÉM, S PUDINKEM, LÍSKOOŘÍŠKOVÝ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BANÁNOVÝ  KRÉM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ŽLOUTKOVÝ  KRÉM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JAHODOVÝ  KRÉM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PUNČOVÝ KRÉM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TVAROHOVÝ  KRÉM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BROSKVOVÝ  KRÉM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JABLEČNÁ NÁPLŇ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OŘECHOVÁ  NÁPLŇ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MAKOVÁ  NÁPLŇ</a:t>
            </a:r>
          </a:p>
          <a:p>
            <a:endParaRPr lang="cs-CZ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428206"/>
            <a:ext cx="3736975" cy="309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790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i="1" dirty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POLEVY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CUKROVÁ  POLEVA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ČOKOLÁDOVÁ  POLEVA-ZRCADLOVÁ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BÍLKOVÁ  POLEVA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JAHODOVÁ  POLEVA-ZRCADLOVÁ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PISTÁCIOVÁ  POLEVA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MANDLOVÁ  POLEVA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ROSOLOVÁ  POLEVA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FONDÁNOVÁ  </a:t>
            </a:r>
            <a:r>
              <a:rPr lang="cs-CZ" sz="2000" dirty="0" smtClean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POLEVA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 smtClean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MARCIPÁN</a:t>
            </a:r>
            <a:endParaRPr lang="cs-CZ" sz="2000" dirty="0">
              <a:solidFill>
                <a:srgbClr val="575F6D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881262"/>
            <a:ext cx="3346450" cy="3687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3157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Tržní  DRUHY  zákusků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6792"/>
            <a:ext cx="8686800" cy="5301208"/>
          </a:xfrm>
        </p:spPr>
        <p:txBody>
          <a:bodyPr>
            <a:normAutofit/>
          </a:bodyPr>
          <a:lstStyle/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None/>
            </a:pPr>
            <a:r>
              <a:rPr lang="cs-CZ" u="sng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ZÁKUSKY: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Věnečky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Větrníky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Rohlíčky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Žloutkový řez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Punčový řez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Ovocný řez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 err="1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Štafetka</a:t>
            </a:r>
            <a:endParaRPr lang="cs-CZ" sz="2000" dirty="0">
              <a:solidFill>
                <a:srgbClr val="575F6D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Košíček  ovocný, čokoládový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Indián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Špička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Rakvička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 smtClean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Kremrole, kokoska…..</a:t>
            </a:r>
            <a:endParaRPr lang="cs-CZ" sz="2000" dirty="0">
              <a:solidFill>
                <a:srgbClr val="575F6D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013176"/>
            <a:ext cx="2661593" cy="1571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774" y="1902047"/>
            <a:ext cx="1663700" cy="131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429000"/>
            <a:ext cx="1663700" cy="136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60772"/>
            <a:ext cx="1663700" cy="135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913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Tržní  </a:t>
            </a:r>
            <a:r>
              <a:rPr lang="cs-CZ" b="1" i="1" dirty="0" err="1" smtClean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dRUHY</a:t>
            </a:r>
            <a:r>
              <a:rPr lang="cs-CZ" b="1" i="1" dirty="0" smtClean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b="1" i="1" dirty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dortů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99174"/>
          </a:xfrm>
        </p:spPr>
        <p:txBody>
          <a:bodyPr/>
          <a:lstStyle/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None/>
            </a:pPr>
            <a:r>
              <a:rPr lang="cs-CZ" u="sng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DORTY: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Máslový  dort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Čokoládový dort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Harlekýn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Pařížský  dort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Ovocný  dort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Ořechový  dort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sz="2000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Šlehačkový  </a:t>
            </a:r>
            <a:r>
              <a:rPr lang="cs-CZ" sz="2000" dirty="0" smtClean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dort…</a:t>
            </a:r>
            <a:endParaRPr lang="cs-CZ" sz="2000" dirty="0">
              <a:solidFill>
                <a:srgbClr val="575F6D"/>
              </a:solidFill>
              <a:latin typeface="Century Schoolbook"/>
            </a:endParaRPr>
          </a:p>
          <a:p>
            <a:endParaRPr lang="cs-CZ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7828" y="1412776"/>
            <a:ext cx="3133725" cy="301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725144"/>
            <a:ext cx="238125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928" y="4725144"/>
            <a:ext cx="2381250" cy="178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7542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i="1" dirty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skladování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dirty="0">
                <a:solidFill>
                  <a:srgbClr val="575F6D"/>
                </a:solidFill>
                <a:latin typeface="Century Schoolbook"/>
              </a:rPr>
              <a:t>v chladící lednici maximálně 24 hod.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None/>
            </a:pPr>
            <a:endParaRPr lang="cs-CZ" dirty="0">
              <a:solidFill>
                <a:srgbClr val="575F6D"/>
              </a:solidFill>
              <a:latin typeface="Century Schoolbook"/>
            </a:endParaRP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dirty="0">
                <a:solidFill>
                  <a:srgbClr val="575F6D"/>
                </a:solidFill>
                <a:latin typeface="Century Schoolbook"/>
              </a:rPr>
              <a:t>šlehačkové zákusky a dorty se neskladují,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None/>
            </a:pPr>
            <a:r>
              <a:rPr lang="cs-CZ" dirty="0">
                <a:solidFill>
                  <a:srgbClr val="575F6D"/>
                </a:solidFill>
                <a:latin typeface="Century Schoolbook"/>
              </a:rPr>
              <a:t>   objednávat pouze tolik, kolik se jich ten den prodá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405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i="1" dirty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vady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dirty="0">
                <a:solidFill>
                  <a:srgbClr val="575F6D"/>
                </a:solidFill>
                <a:latin typeface="Century Schoolbook"/>
              </a:rPr>
              <a:t>žluklá tuková náplň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dirty="0">
                <a:solidFill>
                  <a:srgbClr val="575F6D"/>
                </a:solidFill>
                <a:latin typeface="Century Schoolbook"/>
              </a:rPr>
              <a:t>kyselá šlehačka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dirty="0">
                <a:solidFill>
                  <a:srgbClr val="575F6D"/>
                </a:solidFill>
                <a:latin typeface="Century Schoolbook"/>
              </a:rPr>
              <a:t>popraskaný rosol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dirty="0">
                <a:solidFill>
                  <a:srgbClr val="575F6D"/>
                </a:solidFill>
                <a:latin typeface="Century Schoolbook"/>
              </a:rPr>
              <a:t>nestejné velikosti zákusků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dirty="0">
                <a:solidFill>
                  <a:srgbClr val="575F6D"/>
                </a:solidFill>
                <a:latin typeface="Century Schoolbook"/>
              </a:rPr>
              <a:t>pomačkaný /rozmáčklý/ zákusek</a:t>
            </a:r>
          </a:p>
          <a:p>
            <a:pPr lvl="0" eaLnBrk="0" fontAlgn="base" hangingPunct="0">
              <a:spcAft>
                <a:spcPct val="0"/>
              </a:spcAft>
              <a:buClr>
                <a:srgbClr val="FE8637"/>
              </a:buClr>
              <a:buFont typeface="Wingdings 2" pitchFamily="18" charset="2"/>
              <a:buChar char=""/>
            </a:pPr>
            <a:r>
              <a:rPr lang="cs-CZ" dirty="0">
                <a:solidFill>
                  <a:srgbClr val="575F6D"/>
                </a:solidFill>
                <a:latin typeface="Century Schoolbook"/>
              </a:rPr>
              <a:t>připálený korpus</a:t>
            </a:r>
          </a:p>
        </p:txBody>
      </p:sp>
    </p:spTree>
    <p:extLst>
      <p:ext uri="{BB962C8B-B14F-4D97-AF65-F5344CB8AC3E}">
        <p14:creationId xmlns:p14="http://schemas.microsoft.com/office/powerpoint/2010/main" val="1184179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844824"/>
            <a:ext cx="8686800" cy="4379317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Ze kterých částí se skládá </a:t>
            </a:r>
            <a:r>
              <a:rPr lang="cs-CZ" dirty="0" smtClean="0"/>
              <a:t>cukrářský výrobek</a:t>
            </a:r>
            <a:r>
              <a:rPr lang="cs-CZ" dirty="0" smtClean="0"/>
              <a:t>?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Vyjmenujte 10 zákusků.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Vyjmenujte 5 dortů?</a:t>
            </a: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Řekněte složení věnečku a ovocného dortu.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9012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59553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733256"/>
          </a:xfrm>
        </p:spPr>
        <p:txBody>
          <a:bodyPr>
            <a:normAutofit fontScale="92500" lnSpcReduction="20000"/>
          </a:bodyPr>
          <a:lstStyle/>
          <a:p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www.pekarstvi-sumava.cz/img/ilustracecukrarna.jpg</a:t>
            </a:r>
            <a:endParaRPr lang="cs-CZ" sz="1400" dirty="0" smtClean="0"/>
          </a:p>
          <a:p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nd01.jxs.cz/881/382/2eeae5c215_35123832_o2.jpg</a:t>
            </a:r>
            <a:endParaRPr lang="cs-CZ" sz="1400" dirty="0" smtClean="0"/>
          </a:p>
          <a:p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www.masowest.cz/masowest/user/ai/ai_8_1.jpg</a:t>
            </a:r>
            <a:endParaRPr lang="cs-CZ" sz="1400" dirty="0" smtClean="0"/>
          </a:p>
          <a:p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www.ivanmik.estranky.cz/img/mid/3177/rolada-orechova.jpg</a:t>
            </a:r>
            <a:endParaRPr lang="cs-CZ" sz="1400" dirty="0" smtClean="0"/>
          </a:p>
          <a:p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www.opeko.cz/images/gallery/snd_044.jpg</a:t>
            </a:r>
            <a:endParaRPr lang="cs-CZ" sz="1400" dirty="0" smtClean="0"/>
          </a:p>
          <a:p>
            <a:r>
              <a:rPr lang="cs-CZ" sz="1400" dirty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www.opeko.cz/images/gallery/402-linecke-pecivo-500g.jpg</a:t>
            </a:r>
            <a:endParaRPr lang="cs-CZ" sz="1400" dirty="0" smtClean="0"/>
          </a:p>
          <a:p>
            <a:r>
              <a:rPr lang="cs-CZ" sz="1400" dirty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www.opeko.cz/images/gallery/snd_028.jpg</a:t>
            </a:r>
            <a:endParaRPr lang="cs-CZ" sz="1400" dirty="0" smtClean="0"/>
          </a:p>
          <a:p>
            <a:r>
              <a:rPr lang="cs-CZ" sz="1400" dirty="0">
                <a:hlinkClick r:id="rId9"/>
              </a:rPr>
              <a:t>http://</a:t>
            </a:r>
            <a:r>
              <a:rPr lang="cs-CZ" sz="1400" dirty="0" smtClean="0">
                <a:hlinkClick r:id="rId9"/>
              </a:rPr>
              <a:t>www.opeko.cz/images/gallery/snd_031.jpg</a:t>
            </a:r>
            <a:endParaRPr lang="cs-CZ" sz="1400" dirty="0" smtClean="0"/>
          </a:p>
          <a:p>
            <a:r>
              <a:rPr lang="cs-CZ" sz="1400" dirty="0">
                <a:hlinkClick r:id="rId10"/>
              </a:rPr>
              <a:t>http://</a:t>
            </a:r>
            <a:r>
              <a:rPr lang="cs-CZ" sz="1400" dirty="0" smtClean="0">
                <a:hlinkClick r:id="rId10"/>
              </a:rPr>
              <a:t>www.opeko.cz/images/gallery/drt_034.jpg</a:t>
            </a:r>
            <a:endParaRPr lang="cs-CZ" sz="1400" dirty="0" smtClean="0"/>
          </a:p>
          <a:p>
            <a:r>
              <a:rPr lang="cs-CZ" sz="1400" dirty="0">
                <a:hlinkClick r:id="rId11"/>
              </a:rPr>
              <a:t>http://</a:t>
            </a:r>
            <a:r>
              <a:rPr lang="cs-CZ" sz="1400" dirty="0" smtClean="0">
                <a:hlinkClick r:id="rId11"/>
              </a:rPr>
              <a:t>www.opeko.cz/images/gallery/opk_075.jpg</a:t>
            </a:r>
            <a:endParaRPr lang="cs-CZ" sz="1400" dirty="0" smtClean="0"/>
          </a:p>
          <a:p>
            <a:r>
              <a:rPr lang="cs-CZ" sz="1400" dirty="0">
                <a:hlinkClick r:id="rId12"/>
              </a:rPr>
              <a:t>http://</a:t>
            </a:r>
            <a:r>
              <a:rPr lang="cs-CZ" sz="1400" dirty="0" smtClean="0">
                <a:hlinkClick r:id="rId12"/>
              </a:rPr>
              <a:t>www.opeko.cz/images/gallery/snd_030.jpg</a:t>
            </a:r>
            <a:endParaRPr lang="cs-CZ" sz="1400" dirty="0" smtClean="0"/>
          </a:p>
          <a:p>
            <a:r>
              <a:rPr lang="cs-CZ" sz="1400" dirty="0">
                <a:hlinkClick r:id="rId13"/>
              </a:rPr>
              <a:t>http://</a:t>
            </a:r>
            <a:r>
              <a:rPr lang="cs-CZ" sz="1400" dirty="0" smtClean="0">
                <a:hlinkClick r:id="rId13"/>
              </a:rPr>
              <a:t>www.slaviabrno.cz/galerie/cukrarska_misa2.jpg</a:t>
            </a:r>
            <a:endParaRPr lang="cs-CZ" sz="1400" dirty="0" smtClean="0"/>
          </a:p>
          <a:p>
            <a:r>
              <a:rPr lang="cs-CZ" sz="1400" dirty="0">
                <a:hlinkClick r:id="rId14"/>
              </a:rPr>
              <a:t>http://www.benea.cz/_</a:t>
            </a:r>
            <a:r>
              <a:rPr lang="cs-CZ" sz="1400" dirty="0" smtClean="0">
                <a:hlinkClick r:id="rId14"/>
              </a:rPr>
              <a:t>ftp/OBRAZKY/2_vyrobky/06_zakusky/1400/7175%20Rol%C3%A1da%20pi%C5%A1kotov%C3%A1%20s%20kakaovou%20polevou%2050g.jpg</a:t>
            </a:r>
            <a:endParaRPr lang="cs-CZ" sz="1400" dirty="0" smtClean="0"/>
          </a:p>
          <a:p>
            <a:r>
              <a:rPr lang="cs-CZ" sz="1400" dirty="0">
                <a:hlinkClick r:id="rId15"/>
              </a:rPr>
              <a:t>http://www.benea.cz/_</a:t>
            </a:r>
            <a:r>
              <a:rPr lang="cs-CZ" sz="1400" dirty="0" smtClean="0">
                <a:hlinkClick r:id="rId15"/>
              </a:rPr>
              <a:t>ftp/OBRAZKY/2_vyrobky/06_zakusky/0175/7193%20Rol%C3%A1da%20pi%C5%A1kotov%C3%A1%20kokosov%C3%A1%2050g.jpg</a:t>
            </a:r>
            <a:endParaRPr lang="cs-CZ" sz="1400" dirty="0" smtClean="0"/>
          </a:p>
          <a:p>
            <a:r>
              <a:rPr lang="cs-CZ" sz="1400" dirty="0">
                <a:hlinkClick r:id="rId16"/>
              </a:rPr>
              <a:t>http://www.benea.cz/_</a:t>
            </a:r>
            <a:r>
              <a:rPr lang="cs-CZ" sz="1400" dirty="0" smtClean="0">
                <a:hlinkClick r:id="rId16"/>
              </a:rPr>
              <a:t>ftp/OBRAZKY/2_vyrobky/06_zakusky/1400/7194%20%C5%A0tafetka%20s%20krokantov%C3%BDm%20kr%C3%A9mem%2050g.jpg</a:t>
            </a:r>
            <a:endParaRPr lang="cs-CZ" sz="1400" dirty="0" smtClean="0"/>
          </a:p>
          <a:p>
            <a:r>
              <a:rPr lang="cs-CZ" sz="1400" dirty="0">
                <a:hlinkClick r:id="rId17"/>
              </a:rPr>
              <a:t>http://www.benea.cz/_</a:t>
            </a:r>
            <a:r>
              <a:rPr lang="cs-CZ" sz="1400" dirty="0" smtClean="0">
                <a:hlinkClick r:id="rId17"/>
              </a:rPr>
              <a:t>ftp/OBRAZKY/2_vyrobky/06_zakusky/0175/8271%20Ban%C3%A1nek%20k%C3%A1vov%C3%BD%2040g.jpg</a:t>
            </a:r>
            <a:endParaRPr lang="cs-CZ" sz="1400" dirty="0" smtClean="0"/>
          </a:p>
          <a:p>
            <a:r>
              <a:rPr lang="cs-CZ" sz="1400" dirty="0">
                <a:hlinkClick r:id="rId18"/>
              </a:rPr>
              <a:t>http://www.benea.cz/_</a:t>
            </a:r>
            <a:r>
              <a:rPr lang="cs-CZ" sz="1400" dirty="0" smtClean="0">
                <a:hlinkClick r:id="rId18"/>
              </a:rPr>
              <a:t>ftp/OBRAZKY/2_vyrobky/06_zakusky/0175/8731%20Indi%C3%A1nek%20s%20fond%C3%A1novou%20polevou%2040g.jpg</a:t>
            </a:r>
            <a:endParaRPr lang="cs-CZ" sz="1400" dirty="0" smtClean="0"/>
          </a:p>
          <a:p>
            <a:r>
              <a:rPr lang="cs-CZ" sz="1400" dirty="0">
                <a:hlinkClick r:id="rId19"/>
              </a:rPr>
              <a:t>http://www.benea.cz/_</a:t>
            </a:r>
            <a:r>
              <a:rPr lang="cs-CZ" sz="1400" dirty="0" smtClean="0">
                <a:hlinkClick r:id="rId19"/>
              </a:rPr>
              <a:t>ftp/OBRAZKY/2_vyrobky/06_zakusky/0175/8988%20V%C4%9Bne%C4%8Dek%20s%20fond%C3%A1novou%20polevou%2060g.jpg</a:t>
            </a:r>
            <a:endParaRPr lang="cs-CZ" sz="1400" dirty="0" smtClean="0"/>
          </a:p>
          <a:p>
            <a:r>
              <a:rPr lang="cs-CZ" sz="1400" dirty="0">
                <a:hlinkClick r:id="rId20"/>
              </a:rPr>
              <a:t>http://www.benea.cz/_</a:t>
            </a:r>
            <a:r>
              <a:rPr lang="cs-CZ" sz="1400" dirty="0" smtClean="0">
                <a:hlinkClick r:id="rId20"/>
              </a:rPr>
              <a:t>ftp/OBRAZKY/2_vyrobky/06_zakusky/0175/9001%20V%C4%9Btrn%C3%ADk%20karamelov%C3%BD%20s%20fond%C3%A1novou%20polevou%20120g.jpg</a:t>
            </a:r>
            <a:endParaRPr lang="cs-CZ" sz="1400" dirty="0" smtClean="0"/>
          </a:p>
          <a:p>
            <a:r>
              <a:rPr lang="cs-CZ" sz="1400" dirty="0">
                <a:hlinkClick r:id="rId21"/>
              </a:rPr>
              <a:t>http://www.benea.cz/_</a:t>
            </a:r>
            <a:r>
              <a:rPr lang="cs-CZ" sz="1400" dirty="0" smtClean="0">
                <a:hlinkClick r:id="rId21"/>
              </a:rPr>
              <a:t>ftp/OBRAZKY/2_vyrobky/06_zakusky/1400/9084%20Listov%C3%BD%20%C5%A1%C3%A1te%C4%8Dek%20s%20pudinkov%C3%BDm%20kr%C3%A9mem%2050g.jpg</a:t>
            </a:r>
            <a:endParaRPr lang="cs-CZ" sz="1400" dirty="0" smtClean="0"/>
          </a:p>
          <a:p>
            <a:r>
              <a:rPr lang="cs-CZ" sz="1400" dirty="0">
                <a:hlinkClick r:id="rId22"/>
              </a:rPr>
              <a:t>http://www.benea.cz/_</a:t>
            </a:r>
            <a:r>
              <a:rPr lang="cs-CZ" sz="1400" dirty="0" smtClean="0">
                <a:hlinkClick r:id="rId22"/>
              </a:rPr>
              <a:t>ftp/OBRAZKY/2_vyrobky/06_zakusky/0175/9096%20Ko%C5%A1%C3%AD%C4%8Dek%20s%20pudinkov%C3%BDm%20kr%C3%A9mem%20a%20ovocem%2050g.jpg</a:t>
            </a:r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37481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/>
              <a:t>ZDROJE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4162"/>
            <a:ext cx="8991600" cy="4525963"/>
          </a:xfrm>
        </p:spPr>
        <p:txBody>
          <a:bodyPr>
            <a:normAutofit lnSpcReduction="10000"/>
          </a:bodyPr>
          <a:lstStyle/>
          <a:p>
            <a:r>
              <a:rPr lang="cs-CZ" sz="1200" dirty="0" smtClean="0">
                <a:hlinkClick r:id="rId2"/>
              </a:rPr>
              <a:t>http://www.benea.cz/_ftp/OBRAZKY/2_vyrobky/06_zakusky/0175/8928%20Pun%C4%8Dov%C3%BD%20%C5%99ez%2060g.jpg</a:t>
            </a:r>
            <a:endParaRPr lang="cs-CZ" sz="1200" dirty="0" smtClean="0"/>
          </a:p>
          <a:p>
            <a:r>
              <a:rPr lang="cs-CZ" sz="1200" dirty="0">
                <a:hlinkClick r:id="rId3"/>
              </a:rPr>
              <a:t>http://www.benea.cz/_</a:t>
            </a:r>
            <a:r>
              <a:rPr lang="cs-CZ" sz="1200" dirty="0" smtClean="0">
                <a:hlinkClick r:id="rId3"/>
              </a:rPr>
              <a:t>ftp/OBRAZKY/2_vyrobky/06_zakusky/0175/7354%20Listov%C3%BD%20%C5%BEloutkov%C3%BD%20%C5%99ez%2080g.jpg</a:t>
            </a:r>
            <a:endParaRPr lang="cs-CZ" sz="1200" dirty="0" smtClean="0"/>
          </a:p>
          <a:p>
            <a:r>
              <a:rPr lang="cs-CZ" sz="1200" dirty="0">
                <a:hlinkClick r:id="rId4"/>
              </a:rPr>
              <a:t>http://www.benea.cz/_</a:t>
            </a:r>
            <a:r>
              <a:rPr lang="cs-CZ" sz="1200" dirty="0" smtClean="0">
                <a:hlinkClick r:id="rId4"/>
              </a:rPr>
              <a:t>ftp/OBRAZKY/2_vyrobky/06_zakusky/1400/8231%20Sachr%C5%AFv%20%C5%99ez%20s%20pa%C5%99%C3%AD%C5%BEskou%20%C5%A1leha%C4%8Dkou%20100g.jpg</a:t>
            </a:r>
            <a:endParaRPr lang="cs-CZ" sz="1200" dirty="0" smtClean="0"/>
          </a:p>
          <a:p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www.millba-czech.cz/photos/hi/snp3.jpg</a:t>
            </a:r>
            <a:endParaRPr lang="cs-CZ" sz="1200" dirty="0" smtClean="0"/>
          </a:p>
          <a:p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www.millba-czech.cz/photos/hi/snp1.jpg</a:t>
            </a:r>
            <a:endParaRPr lang="cs-CZ" sz="1200" dirty="0" smtClean="0"/>
          </a:p>
          <a:p>
            <a:r>
              <a:rPr lang="cs-CZ" sz="1200" dirty="0">
                <a:hlinkClick r:id="rId7"/>
              </a:rPr>
              <a:t>http://www.benea.cz/_</a:t>
            </a:r>
            <a:r>
              <a:rPr lang="cs-CZ" sz="1200" dirty="0" smtClean="0">
                <a:hlinkClick r:id="rId7"/>
              </a:rPr>
              <a:t>ftp/OBRAZKY/2_vyrobky/06_zakusky/1400/7880%20%C4%8C%C3%A1rka%20j%C3%A1drov%C3%BD%20pi%C5%A1kot%20s%20kakaovou%20polevou%2050g.jpg</a:t>
            </a:r>
            <a:endParaRPr lang="cs-CZ" sz="1200" dirty="0" smtClean="0"/>
          </a:p>
          <a:p>
            <a:r>
              <a:rPr lang="cs-CZ" sz="1200" dirty="0">
                <a:hlinkClick r:id="rId8"/>
              </a:rPr>
              <a:t>http://</a:t>
            </a:r>
            <a:r>
              <a:rPr lang="cs-CZ" sz="1200" dirty="0" smtClean="0">
                <a:hlinkClick r:id="rId8"/>
              </a:rPr>
              <a:t>gastronakup.cz/content/catalog/pal-wts.jpg</a:t>
            </a:r>
            <a:endParaRPr lang="cs-CZ" sz="1200" dirty="0" smtClean="0"/>
          </a:p>
          <a:p>
            <a:r>
              <a:rPr lang="cs-CZ" sz="1200" dirty="0">
                <a:hlinkClick r:id="rId9"/>
              </a:rPr>
              <a:t>http://</a:t>
            </a:r>
            <a:r>
              <a:rPr lang="cs-CZ" sz="1200" dirty="0" smtClean="0">
                <a:hlinkClick r:id="rId9"/>
              </a:rPr>
              <a:t>www.nopek.cz/editor/image/produkty1/obrazek_399.jpg</a:t>
            </a:r>
            <a:endParaRPr lang="cs-CZ" sz="1200" dirty="0" smtClean="0"/>
          </a:p>
          <a:p>
            <a:r>
              <a:rPr lang="cs-CZ" sz="1200" dirty="0">
                <a:hlinkClick r:id="rId10"/>
              </a:rPr>
              <a:t>http://</a:t>
            </a:r>
            <a:r>
              <a:rPr lang="cs-CZ" sz="1200" dirty="0" smtClean="0">
                <a:hlinkClick r:id="rId10"/>
              </a:rPr>
              <a:t>www.nopek.cz/editor/image/produkty1/obrazek_392.jpg</a:t>
            </a:r>
            <a:endParaRPr lang="cs-CZ" sz="1200" dirty="0" smtClean="0"/>
          </a:p>
          <a:p>
            <a:r>
              <a:rPr lang="cs-CZ" sz="1200" dirty="0">
                <a:hlinkClick r:id="rId11"/>
              </a:rPr>
              <a:t>http://</a:t>
            </a:r>
            <a:r>
              <a:rPr lang="cs-CZ" sz="1200" dirty="0" smtClean="0">
                <a:hlinkClick r:id="rId11"/>
              </a:rPr>
              <a:t>www.nopek.cz/editor/image/produkty1/obrazek_394.jpg</a:t>
            </a:r>
            <a:endParaRPr lang="cs-CZ" sz="1200" dirty="0" smtClean="0"/>
          </a:p>
          <a:p>
            <a:r>
              <a:rPr lang="cs-CZ" sz="1200" dirty="0">
                <a:hlinkClick r:id="rId12"/>
              </a:rPr>
              <a:t>http://</a:t>
            </a:r>
            <a:r>
              <a:rPr lang="cs-CZ" sz="1200" dirty="0" smtClean="0">
                <a:hlinkClick r:id="rId12"/>
              </a:rPr>
              <a:t>www.vseprosvatby.cz/media/dodavatele/130-misscake/obrazek7.jpg</a:t>
            </a:r>
            <a:endParaRPr lang="cs-CZ" sz="1200" dirty="0" smtClean="0"/>
          </a:p>
          <a:p>
            <a:r>
              <a:rPr lang="cs-CZ" sz="1200" dirty="0">
                <a:hlinkClick r:id="rId13"/>
              </a:rPr>
              <a:t>http://</a:t>
            </a:r>
            <a:r>
              <a:rPr lang="cs-CZ" sz="1200" dirty="0" smtClean="0">
                <a:hlinkClick r:id="rId13"/>
              </a:rPr>
              <a:t>www.karlikovy-dorty.cz/images/ovocne-dorty-dort-michany-ruze-o01_detail.jpg</a:t>
            </a:r>
            <a:endParaRPr lang="cs-CZ" sz="1200" dirty="0" smtClean="0"/>
          </a:p>
          <a:p>
            <a:r>
              <a:rPr lang="cs-CZ" sz="1200" dirty="0">
                <a:hlinkClick r:id="rId14"/>
              </a:rPr>
              <a:t>http://</a:t>
            </a:r>
            <a:r>
              <a:rPr lang="cs-CZ" sz="1200" dirty="0" smtClean="0">
                <a:hlinkClick r:id="rId14"/>
              </a:rPr>
              <a:t>www.avoskm.cz/katalog/obr/c-d-96.jpg</a:t>
            </a:r>
            <a:endParaRPr lang="cs-CZ" sz="1200" dirty="0" smtClean="0"/>
          </a:p>
          <a:p>
            <a:r>
              <a:rPr lang="cs-CZ" sz="1200" dirty="0">
                <a:hlinkClick r:id="rId15"/>
              </a:rPr>
              <a:t>http://</a:t>
            </a:r>
            <a:r>
              <a:rPr lang="cs-CZ" sz="1200" dirty="0" smtClean="0">
                <a:hlinkClick r:id="rId15"/>
              </a:rPr>
              <a:t>www.avoskm.cz/katalog/obr/c-d-132.jpg</a:t>
            </a:r>
            <a:endParaRPr lang="cs-CZ" sz="1200" dirty="0" smtClean="0"/>
          </a:p>
          <a:p>
            <a:r>
              <a:rPr lang="cs-CZ" sz="1200" dirty="0">
                <a:hlinkClick r:id="rId16"/>
              </a:rPr>
              <a:t>http://</a:t>
            </a:r>
            <a:r>
              <a:rPr lang="cs-CZ" sz="1200" dirty="0" smtClean="0">
                <a:hlinkClick r:id="rId16"/>
              </a:rPr>
              <a:t>www.bageta.eu/fotky-nr/cajove-pecivo-200g.jpg</a:t>
            </a:r>
            <a:endParaRPr lang="cs-CZ" sz="1200" dirty="0" smtClean="0"/>
          </a:p>
          <a:p>
            <a:r>
              <a:rPr lang="cs-CZ" sz="1200" dirty="0">
                <a:hlinkClick r:id="rId17"/>
              </a:rPr>
              <a:t>http://</a:t>
            </a:r>
            <a:r>
              <a:rPr lang="cs-CZ" sz="1200" dirty="0" smtClean="0">
                <a:hlinkClick r:id="rId17"/>
              </a:rPr>
              <a:t>nd04.jxs.cz/154/721/e916f8ab7f_70513345_o2.jpg</a:t>
            </a:r>
            <a:endParaRPr lang="cs-CZ" sz="1200" dirty="0" smtClean="0"/>
          </a:p>
          <a:p>
            <a:r>
              <a:rPr lang="cs-CZ" sz="1200" dirty="0">
                <a:hlinkClick r:id="rId18"/>
              </a:rPr>
              <a:t>http://</a:t>
            </a:r>
            <a:r>
              <a:rPr lang="cs-CZ" sz="1200" dirty="0" smtClean="0">
                <a:hlinkClick r:id="rId18"/>
              </a:rPr>
              <a:t>www.pekarny-michle.cz/upl/aktuality/t100015o_metro_dezert_HN.jpg</a:t>
            </a:r>
            <a:endParaRPr lang="cs-CZ" sz="1200" dirty="0" smtClean="0"/>
          </a:p>
          <a:p>
            <a:r>
              <a:rPr lang="cs-CZ" sz="1200" dirty="0">
                <a:hlinkClick r:id="rId19"/>
              </a:rPr>
              <a:t>http://</a:t>
            </a:r>
            <a:r>
              <a:rPr lang="cs-CZ" sz="1200" dirty="0" smtClean="0">
                <a:hlinkClick r:id="rId19"/>
              </a:rPr>
              <a:t>www.pekarstvi-fiala.cz/img_vyrobky/vdolek.jpg</a:t>
            </a:r>
            <a:endParaRPr lang="cs-CZ" sz="1200" dirty="0" smtClean="0"/>
          </a:p>
          <a:p>
            <a:endParaRPr lang="cs-CZ" sz="1200" dirty="0"/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75830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07504" y="2636912"/>
            <a:ext cx="8458200" cy="1944215"/>
          </a:xfrm>
        </p:spPr>
        <p:txBody>
          <a:bodyPr>
            <a:normAutofit/>
          </a:bodyPr>
          <a:lstStyle/>
          <a:p>
            <a:r>
              <a:rPr lang="cs-CZ" sz="8800" b="1" i="1" dirty="0">
                <a:solidFill>
                  <a:srgbClr val="B32C1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Konec</a:t>
            </a:r>
            <a:r>
              <a:rPr lang="cs-CZ" sz="8800" b="1" i="1" dirty="0">
                <a:solidFill>
                  <a:srgbClr val="575F6D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381000" y="6021288"/>
            <a:ext cx="8458200" cy="360040"/>
          </a:xfrm>
        </p:spPr>
        <p:txBody>
          <a:bodyPr/>
          <a:lstStyle/>
          <a:p>
            <a:r>
              <a:rPr lang="cs-CZ" sz="1300" b="1" dirty="0">
                <a:solidFill>
                  <a:prstClr val="black"/>
                </a:solidFill>
                <a:latin typeface="Century Schoolbook"/>
                <a:ea typeface="+mj-ea"/>
                <a:cs typeface="+mj-cs"/>
              </a:rPr>
              <a:t>Autorem materiálu a jeho částí , není-li uvedeno jinak, je Jaroslava </a:t>
            </a:r>
            <a:r>
              <a:rPr lang="cs-CZ" sz="1300" b="1" dirty="0" err="1">
                <a:solidFill>
                  <a:prstClr val="black"/>
                </a:solidFill>
                <a:latin typeface="Century Schoolbook"/>
                <a:ea typeface="+mj-ea"/>
                <a:cs typeface="+mj-cs"/>
              </a:rPr>
              <a:t>Kapalínová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34178"/>
            <a:ext cx="5034136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5765" y="3428206"/>
            <a:ext cx="4486275" cy="240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7650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167</TotalTime>
  <Words>485</Words>
  <Application>Microsoft Office PowerPoint</Application>
  <PresentationFormat>Předvádění na obrazovce (4:3)</PresentationFormat>
  <Paragraphs>157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Cesta</vt:lpstr>
      <vt:lpstr>Střední průmyslová škola a Střední odborná škola gastronomie a služeb, Most, příspěvková organizace</vt:lpstr>
      <vt:lpstr>Cukrářské výrobky </vt:lpstr>
      <vt:lpstr>Význam  ve  výživě</vt:lpstr>
      <vt:lpstr>Složení </vt:lpstr>
      <vt:lpstr>Korpusy – těsta </vt:lpstr>
      <vt:lpstr>LINECKÉ TĚSTO</vt:lpstr>
      <vt:lpstr>LISTOVÉ  TĚSTO   ,   VAFLOVÉ  TĚSTO</vt:lpstr>
      <vt:lpstr>PÁLENÉ  TĚSTO     ,    JÁDROVÉ  TĚSTO</vt:lpstr>
      <vt:lpstr>ŠLEHANÉ  HMOTY  /KORPUSY/</vt:lpstr>
      <vt:lpstr>LEHKÉ  HMOTY</vt:lpstr>
      <vt:lpstr>TĚŽKÉ  HMOTY</vt:lpstr>
      <vt:lpstr>DALŠÍ DRUHY CUKRÁŘSKÝCH VÝROBKŮ</vt:lpstr>
      <vt:lpstr>KRÉMY  -  NÁPLNĚ </vt:lpstr>
      <vt:lpstr>POLEVY</vt:lpstr>
      <vt:lpstr>Tržní  DRUHY  zákusků  </vt:lpstr>
      <vt:lpstr>Tržní  dRUHY  dortů</vt:lpstr>
      <vt:lpstr>skladování</vt:lpstr>
      <vt:lpstr>vady</vt:lpstr>
      <vt:lpstr>OPAKOVÁNÍ</vt:lpstr>
      <vt:lpstr>ZDROJE</vt:lpstr>
      <vt:lpstr>ZDROJE</vt:lpstr>
      <vt:lpstr>Konec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Cukrářské výrobky </dc:title>
  <dc:creator>Pepe</dc:creator>
  <cp:lastModifiedBy>Pepe</cp:lastModifiedBy>
  <cp:revision>14</cp:revision>
  <dcterms:created xsi:type="dcterms:W3CDTF">2013-05-07T21:38:45Z</dcterms:created>
  <dcterms:modified xsi:type="dcterms:W3CDTF">2013-05-10T19:36:01Z</dcterms:modified>
</cp:coreProperties>
</file>