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8" r:id="rId2"/>
    <p:sldId id="279" r:id="rId3"/>
    <p:sldId id="269" r:id="rId4"/>
    <p:sldId id="260" r:id="rId5"/>
    <p:sldId id="258" r:id="rId6"/>
    <p:sldId id="275" r:id="rId7"/>
    <p:sldId id="273" r:id="rId8"/>
    <p:sldId id="274" r:id="rId9"/>
    <p:sldId id="276" r:id="rId10"/>
    <p:sldId id="27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9" d="100"/>
          <a:sy n="59" d="100"/>
        </p:scale>
        <p:origin x="-160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D700F-9632-443F-B843-A9A4C829E76B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C0731-B4DA-4674-A65F-86DB801E11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092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C0731-B4DA-4674-A65F-86DB801E11E2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0569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5502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291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4314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5606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10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956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542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820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727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496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075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9141C-F373-4014-B7B8-CA15EE8A5AD3}" type="datetimeFigureOut">
              <a:rPr lang="cs-CZ" smtClean="0"/>
              <a:t>13.5.2013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6D8A8-D95D-410B-B12B-9334BF4A35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38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5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.wm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712968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21.3.2013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VY_32_INOVACE_1C_AJ8_09_Used to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	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Další způsob vyjadřování minulosti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slova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used to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44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36277"/>
            <a:ext cx="7561212" cy="3170099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Další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způsob vyjadřování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minulosti – used to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Příklady použití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Cvičení a překlad na procvičení</a:t>
            </a:r>
          </a:p>
          <a:p>
            <a:pPr>
              <a:defRPr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 smtClean="0">
              <a:ln w="12700">
                <a:noFill/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80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7564" y="3286725"/>
            <a:ext cx="3924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He  used to phone </a:t>
            </a:r>
            <a:r>
              <a:rPr lang="cs-CZ" sz="2000" dirty="0"/>
              <a:t>me </a:t>
            </a:r>
            <a:r>
              <a:rPr lang="cs-CZ" sz="2000" dirty="0" smtClean="0"/>
              <a:t>every day.</a:t>
            </a:r>
            <a:endParaRPr lang="cs-CZ" sz="2000" dirty="0"/>
          </a:p>
          <a:p>
            <a:endParaRPr lang="cs-CZ" sz="2000" dirty="0"/>
          </a:p>
        </p:txBody>
      </p:sp>
      <p:sp>
        <p:nvSpPr>
          <p:cNvPr id="5" name="Ovál 4"/>
          <p:cNvSpPr/>
          <p:nvPr/>
        </p:nvSpPr>
        <p:spPr>
          <a:xfrm>
            <a:off x="1043608" y="3191075"/>
            <a:ext cx="864096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4221088"/>
            <a:ext cx="126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Used to</a:t>
            </a:r>
            <a:endParaRPr lang="cs-CZ" sz="2400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283968" y="3479107"/>
            <a:ext cx="54006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004048" y="3286725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Žena vyjadřuje, co její partner dříve </a:t>
            </a:r>
            <a:r>
              <a:rPr lang="cs-CZ" sz="2000" b="1" dirty="0" smtClean="0"/>
              <a:t>vždy dělával</a:t>
            </a:r>
            <a:r>
              <a:rPr lang="cs-CZ" sz="2000" dirty="0" smtClean="0"/>
              <a:t>, ale už </a:t>
            </a:r>
            <a:r>
              <a:rPr lang="cs-CZ" sz="2000" b="1" dirty="0" smtClean="0"/>
              <a:t>nedělá.</a:t>
            </a:r>
            <a:endParaRPr lang="cs-CZ" sz="2000" b="1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 flipV="1">
            <a:off x="1727684" y="3901698"/>
            <a:ext cx="396044" cy="3193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2339752" y="3582308"/>
            <a:ext cx="936104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915816" y="4240290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+  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b="1" dirty="0" smtClean="0">
                <a:solidFill>
                  <a:prstClr val="black"/>
                </a:solidFill>
              </a:rPr>
              <a:t>základní </a:t>
            </a:r>
            <a:r>
              <a:rPr lang="cs-CZ" sz="2400" b="1" dirty="0">
                <a:solidFill>
                  <a:prstClr val="black"/>
                </a:solidFill>
              </a:rPr>
              <a:t>tvar slovesa</a:t>
            </a:r>
            <a:endParaRPr lang="cs-CZ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3528" y="5334172"/>
            <a:ext cx="8820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oužíváme </a:t>
            </a:r>
            <a:r>
              <a:rPr lang="cs-CZ" sz="2000" dirty="0"/>
              <a:t>pro vyjádření dějů a stavů, které v </a:t>
            </a:r>
            <a:r>
              <a:rPr lang="cs-CZ" sz="2000" dirty="0">
                <a:solidFill>
                  <a:srgbClr val="FF0000"/>
                </a:solidFill>
              </a:rPr>
              <a:t>minulosti</a:t>
            </a:r>
            <a:r>
              <a:rPr lang="cs-CZ" sz="2000" dirty="0"/>
              <a:t> byly </a:t>
            </a:r>
            <a:r>
              <a:rPr lang="cs-CZ" sz="2000" b="1" dirty="0"/>
              <a:t>běžné</a:t>
            </a:r>
            <a:r>
              <a:rPr lang="cs-CZ" sz="2000" dirty="0"/>
              <a:t> a</a:t>
            </a:r>
            <a:r>
              <a:rPr lang="cs-CZ" sz="2000" b="1" dirty="0"/>
              <a:t> </a:t>
            </a:r>
            <a:r>
              <a:rPr lang="cs-CZ" sz="2000" b="1" dirty="0" smtClean="0"/>
              <a:t>obvyklé</a:t>
            </a:r>
            <a:r>
              <a:rPr lang="cs-CZ" sz="2000" dirty="0" smtClean="0"/>
              <a:t>, ale </a:t>
            </a:r>
            <a:r>
              <a:rPr lang="cs-CZ" sz="2000" dirty="0">
                <a:solidFill>
                  <a:srgbClr val="FF0000"/>
                </a:solidFill>
              </a:rPr>
              <a:t>dnes</a:t>
            </a:r>
            <a:r>
              <a:rPr lang="cs-CZ" sz="2000" dirty="0"/>
              <a:t> je tomu </a:t>
            </a:r>
            <a:r>
              <a:rPr lang="cs-CZ" sz="2000" b="1" dirty="0" smtClean="0"/>
              <a:t>jinak</a:t>
            </a:r>
            <a:r>
              <a:rPr lang="cs-CZ" sz="2000" dirty="0" smtClean="0"/>
              <a:t>. </a:t>
            </a:r>
          </a:p>
          <a:p>
            <a:r>
              <a:rPr lang="cs-CZ" sz="2000" dirty="0" smtClean="0"/>
              <a:t>V </a:t>
            </a:r>
            <a:r>
              <a:rPr lang="cs-CZ" sz="2000" dirty="0"/>
              <a:t>češtině často mívají </a:t>
            </a:r>
            <a:r>
              <a:rPr lang="cs-CZ" sz="2000" dirty="0" smtClean="0"/>
              <a:t>koncovku </a:t>
            </a:r>
            <a:r>
              <a:rPr lang="cs-CZ" sz="2000" i="1" dirty="0"/>
              <a:t>-val</a:t>
            </a:r>
            <a:r>
              <a:rPr lang="cs-CZ" sz="2000" dirty="0"/>
              <a:t> (dělával, chodíval, býval atd.)</a:t>
            </a:r>
          </a:p>
        </p:txBody>
      </p:sp>
      <p:pic>
        <p:nvPicPr>
          <p:cNvPr id="12" name="Picture 6" descr="C:\Users\Uživatel\AppData\Local\Microsoft\Windows\Temporary Internet Files\Content.IE5\EL99VTNF\MP9004010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6" y="59026"/>
            <a:ext cx="2592288" cy="207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živatel\AppData\Local\Microsoft\Windows\Temporary Internet Files\Content.IE5\P491G3CX\MC9004406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625142"/>
            <a:ext cx="2248148" cy="224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Uživatel\AppData\Local\Microsoft\Windows\Temporary Internet Files\Content.IE5\H2AWGNAO\MC9004406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60880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4080720" y="188640"/>
            <a:ext cx="3312368" cy="1728192"/>
          </a:xfrm>
          <a:prstGeom prst="cloudCallout">
            <a:avLst>
              <a:gd name="adj1" fmla="val 58594"/>
              <a:gd name="adj2" fmla="val -6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He used to phone me every day when we worked in Chicago.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9512" y="2132856"/>
            <a:ext cx="154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Chicago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202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9" grpId="0"/>
      <p:bldP spid="14" grpId="0"/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živatel\AppData\Local\Microsoft\Windows\Temporary Internet Files\Content.IE5\DWOS2QTF\MC9002120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3" y="875167"/>
            <a:ext cx="2358810" cy="3129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živatel\AppData\Local\Microsoft\Windows\Temporary Internet Files\Content.IE5\DWOS2QTF\MC9002167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496" y="692696"/>
            <a:ext cx="4455712" cy="423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116632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Dave </a:t>
            </a:r>
            <a:r>
              <a:rPr lang="cs-CZ" sz="2000" b="1" dirty="0" smtClean="0"/>
              <a:t>a few years ago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76056" y="116632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Dave </a:t>
            </a:r>
            <a:r>
              <a:rPr lang="cs-CZ" sz="2000" b="1" dirty="0" smtClean="0"/>
              <a:t>today</a:t>
            </a:r>
            <a:endParaRPr lang="cs-CZ" sz="2000" b="1" dirty="0"/>
          </a:p>
        </p:txBody>
      </p:sp>
      <p:sp>
        <p:nvSpPr>
          <p:cNvPr id="4" name="Oválný popisek 3"/>
          <p:cNvSpPr/>
          <p:nvPr/>
        </p:nvSpPr>
        <p:spPr>
          <a:xfrm>
            <a:off x="2300628" y="516742"/>
            <a:ext cx="1800200" cy="1152128"/>
          </a:xfrm>
          <a:prstGeom prst="wedgeEllipseCallout">
            <a:avLst>
              <a:gd name="adj1" fmla="val -55745"/>
              <a:gd name="adj2" fmla="val 569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work in a factory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5436096" y="875167"/>
            <a:ext cx="2808312" cy="1401705"/>
          </a:xfrm>
          <a:prstGeom prst="wedgeEllipseCallout">
            <a:avLst>
              <a:gd name="adj1" fmla="val 47239"/>
              <a:gd name="adj2" fmla="val 53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am a driver. I used to work in a factory.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6743" y="4932156"/>
            <a:ext cx="4325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Dave </a:t>
            </a:r>
            <a:r>
              <a:rPr lang="cs-CZ" sz="2000" b="1" dirty="0" smtClean="0">
                <a:solidFill>
                  <a:srgbClr val="FF0000"/>
                </a:solidFill>
              </a:rPr>
              <a:t>used to </a:t>
            </a:r>
            <a:r>
              <a:rPr lang="cs-CZ" sz="2000" dirty="0" smtClean="0"/>
              <a:t>work in a factory.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32040" y="4932156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Now he works as a lorry driver.</a:t>
            </a:r>
            <a:endParaRPr lang="cs-CZ" sz="2000" dirty="0"/>
          </a:p>
        </p:txBody>
      </p:sp>
      <p:cxnSp>
        <p:nvCxnSpPr>
          <p:cNvPr id="25" name="Přímá spojnice se šipkou 24"/>
          <p:cNvCxnSpPr/>
          <p:nvPr/>
        </p:nvCxnSpPr>
        <p:spPr>
          <a:xfrm>
            <a:off x="8235397" y="5805264"/>
            <a:ext cx="801099" cy="0"/>
          </a:xfrm>
          <a:prstGeom prst="straightConnector1">
            <a:avLst/>
          </a:prstGeom>
          <a:ln w="28575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>
            <a:off x="246743" y="5589240"/>
            <a:ext cx="8892465" cy="976174"/>
            <a:chOff x="246743" y="5589240"/>
            <a:chExt cx="8501721" cy="97617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46743" y="6021288"/>
              <a:ext cx="8501721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4572000" y="5589240"/>
              <a:ext cx="0" cy="93610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827584" y="6165304"/>
              <a:ext cx="2373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past</a:t>
              </a:r>
              <a:endParaRPr lang="cs-CZ" sz="2000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228184" y="6165304"/>
              <a:ext cx="16561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now</a:t>
              </a:r>
              <a:endParaRPr lang="cs-CZ" sz="2000" dirty="0"/>
            </a:p>
          </p:txBody>
        </p:sp>
        <p:cxnSp>
          <p:nvCxnSpPr>
            <p:cNvPr id="17" name="Přímá spojnice se šipkou 16"/>
            <p:cNvCxnSpPr>
              <a:stCxn id="15" idx="1"/>
            </p:cNvCxnSpPr>
            <p:nvPr/>
          </p:nvCxnSpPr>
          <p:spPr>
            <a:xfrm flipH="1">
              <a:off x="246743" y="5773906"/>
              <a:ext cx="879988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ovéPole 14"/>
            <p:cNvSpPr txBox="1"/>
            <p:nvPr/>
          </p:nvSpPr>
          <p:spPr>
            <a:xfrm>
              <a:off x="1126731" y="5589240"/>
              <a:ext cx="1789086" cy="369332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he </a:t>
              </a:r>
              <a:r>
                <a:rPr lang="cs-CZ" b="1" dirty="0" smtClean="0">
                  <a:solidFill>
                    <a:srgbClr val="FF0000"/>
                  </a:solidFill>
                </a:rPr>
                <a:t>used to </a:t>
              </a:r>
              <a:r>
                <a:rPr lang="cs-CZ" dirty="0" smtClean="0"/>
                <a:t>work</a:t>
              </a:r>
              <a:endParaRPr lang="cs-CZ" dirty="0"/>
            </a:p>
          </p:txBody>
        </p:sp>
        <p:cxnSp>
          <p:nvCxnSpPr>
            <p:cNvPr id="19" name="Přímá spojnice se šipkou 18"/>
            <p:cNvCxnSpPr>
              <a:stCxn id="15" idx="3"/>
            </p:cNvCxnSpPr>
            <p:nvPr/>
          </p:nvCxnSpPr>
          <p:spPr>
            <a:xfrm>
              <a:off x="2915817" y="5773906"/>
              <a:ext cx="165618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5436096" y="5589240"/>
              <a:ext cx="26642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Now he </a:t>
              </a:r>
              <a:r>
                <a:rPr lang="cs-CZ" b="1" dirty="0" smtClean="0">
                  <a:solidFill>
                    <a:srgbClr val="FF0000"/>
                  </a:solidFill>
                </a:rPr>
                <a:t>works</a:t>
              </a:r>
              <a:r>
                <a:rPr lang="cs-CZ" dirty="0" smtClean="0"/>
                <a:t> as a driver</a:t>
              </a:r>
              <a:endParaRPr lang="cs-CZ" dirty="0"/>
            </a:p>
          </p:txBody>
        </p:sp>
        <p:cxnSp>
          <p:nvCxnSpPr>
            <p:cNvPr id="28" name="Přímá spojnice se šipkou 27"/>
            <p:cNvCxnSpPr/>
            <p:nvPr/>
          </p:nvCxnSpPr>
          <p:spPr>
            <a:xfrm flipH="1">
              <a:off x="4572000" y="5773906"/>
              <a:ext cx="879988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496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živatel\AppData\Local\Microsoft\Windows\Temporary Internet Files\Content.IE5\P491G3CX\MP9004392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534" y="3212976"/>
            <a:ext cx="4351792" cy="305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živatel\AppData\Local\Microsoft\Windows\Temporary Internet Files\Content.IE5\DWOS2QTF\MP900427741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1431"/>
          <a:stretch/>
        </p:blipFill>
        <p:spPr bwMode="auto">
          <a:xfrm>
            <a:off x="0" y="-29626"/>
            <a:ext cx="3780000" cy="689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 flipH="1">
            <a:off x="6660232" y="1988840"/>
            <a:ext cx="2412680" cy="1825806"/>
          </a:xfrm>
          <a:prstGeom prst="wedgeEllipseCallout">
            <a:avLst>
              <a:gd name="adj1" fmla="val 27895"/>
              <a:gd name="adj2" fmla="val 980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I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used to have long hair.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Oválný popisek 2"/>
          <p:cNvSpPr/>
          <p:nvPr/>
        </p:nvSpPr>
        <p:spPr>
          <a:xfrm>
            <a:off x="3780000" y="400110"/>
            <a:ext cx="2736216" cy="2526612"/>
          </a:xfrm>
          <a:prstGeom prst="wedgeEllipseCallout">
            <a:avLst>
              <a:gd name="adj1" fmla="val 29399"/>
              <a:gd name="adj2" fmla="val 1069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I used to have dark hair. </a:t>
            </a:r>
          </a:p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I didn′t use to have a beard.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0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40 years ago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16216" y="44624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N</a:t>
            </a:r>
            <a:r>
              <a:rPr lang="cs-CZ" sz="2000" b="1" dirty="0" smtClean="0">
                <a:solidFill>
                  <a:srgbClr val="FF0000"/>
                </a:solidFill>
              </a:rPr>
              <a:t>ow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9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senekova\AppData\Local\Microsoft\Windows\Temporary Internet Files\Content.IE5\U97QUS9S\MP90044242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06" y="1317223"/>
            <a:ext cx="3995253" cy="293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senekova\AppData\Local\Microsoft\Windows\Temporary Internet Files\Content.IE5\UGD5FFQ1\MP90014911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722" y="1385934"/>
            <a:ext cx="4334661" cy="291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17907" y="235659"/>
            <a:ext cx="5532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Where </a:t>
            </a:r>
            <a:r>
              <a:rPr lang="cs-CZ" sz="2400" b="1" dirty="0">
                <a:solidFill>
                  <a:srgbClr val="FF0000"/>
                </a:solidFill>
              </a:rPr>
              <a:t>did you use to </a:t>
            </a:r>
            <a:r>
              <a:rPr lang="cs-CZ" sz="2400" b="1" dirty="0"/>
              <a:t>live</a:t>
            </a:r>
            <a:r>
              <a:rPr lang="cs-CZ" sz="2400" dirty="0"/>
              <a:t> when you were a kid?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73192" y="4620779"/>
            <a:ext cx="4486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We </a:t>
            </a:r>
            <a:r>
              <a:rPr lang="cs-CZ" sz="2400" b="1" dirty="0" smtClean="0">
                <a:solidFill>
                  <a:srgbClr val="FF0000"/>
                </a:solidFill>
              </a:rPr>
              <a:t>used to </a:t>
            </a:r>
            <a:r>
              <a:rPr lang="cs-CZ" sz="2400" dirty="0" smtClean="0"/>
              <a:t>live in a big city.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1" y="4620779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We </a:t>
            </a:r>
            <a:r>
              <a:rPr lang="cs-CZ" sz="2400" b="1" dirty="0" smtClean="0">
                <a:solidFill>
                  <a:srgbClr val="FF0000"/>
                </a:solidFill>
              </a:rPr>
              <a:t>didn’t use to </a:t>
            </a:r>
            <a:r>
              <a:rPr lang="cs-CZ" sz="2400" dirty="0" smtClean="0"/>
              <a:t>live in the countryside.</a:t>
            </a:r>
            <a:endParaRPr lang="cs-CZ" sz="2400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028038" y="592686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79866" y="300299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O</a:t>
            </a:r>
            <a:r>
              <a:rPr lang="cs-CZ" sz="3200" dirty="0" smtClean="0"/>
              <a:t>tázka</a:t>
            </a:r>
            <a:endParaRPr lang="cs-CZ" sz="3200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6713052" y="5082444"/>
            <a:ext cx="0" cy="64384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084167" y="572628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zápor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215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0593"/>
            <a:ext cx="8856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Vyberte správnou možnost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073554"/>
            <a:ext cx="799288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1.I …………….. play golf, but I’ve given up.</a:t>
            </a:r>
          </a:p>
          <a:p>
            <a:r>
              <a:rPr lang="cs-CZ" dirty="0" smtClean="0"/>
              <a:t>    use to</a:t>
            </a:r>
          </a:p>
          <a:p>
            <a:r>
              <a:rPr lang="cs-CZ" dirty="0"/>
              <a:t> </a:t>
            </a:r>
            <a:r>
              <a:rPr lang="cs-CZ" dirty="0" smtClean="0"/>
              <a:t>   used to</a:t>
            </a:r>
          </a:p>
          <a:p>
            <a:r>
              <a:rPr lang="cs-CZ" dirty="0" smtClean="0"/>
              <a:t>2.Look. There are Dave and Jenny with a dog. They ………………………have a dog.</a:t>
            </a:r>
          </a:p>
          <a:p>
            <a:r>
              <a:rPr lang="cs-CZ" dirty="0"/>
              <a:t> </a:t>
            </a:r>
            <a:r>
              <a:rPr lang="cs-CZ" dirty="0" smtClean="0"/>
              <a:t>   didn’t use to</a:t>
            </a:r>
          </a:p>
          <a:p>
            <a:r>
              <a:rPr lang="cs-CZ" dirty="0"/>
              <a:t> </a:t>
            </a:r>
            <a:r>
              <a:rPr lang="cs-CZ" dirty="0" smtClean="0"/>
              <a:t>   used not</a:t>
            </a:r>
          </a:p>
          <a:p>
            <a:r>
              <a:rPr lang="cs-CZ" dirty="0" smtClean="0"/>
              <a:t>3.He looks different somehow. ………………………have a beard?</a:t>
            </a:r>
          </a:p>
          <a:p>
            <a:r>
              <a:rPr lang="cs-CZ" dirty="0"/>
              <a:t> </a:t>
            </a:r>
            <a:r>
              <a:rPr lang="cs-CZ" dirty="0" smtClean="0"/>
              <a:t>   Did he use to</a:t>
            </a:r>
          </a:p>
          <a:p>
            <a:r>
              <a:rPr lang="cs-CZ" dirty="0"/>
              <a:t> </a:t>
            </a:r>
            <a:r>
              <a:rPr lang="cs-CZ" dirty="0" smtClean="0"/>
              <a:t>   Used he</a:t>
            </a:r>
          </a:p>
          <a:p>
            <a:r>
              <a:rPr lang="cs-CZ" dirty="0" smtClean="0"/>
              <a:t>4.Where ……………………………..live before you came here?</a:t>
            </a:r>
          </a:p>
          <a:p>
            <a:r>
              <a:rPr lang="cs-CZ" dirty="0"/>
              <a:t> </a:t>
            </a:r>
            <a:r>
              <a:rPr lang="cs-CZ" dirty="0" smtClean="0"/>
              <a:t>   did you use to</a:t>
            </a:r>
          </a:p>
          <a:p>
            <a:r>
              <a:rPr lang="cs-CZ" dirty="0"/>
              <a:t> </a:t>
            </a:r>
            <a:r>
              <a:rPr lang="cs-CZ" dirty="0" smtClean="0"/>
              <a:t>   did you use</a:t>
            </a:r>
          </a:p>
          <a:p>
            <a:endParaRPr lang="cs-CZ" dirty="0" smtClean="0"/>
          </a:p>
          <a:p>
            <a:r>
              <a:rPr lang="cs-CZ" dirty="0" smtClean="0"/>
              <a:t>5.He ………………………….me every week when he worked in New Zealand.</a:t>
            </a:r>
          </a:p>
          <a:p>
            <a:r>
              <a:rPr lang="cs-CZ" dirty="0"/>
              <a:t> </a:t>
            </a:r>
            <a:r>
              <a:rPr lang="cs-CZ" dirty="0" smtClean="0"/>
              <a:t>   use to phone</a:t>
            </a:r>
          </a:p>
          <a:p>
            <a:r>
              <a:rPr lang="cs-CZ" dirty="0"/>
              <a:t> </a:t>
            </a:r>
            <a:r>
              <a:rPr lang="cs-CZ" dirty="0" smtClean="0"/>
              <a:t>   used to phone</a:t>
            </a:r>
          </a:p>
          <a:p>
            <a:r>
              <a:rPr lang="cs-CZ" dirty="0" smtClean="0"/>
              <a:t>6.This seems expensive. It ………………………….cost so much.</a:t>
            </a:r>
          </a:p>
          <a:p>
            <a:r>
              <a:rPr lang="cs-CZ" dirty="0"/>
              <a:t> </a:t>
            </a:r>
            <a:r>
              <a:rPr lang="cs-CZ" dirty="0" smtClean="0"/>
              <a:t>   not used to</a:t>
            </a:r>
          </a:p>
          <a:p>
            <a:r>
              <a:rPr lang="cs-CZ" dirty="0"/>
              <a:t> </a:t>
            </a:r>
            <a:r>
              <a:rPr lang="cs-CZ" dirty="0" smtClean="0"/>
              <a:t>   didn’t use to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4" name="Picture 5" descr="C:\Program Files (x86)\Microsoft Office\MEDIA\CAGCAT10\j028569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671598"/>
            <a:ext cx="1008112" cy="107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živatel\AppData\Local\Microsoft\Windows\Temporary Internet Files\Content.IE5\P491G3CX\MP9003874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018" y="1556792"/>
            <a:ext cx="1490886" cy="106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P491G3CX\MC9004405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2620291"/>
            <a:ext cx="792088" cy="10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EL99VTNF\MC9004406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37112"/>
            <a:ext cx="1191173" cy="119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živatel\AppData\Local\Microsoft\Windows\Temporary Internet Files\Content.IE5\P491G3CX\MC900440394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334019"/>
            <a:ext cx="1152129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živatel\AppData\Local\Microsoft\Windows\Temporary Internet Files\Content.IE5\EL99VTNF\MC90031061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59" y="3700624"/>
            <a:ext cx="948362" cy="71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8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34189E-6 L 0.01562 -0.09437 " pathEditMode="relative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2.51214E-6 L 0.51007 -0.0529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-26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6232E-6 L 0.29931 -0.05251 " pathEditMode="relative" ptsTypes="AA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7362E-19 -5.28337E-6 L 0.10243 -0.05252 " pathEditMode="relative" ptsTypes="AA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54106E-7 L 0.03941 -0.09438 " pathEditMode="relative" ptsTypes="AA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50359E-7 L 0.27725 -0.0946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47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EL99VTNF\MC9004406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3058"/>
            <a:ext cx="1259632" cy="12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116632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Compare what Karen said five years ago and what she said today :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670497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FORTY YEARS AGO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28184" y="63192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TODAY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03317" y="4365104"/>
            <a:ext cx="2777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106202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7" name="Picture 3" descr="C:\Users\Uživatel\AppData\Local\Microsoft\Windows\Temporary Internet Files\Content.IE5\EL99VTNF\MC9001571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558" y="617125"/>
            <a:ext cx="941795" cy="125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218011" y="3862789"/>
            <a:ext cx="29939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She used to travel a lot,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She used…………………..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…………………………………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…………………………………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…………………………………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…………………………………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211960" y="3866272"/>
            <a:ext cx="6480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but</a:t>
            </a:r>
          </a:p>
          <a:p>
            <a:r>
              <a:rPr lang="cs-CZ" sz="2000" dirty="0" smtClean="0"/>
              <a:t>but</a:t>
            </a:r>
          </a:p>
          <a:p>
            <a:r>
              <a:rPr lang="cs-CZ" sz="2000" dirty="0" smtClean="0"/>
              <a:t>but</a:t>
            </a:r>
          </a:p>
          <a:p>
            <a:r>
              <a:rPr lang="cs-CZ" sz="2000" dirty="0" smtClean="0"/>
              <a:t>but</a:t>
            </a:r>
          </a:p>
          <a:p>
            <a:r>
              <a:rPr lang="cs-CZ" sz="2000" dirty="0" smtClean="0"/>
              <a:t>but</a:t>
            </a:r>
          </a:p>
          <a:p>
            <a:r>
              <a:rPr lang="cs-CZ" sz="2000" dirty="0" smtClean="0"/>
              <a:t>but                                                                                                                                       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3861048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she doesn′t go away much these day.</a:t>
            </a:r>
          </a:p>
          <a:p>
            <a:r>
              <a:rPr lang="cs-CZ" sz="2000" dirty="0" smtClean="0"/>
              <a:t>……………………………………………………….</a:t>
            </a:r>
          </a:p>
          <a:p>
            <a:r>
              <a:rPr lang="cs-CZ" sz="2000" dirty="0" smtClean="0"/>
              <a:t>……………………………………………………….</a:t>
            </a:r>
          </a:p>
          <a:p>
            <a:r>
              <a:rPr lang="cs-CZ" sz="2000" dirty="0" smtClean="0"/>
              <a:t>………………………………………………………..</a:t>
            </a:r>
          </a:p>
          <a:p>
            <a:r>
              <a:rPr lang="cs-CZ" sz="2000" dirty="0" smtClean="0"/>
              <a:t>…………………………………………………………</a:t>
            </a:r>
          </a:p>
          <a:p>
            <a:r>
              <a:rPr lang="cs-CZ" sz="2000" dirty="0" smtClean="0"/>
              <a:t>…………………………………………………………</a:t>
            </a:r>
            <a:endParaRPr lang="cs-CZ" sz="2000" dirty="0"/>
          </a:p>
        </p:txBody>
      </p:sp>
      <p:sp>
        <p:nvSpPr>
          <p:cNvPr id="24" name="Zaoblený obdélníkový popisek 23"/>
          <p:cNvSpPr/>
          <p:nvPr/>
        </p:nvSpPr>
        <p:spPr>
          <a:xfrm>
            <a:off x="1259632" y="1062029"/>
            <a:ext cx="3096344" cy="2366972"/>
          </a:xfrm>
          <a:prstGeom prst="wedgeRoundRectCallout">
            <a:avLst>
              <a:gd name="adj1" fmla="val -69214"/>
              <a:gd name="adj2" fmla="val -153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I travel a lot.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I′ve </a:t>
            </a:r>
            <a:r>
              <a:rPr lang="cs-CZ" sz="2000" dirty="0" smtClean="0">
                <a:solidFill>
                  <a:prstClr val="black"/>
                </a:solidFill>
              </a:rPr>
              <a:t>got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smtClean="0">
                <a:solidFill>
                  <a:prstClr val="black"/>
                </a:solidFill>
              </a:rPr>
              <a:t>lots of friends.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I don′t like cheese.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I′ve got a dog.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I never read newspapers.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I go to a lot of parties</a:t>
            </a:r>
          </a:p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08104" y="119675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6" name="Zaoblený obdélníkový popisek 25"/>
          <p:cNvSpPr/>
          <p:nvPr/>
        </p:nvSpPr>
        <p:spPr>
          <a:xfrm>
            <a:off x="5081747" y="1039829"/>
            <a:ext cx="4062254" cy="2389171"/>
          </a:xfrm>
          <a:prstGeom prst="wedgeRoundRectCallout">
            <a:avLst>
              <a:gd name="adj1" fmla="val -61850"/>
              <a:gd name="adj2" fmla="val -304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I </a:t>
            </a:r>
            <a:r>
              <a:rPr lang="cs-CZ" sz="2000" dirty="0"/>
              <a:t>don′t go away much these day.</a:t>
            </a:r>
          </a:p>
          <a:p>
            <a:r>
              <a:rPr lang="cs-CZ" sz="2000" dirty="0"/>
              <a:t>I don′t </a:t>
            </a:r>
            <a:r>
              <a:rPr lang="cs-CZ" sz="2000" dirty="0" smtClean="0"/>
              <a:t>know many people these day.</a:t>
            </a:r>
          </a:p>
          <a:p>
            <a:r>
              <a:rPr lang="cs-CZ" sz="2000" dirty="0" smtClean="0"/>
              <a:t>I eat  lots of cheese  now.</a:t>
            </a:r>
          </a:p>
          <a:p>
            <a:r>
              <a:rPr lang="cs-CZ" sz="2000" dirty="0" smtClean="0"/>
              <a:t>My dog died twenty five years ago.</a:t>
            </a:r>
          </a:p>
          <a:p>
            <a:r>
              <a:rPr lang="cs-CZ" sz="2000" dirty="0" smtClean="0"/>
              <a:t>I read a newspaper every day now.</a:t>
            </a:r>
          </a:p>
          <a:p>
            <a:r>
              <a:rPr lang="cs-CZ" sz="2000" dirty="0" smtClean="0"/>
              <a:t>I haven′t been to a party for ages.</a:t>
            </a:r>
          </a:p>
          <a:p>
            <a:endParaRPr lang="cs-CZ" sz="2000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865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Nemívala jsem dlouhé vlasy.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Můj otec kouřil, ale minulý rok přestal.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Kdysi jsem tu </a:t>
            </a:r>
            <a:r>
              <a:rPr lang="cs-CZ" sz="2000" dirty="0" smtClean="0"/>
              <a:t>bydlel.</a:t>
            </a:r>
            <a:endParaRPr lang="cs-CZ" sz="2000" dirty="0"/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Sem jsem chodíval do školy.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Nikdy jsme nejezdili na dovolenou do zahraničí.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Kde jsi bydlel, když jsi byl dítě?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Nejezdívali jsme na </a:t>
            </a:r>
            <a:r>
              <a:rPr lang="cs-CZ" sz="2000" dirty="0" smtClean="0"/>
              <a:t>hory</a:t>
            </a:r>
            <a:r>
              <a:rPr lang="cs-CZ" sz="200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Bydleli jsme v malé vesnici, ale teď bydlíme v Praze.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3714668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I </a:t>
            </a:r>
            <a:r>
              <a:rPr lang="cs-CZ" sz="2000" b="1" dirty="0" smtClean="0"/>
              <a:t>didn′t</a:t>
            </a:r>
            <a:r>
              <a:rPr lang="cs-CZ" sz="2000" dirty="0" smtClean="0"/>
              <a:t> </a:t>
            </a:r>
            <a:r>
              <a:rPr lang="cs-CZ" sz="2000" b="1" dirty="0" smtClean="0"/>
              <a:t>used to </a:t>
            </a:r>
            <a:r>
              <a:rPr lang="cs-CZ" sz="2000" dirty="0" smtClean="0"/>
              <a:t>have long hair.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My father </a:t>
            </a:r>
            <a:r>
              <a:rPr lang="cs-CZ" sz="2000" b="1" dirty="0" smtClean="0"/>
              <a:t>used to </a:t>
            </a:r>
            <a:r>
              <a:rPr lang="cs-CZ" sz="2000" dirty="0" smtClean="0"/>
              <a:t>smoke, but he stopped last year.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I </a:t>
            </a:r>
            <a:r>
              <a:rPr lang="cs-CZ" sz="2000" b="1" dirty="0"/>
              <a:t>used to live</a:t>
            </a:r>
            <a:r>
              <a:rPr lang="cs-CZ" sz="2000" dirty="0"/>
              <a:t> </a:t>
            </a:r>
            <a:r>
              <a:rPr lang="cs-CZ" sz="2000" dirty="0" smtClean="0"/>
              <a:t>here.</a:t>
            </a:r>
            <a:endParaRPr lang="cs-CZ" sz="2000" dirty="0"/>
          </a:p>
          <a:p>
            <a:pPr marL="342900" indent="-342900">
              <a:buFont typeface="+mj-lt"/>
              <a:buAutoNum type="arabicPeriod"/>
            </a:pPr>
            <a:r>
              <a:rPr lang="cs-CZ" sz="2000" dirty="0"/>
              <a:t>I </a:t>
            </a:r>
            <a:r>
              <a:rPr lang="cs-CZ" sz="2000" b="1" dirty="0"/>
              <a:t>used to go</a:t>
            </a:r>
            <a:r>
              <a:rPr lang="cs-CZ" sz="2000" dirty="0"/>
              <a:t> to school </a:t>
            </a:r>
            <a:r>
              <a:rPr lang="cs-CZ" sz="2000" dirty="0" smtClean="0"/>
              <a:t>here. </a:t>
            </a:r>
            <a:endParaRPr lang="cs-CZ" sz="2000" dirty="0"/>
          </a:p>
          <a:p>
            <a:pPr marL="342900" indent="-342900">
              <a:buFont typeface="+mj-lt"/>
              <a:buAutoNum type="arabicPeriod"/>
            </a:pPr>
            <a:r>
              <a:rPr lang="cs-CZ" sz="2000" dirty="0"/>
              <a:t>We never </a:t>
            </a:r>
            <a:r>
              <a:rPr lang="cs-CZ" sz="2000" b="1" dirty="0"/>
              <a:t>used to</a:t>
            </a:r>
            <a:r>
              <a:rPr lang="cs-CZ" sz="2000" dirty="0"/>
              <a:t> go on holiday </a:t>
            </a:r>
            <a:r>
              <a:rPr lang="cs-CZ" sz="2000" dirty="0" smtClean="0"/>
              <a:t>abroad. </a:t>
            </a:r>
            <a:endParaRPr lang="cs-CZ" sz="2000" dirty="0"/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Where </a:t>
            </a:r>
            <a:r>
              <a:rPr lang="cs-CZ" sz="2000" b="1" dirty="0" smtClean="0"/>
              <a:t>did you use  </a:t>
            </a:r>
            <a:r>
              <a:rPr lang="cs-CZ" sz="2000" b="1" dirty="0"/>
              <a:t>to live</a:t>
            </a:r>
            <a:r>
              <a:rPr lang="cs-CZ" sz="2000" dirty="0"/>
              <a:t> when you were a kid?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/>
              <a:t>We </a:t>
            </a:r>
            <a:r>
              <a:rPr lang="cs-CZ" sz="2000" b="1" dirty="0"/>
              <a:t>didn't </a:t>
            </a:r>
            <a:r>
              <a:rPr lang="cs-CZ" sz="2000" b="1" dirty="0" smtClean="0"/>
              <a:t>use</a:t>
            </a:r>
            <a:r>
              <a:rPr lang="cs-CZ" sz="2000" b="1" dirty="0"/>
              <a:t>d</a:t>
            </a:r>
            <a:r>
              <a:rPr lang="cs-CZ" sz="2000" b="1" dirty="0" smtClean="0"/>
              <a:t> </a:t>
            </a:r>
            <a:r>
              <a:rPr lang="cs-CZ" sz="2000" b="1" dirty="0"/>
              <a:t>to </a:t>
            </a:r>
            <a:r>
              <a:rPr lang="cs-CZ" sz="2000" b="1" dirty="0" smtClean="0"/>
              <a:t>go </a:t>
            </a:r>
            <a:r>
              <a:rPr lang="cs-CZ" sz="2000" dirty="0" smtClean="0"/>
              <a:t>to </a:t>
            </a:r>
            <a:r>
              <a:rPr lang="cs-CZ" sz="2000" dirty="0"/>
              <a:t>the </a:t>
            </a:r>
            <a:r>
              <a:rPr lang="cs-CZ" sz="2000" dirty="0" smtClean="0"/>
              <a:t>mountains.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We </a:t>
            </a:r>
            <a:r>
              <a:rPr lang="cs-CZ" sz="2000" b="1" dirty="0" smtClean="0"/>
              <a:t>used to </a:t>
            </a:r>
            <a:r>
              <a:rPr lang="cs-CZ" sz="2000" dirty="0" smtClean="0"/>
              <a:t>live in a small village, but now we live in Prague.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0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Přelož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9217" y="3228945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Key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55182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712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9750" y="1484784"/>
            <a:ext cx="79212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/>
          </a:p>
          <a:p>
            <a:endParaRPr lang="cs-CZ" dirty="0" smtClean="0"/>
          </a:p>
          <a:p>
            <a:r>
              <a:rPr lang="en-US" dirty="0"/>
              <a:t>MURPHY, Raymond. </a:t>
            </a:r>
            <a:r>
              <a:rPr lang="en-US" i="1" dirty="0"/>
              <a:t>Essential Grammar in Use</a:t>
            </a:r>
            <a:r>
              <a:rPr lang="en-US" dirty="0"/>
              <a:t>. Cambridge: Cambrigde University Press, 1997, ISBN 0-521-55928-6.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VÍT, Marek. </a:t>
            </a:r>
            <a:r>
              <a:rPr lang="cs-CZ" i="1" dirty="0"/>
              <a:t>Co znamená 'USED TO'?</a:t>
            </a:r>
            <a:r>
              <a:rPr lang="cs-CZ" dirty="0"/>
              <a:t> [online]. [cit. 11.5.2013]. Dostupný na WWW: www.helpforenglish.cz 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5508" y="5153695"/>
            <a:ext cx="43928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Obrázky</a:t>
            </a:r>
            <a:r>
              <a:rPr lang="cs-CZ" dirty="0" smtClean="0"/>
              <a:t>:  </a:t>
            </a:r>
            <a:r>
              <a:rPr lang="cs-CZ" dirty="0"/>
              <a:t>Galerie Microsoft Office – klipart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693</Words>
  <Application>Microsoft Office PowerPoint</Application>
  <PresentationFormat>Předvádění na obrazovce (4:3)</PresentationFormat>
  <Paragraphs>130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82</cp:revision>
  <dcterms:created xsi:type="dcterms:W3CDTF">2013-05-09T16:09:08Z</dcterms:created>
  <dcterms:modified xsi:type="dcterms:W3CDTF">2013-05-13T17:39:06Z</dcterms:modified>
</cp:coreProperties>
</file>