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2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0F06A-755D-4C07-86DD-8496EAD8D4A6}" type="datetimeFigureOut">
              <a:rPr lang="cs-CZ" smtClean="0"/>
              <a:t>11.2.2013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779B0-FB6A-4437-9DFA-F98BBFADA69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48C65-90BF-482E-9D71-88BCD3CAB99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6871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B4EBA-BE68-4627-B085-3789CC08320D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77B71-C777-41A3-B2F2-35577FEDDF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51720" y="2587057"/>
            <a:ext cx="566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             Mgr. </a:t>
            </a:r>
            <a:r>
              <a:rPr lang="cs-CZ" b="1" dirty="0" smtClean="0">
                <a:latin typeface="Bookman Old Style" pitchFamily="18" charset="0"/>
              </a:rPr>
              <a:t>Jana Jedličková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71802" y="3071810"/>
            <a:ext cx="4479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VY_42_INOVACE_1B_23_Hra_s_čísly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65528" y="41491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6248" y="27860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71802" y="4214818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2.r.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71802" y="3752357"/>
            <a:ext cx="4055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Orientace na číselné ose 0 - 100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10926" y="4840474"/>
            <a:ext cx="1431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říjen 2012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71802" y="5357826"/>
            <a:ext cx="54489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Číselná osa, orientace, číslo před, za, které chybí</a:t>
            </a:r>
            <a:endParaRPr lang="cs-CZ" sz="1600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71802" y="5929330"/>
            <a:ext cx="55306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Procvičení a hledání čísel v oboru 0 – 100 hravou </a:t>
            </a:r>
          </a:p>
          <a:p>
            <a:r>
              <a:rPr lang="cs-CZ" sz="1600" b="1" dirty="0" smtClean="0">
                <a:latin typeface="Bookman Old Style" pitchFamily="18" charset="0"/>
              </a:rPr>
              <a:t>formou</a:t>
            </a:r>
            <a:endParaRPr lang="cs-CZ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55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aninka\AppData\Local\Microsoft\Windows\Temporary Internet Files\Content.IE5\OMQLLNOX\MP90034148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214554"/>
            <a:ext cx="3657600" cy="26098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14348" y="785794"/>
            <a:ext cx="44021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Bookman Old Style" pitchFamily="18" charset="0"/>
              </a:rPr>
              <a:t>Hra s čísly</a:t>
            </a:r>
            <a:endParaRPr lang="cs-CZ" sz="6000" b="1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57224" y="928670"/>
          <a:ext cx="5357850" cy="4757771"/>
        </p:xfrm>
        <a:graphic>
          <a:graphicData uri="http://schemas.openxmlformats.org/drawingml/2006/table">
            <a:tbl>
              <a:tblPr/>
              <a:tblGrid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  <a:gridCol w="535785"/>
              </a:tblGrid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1435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47149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100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57224" y="285728"/>
            <a:ext cx="11673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>
                <a:latin typeface="Bookman Old Style" pitchFamily="18" charset="0"/>
              </a:rPr>
              <a:t>Hra s čísly</a:t>
            </a:r>
            <a:endParaRPr lang="cs-CZ" sz="14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5786454"/>
            <a:ext cx="4523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latin typeface="Bookman Old Style" pitchFamily="18" charset="0"/>
              </a:rPr>
              <a:t>Čti čísla, která ukazuje paní učitelka.</a:t>
            </a:r>
          </a:p>
          <a:p>
            <a:endParaRPr lang="cs-CZ" sz="1200" dirty="0">
              <a:latin typeface="Bookman Old Style" pitchFamily="18" charset="0"/>
            </a:endParaRPr>
          </a:p>
          <a:p>
            <a:r>
              <a:rPr lang="cs-CZ" sz="1200" dirty="0" smtClean="0">
                <a:latin typeface="Bookman Old Style" pitchFamily="18" charset="0"/>
              </a:rPr>
              <a:t>Které číslo je hned za číslem……,   hned před číslem …….</a:t>
            </a:r>
            <a:endParaRPr lang="cs-CZ" sz="1200" dirty="0">
              <a:latin typeface="Bookman Old Style" pitchFamily="18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5643571" y="500042"/>
          <a:ext cx="571504" cy="428624"/>
        </p:xfrm>
        <a:graphic>
          <a:graphicData uri="http://schemas.openxmlformats.org/drawingml/2006/table">
            <a:tbl>
              <a:tblPr/>
              <a:tblGrid>
                <a:gridCol w="571504"/>
              </a:tblGrid>
              <a:tr h="42862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28596" y="857232"/>
          <a:ext cx="5643600" cy="5357850"/>
        </p:xfrm>
        <a:graphic>
          <a:graphicData uri="http://schemas.openxmlformats.org/drawingml/2006/table">
            <a:tbl>
              <a:tblPr/>
              <a:tblGrid>
                <a:gridCol w="564360"/>
                <a:gridCol w="564360"/>
                <a:gridCol w="564360"/>
                <a:gridCol w="564360"/>
                <a:gridCol w="564360"/>
                <a:gridCol w="564360"/>
                <a:gridCol w="564360"/>
                <a:gridCol w="564360"/>
                <a:gridCol w="564360"/>
                <a:gridCol w="564360"/>
              </a:tblGrid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1" i="0" u="none" strike="noStrike" dirty="0">
                        <a:latin typeface="Arial"/>
                      </a:endParaRP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19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29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39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1" i="0" u="none" strike="noStrike" dirty="0">
                        <a:latin typeface="Arial"/>
                      </a:endParaRP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48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59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69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79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82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86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89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53578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91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93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94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95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97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>
                          <a:latin typeface="Arial"/>
                        </a:rPr>
                        <a:t>98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latin typeface="Arial"/>
                        </a:rPr>
                        <a:t>100</a:t>
                      </a:r>
                    </a:p>
                  </a:txBody>
                  <a:tcPr marL="6773" marR="6773" marT="6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215074" y="714356"/>
            <a:ext cx="303320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Bookman Old Style" pitchFamily="18" charset="0"/>
              </a:rPr>
              <a:t>1. Říkejte čísla, která chybí.</a:t>
            </a:r>
          </a:p>
          <a:p>
            <a:endParaRPr lang="cs-CZ" sz="1400" dirty="0">
              <a:latin typeface="Bookman Old Style" pitchFamily="18" charset="0"/>
            </a:endParaRPr>
          </a:p>
          <a:p>
            <a:r>
              <a:rPr lang="cs-CZ" sz="1400" dirty="0" smtClean="0">
                <a:latin typeface="Bookman Old Style" pitchFamily="18" charset="0"/>
              </a:rPr>
              <a:t>2. Společně je vypište na tabuli. </a:t>
            </a:r>
          </a:p>
          <a:p>
            <a:r>
              <a:rPr lang="cs-CZ" sz="1400" dirty="0">
                <a:latin typeface="Bookman Old Style" pitchFamily="18" charset="0"/>
              </a:rPr>
              <a:t> </a:t>
            </a:r>
            <a:r>
              <a:rPr lang="cs-CZ" sz="1400" dirty="0" smtClean="0">
                <a:latin typeface="Bookman Old Style" pitchFamily="18" charset="0"/>
              </a:rPr>
              <a:t>   Nejprve z prvního sloupce, </a:t>
            </a:r>
          </a:p>
          <a:p>
            <a:r>
              <a:rPr lang="cs-CZ" sz="1400" dirty="0">
                <a:latin typeface="Bookman Old Style" pitchFamily="18" charset="0"/>
              </a:rPr>
              <a:t> </a:t>
            </a:r>
            <a:r>
              <a:rPr lang="cs-CZ" sz="1400" dirty="0" smtClean="0">
                <a:latin typeface="Bookman Old Style" pitchFamily="18" charset="0"/>
              </a:rPr>
              <a:t>   pak z druhého, ....atd.</a:t>
            </a:r>
          </a:p>
          <a:p>
            <a:endParaRPr lang="cs-CZ" sz="1400" dirty="0">
              <a:latin typeface="Bookman Old Style" pitchFamily="18" charset="0"/>
            </a:endParaRPr>
          </a:p>
          <a:p>
            <a:r>
              <a:rPr lang="cs-CZ" sz="1400" dirty="0" smtClean="0">
                <a:latin typeface="Bookman Old Style" pitchFamily="18" charset="0"/>
              </a:rPr>
              <a:t>3. Čísla seřaďte od nejmenšího</a:t>
            </a:r>
          </a:p>
          <a:p>
            <a:r>
              <a:rPr lang="cs-CZ" sz="1400" dirty="0">
                <a:latin typeface="Bookman Old Style" pitchFamily="18" charset="0"/>
              </a:rPr>
              <a:t> </a:t>
            </a:r>
            <a:r>
              <a:rPr lang="cs-CZ" sz="1400" dirty="0" smtClean="0">
                <a:latin typeface="Bookman Old Style" pitchFamily="18" charset="0"/>
              </a:rPr>
              <a:t>   po největší.</a:t>
            </a:r>
          </a:p>
          <a:p>
            <a:endParaRPr lang="cs-CZ" sz="1400" dirty="0">
              <a:latin typeface="Bookman Old Style" pitchFamily="18" charset="0"/>
            </a:endParaRPr>
          </a:p>
          <a:p>
            <a:r>
              <a:rPr lang="cs-CZ" sz="1400" dirty="0" smtClean="0">
                <a:latin typeface="Bookman Old Style" pitchFamily="18" charset="0"/>
              </a:rPr>
              <a:t>4. Které číslo je největší?</a:t>
            </a:r>
            <a:endParaRPr lang="cs-CZ" sz="1400" dirty="0">
              <a:latin typeface="Bookman Old Style" pitchFamily="18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500694" y="357166"/>
          <a:ext cx="558800" cy="500062"/>
        </p:xfrm>
        <a:graphic>
          <a:graphicData uri="http://schemas.openxmlformats.org/drawingml/2006/table">
            <a:tbl>
              <a:tblPr/>
              <a:tblGrid>
                <a:gridCol w="558800"/>
              </a:tblGrid>
              <a:tr h="50006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latin typeface="Arial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857233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latin typeface="Bookman Old Style" pitchFamily="18" charset="0"/>
              </a:rPr>
              <a:t>Použité zdroje:</a:t>
            </a:r>
          </a:p>
          <a:p>
            <a:endParaRPr lang="cs-CZ" sz="1200" dirty="0">
              <a:latin typeface="Bookman Old Style" pitchFamily="18" charset="0"/>
            </a:endParaRPr>
          </a:p>
          <a:p>
            <a:endParaRPr lang="cs-CZ" sz="1200" dirty="0">
              <a:latin typeface="Bookman Old Style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57158" y="1214422"/>
            <a:ext cx="435247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Sdílené obrázky z kolekce MS Office 2010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301</Words>
  <Application>Microsoft Office PowerPoint</Application>
  <PresentationFormat>Předvádění na obrazovce (4:3)</PresentationFormat>
  <Paragraphs>226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Mirka</dc:creator>
  <cp:lastModifiedBy>Mirka</cp:lastModifiedBy>
  <cp:revision>18</cp:revision>
  <dcterms:created xsi:type="dcterms:W3CDTF">2012-12-16T16:35:09Z</dcterms:created>
  <dcterms:modified xsi:type="dcterms:W3CDTF">2013-02-11T21:10:11Z</dcterms:modified>
</cp:coreProperties>
</file>