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B222F6-5C9A-496A-B980-57C6D483852C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3AAB9-7762-4C54-BBA7-9123A62FE2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548C65-90BF-482E-9D71-88BCD3CAB99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6871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0935E-729D-46D3-B45B-E6936ACFD5A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5DDDC-B16E-4471-864D-73CBC9CA1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5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2587057"/>
            <a:ext cx="5663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             Mgr. </a:t>
            </a:r>
            <a:r>
              <a:rPr lang="cs-CZ" b="1" dirty="0" smtClean="0">
                <a:latin typeface="Bookman Old Style" pitchFamily="18" charset="0"/>
              </a:rPr>
              <a:t>Jana Jedličková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71802" y="3071810"/>
            <a:ext cx="3743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VY_42_INOVACE_1B_26_Řády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65528" y="414915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6248" y="27860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71802" y="4214818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2.r.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1802" y="3643314"/>
            <a:ext cx="1728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Výklad učiva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71802" y="4786322"/>
            <a:ext cx="183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l</a:t>
            </a:r>
            <a:r>
              <a:rPr lang="cs-CZ" b="1" dirty="0" smtClean="0">
                <a:latin typeface="Bookman Old Style" pitchFamily="18" charset="0"/>
              </a:rPr>
              <a:t>istopad 2012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00364" y="5929330"/>
            <a:ext cx="37689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 Zápis čísel na jednotky a desítky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61886" y="5357826"/>
            <a:ext cx="2736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Řády, jednotky, desítky</a:t>
            </a:r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559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28992" y="214290"/>
            <a:ext cx="16610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Bookman Old Style" pitchFamily="18" charset="0"/>
              </a:rPr>
              <a:t>Řády</a:t>
            </a:r>
            <a:endParaRPr lang="cs-CZ" sz="4400" b="1" dirty="0"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285860"/>
            <a:ext cx="7116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Čísla rozdělujeme na </a:t>
            </a:r>
            <a:r>
              <a:rPr lang="cs-CZ" b="1" dirty="0" smtClean="0">
                <a:latin typeface="Bookman Old Style" pitchFamily="18" charset="0"/>
              </a:rPr>
              <a:t>jednociferná,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b="1" dirty="0" smtClean="0">
                <a:latin typeface="Bookman Old Style" pitchFamily="18" charset="0"/>
              </a:rPr>
              <a:t>dvojciferná, trojciferná </a:t>
            </a:r>
          </a:p>
          <a:p>
            <a:r>
              <a:rPr lang="cs-CZ" b="1" dirty="0" smtClean="0">
                <a:latin typeface="Bookman Old Style" pitchFamily="18" charset="0"/>
              </a:rPr>
              <a:t>a další víceciferná.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2143116"/>
            <a:ext cx="850112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JEDNOCIFERNÁ                  DVOJCIFERNÁ                       TROJCIFERNÁ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714620"/>
            <a:ext cx="1154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jednotky</a:t>
            </a:r>
            <a:endParaRPr lang="cs-CZ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6116" y="2714620"/>
            <a:ext cx="2244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Bookman Old Style" pitchFamily="18" charset="0"/>
              </a:rPr>
              <a:t>d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esítky</a:t>
            </a:r>
            <a:r>
              <a:rPr lang="cs-CZ" dirty="0" smtClean="0">
                <a:latin typeface="Bookman Old Style" pitchFamily="18" charset="0"/>
              </a:rPr>
              <a:t> a 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jednotky</a:t>
            </a:r>
            <a:endParaRPr lang="cs-CZ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25839" y="2714620"/>
            <a:ext cx="3118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  <a:latin typeface="Bookman Old Style" pitchFamily="18" charset="0"/>
              </a:rPr>
              <a:t>s</a:t>
            </a: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tovky</a:t>
            </a:r>
            <a:r>
              <a:rPr lang="cs-CZ" dirty="0" smtClean="0">
                <a:latin typeface="Bookman Old Style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desítky</a:t>
            </a:r>
            <a:r>
              <a:rPr lang="cs-CZ" dirty="0" smtClean="0">
                <a:latin typeface="Bookman Old Style" pitchFamily="18" charset="0"/>
              </a:rPr>
              <a:t> a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 jednotky</a:t>
            </a:r>
            <a:endParaRPr lang="cs-CZ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3357562"/>
            <a:ext cx="32733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8</a:t>
            </a:r>
          </a:p>
          <a:p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6</a:t>
            </a:r>
          </a:p>
          <a:p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4</a:t>
            </a:r>
          </a:p>
          <a:p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0</a:t>
            </a:r>
          </a:p>
          <a:p>
            <a:r>
              <a:rPr lang="cs-CZ" dirty="0">
                <a:solidFill>
                  <a:srgbClr val="0070C0"/>
                </a:solidFill>
                <a:latin typeface="Bookman Old Style" pitchFamily="18" charset="0"/>
              </a:rPr>
              <a:t>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3357562"/>
            <a:ext cx="4700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5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3</a:t>
            </a:r>
          </a:p>
          <a:p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1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1</a:t>
            </a:r>
          </a:p>
          <a:p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3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6</a:t>
            </a:r>
          </a:p>
          <a:p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8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1</a:t>
            </a:r>
          </a:p>
          <a:p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2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9</a:t>
            </a:r>
            <a:endParaRPr lang="cs-CZ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0892" y="3357562"/>
            <a:ext cx="61266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1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0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0</a:t>
            </a:r>
          </a:p>
          <a:p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1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5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7</a:t>
            </a:r>
          </a:p>
          <a:p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4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2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6</a:t>
            </a:r>
          </a:p>
          <a:p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8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5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0</a:t>
            </a:r>
          </a:p>
          <a:p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6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6</a:t>
            </a:r>
            <a:r>
              <a:rPr lang="cs-CZ" dirty="0" smtClean="0">
                <a:solidFill>
                  <a:srgbClr val="0070C0"/>
                </a:solidFill>
                <a:latin typeface="Bookman Old Style" pitchFamily="18" charset="0"/>
              </a:rPr>
              <a:t>4</a:t>
            </a:r>
            <a:endParaRPr lang="cs-CZ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cxnSp>
        <p:nvCxnSpPr>
          <p:cNvPr id="14" name="Přímá spojovací šipka 13"/>
          <p:cNvCxnSpPr>
            <a:stCxn id="7" idx="2"/>
            <a:endCxn id="10" idx="0"/>
          </p:cNvCxnSpPr>
          <p:nvPr/>
        </p:nvCxnSpPr>
        <p:spPr>
          <a:xfrm rot="5400000">
            <a:off x="1126593" y="3192565"/>
            <a:ext cx="273610" cy="563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 flipV="1">
            <a:off x="4286248" y="3071810"/>
            <a:ext cx="57150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 flipV="1">
            <a:off x="7500958" y="3071810"/>
            <a:ext cx="928694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endCxn id="12" idx="0"/>
          </p:cNvCxnSpPr>
          <p:nvPr/>
        </p:nvCxnSpPr>
        <p:spPr>
          <a:xfrm rot="16200000" flipH="1">
            <a:off x="7154059" y="3204395"/>
            <a:ext cx="285752" cy="205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6200000" flipH="1">
            <a:off x="3643306" y="3071810"/>
            <a:ext cx="35719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6357950" y="3071810"/>
            <a:ext cx="785818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285720" y="500042"/>
            <a:ext cx="7429552" cy="2339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1. Zapiš číslo, které má: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              6 desítek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4 jednotky ………………………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              9 desítek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6 jednotek ………………………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              5 desítek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7 jednotek ………………………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              8 desítek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1 jednotku ………………………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              2 desítky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Times New Roman" pitchFamily="18" charset="0"/>
                <a:cs typeface="Arial" pitchFamily="34" charset="0"/>
              </a:rPr>
              <a:t> 2 jednotky ………………………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Bookman Old Style" pitchFamily="18" charset="0"/>
                <a:cs typeface="Arial" pitchFamily="34" charset="0"/>
              </a:rPr>
              <a:t>1 stovku  0 desítek  0 jednotek ………………………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14282" y="3357562"/>
          <a:ext cx="8358252" cy="1428760"/>
        </p:xfrm>
        <a:graphic>
          <a:graphicData uri="http://schemas.openxmlformats.org/drawingml/2006/table">
            <a:tbl>
              <a:tblPr/>
              <a:tblGrid>
                <a:gridCol w="696521"/>
                <a:gridCol w="696521"/>
                <a:gridCol w="696521"/>
                <a:gridCol w="696521"/>
                <a:gridCol w="696521"/>
                <a:gridCol w="696521"/>
                <a:gridCol w="696521"/>
                <a:gridCol w="696521"/>
                <a:gridCol w="696521"/>
                <a:gridCol w="696521"/>
                <a:gridCol w="696521"/>
                <a:gridCol w="696521"/>
              </a:tblGrid>
              <a:tr h="250033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Bookman Old Style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92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36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100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14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 dirty="0">
                          <a:solidFill>
                            <a:srgbClr val="000000"/>
                          </a:solidFill>
                          <a:latin typeface="Bookman Old Style"/>
                        </a:rPr>
                        <a:t>53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28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47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74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61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3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80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S: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D: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J: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Bookman Old Style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85720" y="2857496"/>
            <a:ext cx="63418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2. Do tabulky rozepiš čísla na stovky, desítky a jednotky: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7158" y="5286388"/>
            <a:ext cx="5835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3.</a:t>
            </a:r>
            <a:r>
              <a:rPr lang="cs-CZ" sz="1600" b="1" dirty="0" smtClean="0">
                <a:solidFill>
                  <a:srgbClr val="FF0000"/>
                </a:solidFill>
                <a:latin typeface="Bookman Old Style" pitchFamily="18" charset="0"/>
              </a:rPr>
              <a:t> Červeně </a:t>
            </a:r>
            <a:r>
              <a:rPr lang="cs-CZ" sz="1600" b="1" dirty="0" smtClean="0">
                <a:latin typeface="Bookman Old Style" pitchFamily="18" charset="0"/>
              </a:rPr>
              <a:t>podtrhni řád </a:t>
            </a:r>
            <a:r>
              <a:rPr lang="cs-CZ" sz="1600" b="1" dirty="0" smtClean="0">
                <a:solidFill>
                  <a:srgbClr val="FF0000"/>
                </a:solidFill>
                <a:latin typeface="Bookman Old Style" pitchFamily="18" charset="0"/>
              </a:rPr>
              <a:t>desítek</a:t>
            </a:r>
            <a:r>
              <a:rPr lang="cs-CZ" sz="1600" b="1" dirty="0" smtClean="0">
                <a:latin typeface="Bookman Old Style" pitchFamily="18" charset="0"/>
              </a:rPr>
              <a:t>, </a:t>
            </a:r>
            <a:r>
              <a:rPr lang="cs-CZ" sz="1600" b="1" dirty="0" smtClean="0">
                <a:solidFill>
                  <a:srgbClr val="0070C0"/>
                </a:solidFill>
                <a:latin typeface="Bookman Old Style" pitchFamily="18" charset="0"/>
              </a:rPr>
              <a:t>modře</a:t>
            </a:r>
            <a:r>
              <a:rPr lang="cs-CZ" sz="1600" b="1" dirty="0" smtClean="0">
                <a:latin typeface="Bookman Old Style" pitchFamily="18" charset="0"/>
              </a:rPr>
              <a:t> řád </a:t>
            </a:r>
            <a:r>
              <a:rPr lang="cs-CZ" sz="1600" b="1" dirty="0" smtClean="0">
                <a:solidFill>
                  <a:srgbClr val="0070C0"/>
                </a:solidFill>
                <a:latin typeface="Bookman Old Style" pitchFamily="18" charset="0"/>
              </a:rPr>
              <a:t>jednotek</a:t>
            </a:r>
            <a:endParaRPr lang="cs-CZ" sz="16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58" y="5857892"/>
            <a:ext cx="85186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36      94     66     51     20     15     8     45     77     17     0     82     100     90</a:t>
            </a:r>
            <a:endParaRPr lang="cs-CZ" sz="1600" b="1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165</Words>
  <Application>Microsoft Office PowerPoint</Application>
  <PresentationFormat>Předvádění na obrazovce (4:3)</PresentationFormat>
  <Paragraphs>88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Mirka</dc:creator>
  <cp:lastModifiedBy>Mirka</cp:lastModifiedBy>
  <cp:revision>8</cp:revision>
  <dcterms:created xsi:type="dcterms:W3CDTF">2012-12-16T19:27:12Z</dcterms:created>
  <dcterms:modified xsi:type="dcterms:W3CDTF">2013-02-12T19:07:17Z</dcterms:modified>
</cp:coreProperties>
</file>