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DCD0DD0-F26C-494F-A36C-8365D173E55F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DED8D1-07F8-4D77-919C-064799E8D3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hecker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11" Type="http://schemas.openxmlformats.org/officeDocument/2006/relationships/image" Target="../media/image30.wmf"/><Relationship Id="rId5" Type="http://schemas.openxmlformats.org/officeDocument/2006/relationships/image" Target="../media/image24.wmf"/><Relationship Id="rId10" Type="http://schemas.openxmlformats.org/officeDocument/2006/relationships/image" Target="../media/image29.gi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067944" y="476672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Název školy: ZŠ Štětí, Ostrovní 300</a:t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Autor: Vlasta </a:t>
            </a:r>
            <a:r>
              <a:rPr lang="cs-CZ" b="1" dirty="0" err="1">
                <a:solidFill>
                  <a:schemeClr val="accent2">
                    <a:lumMod val="50000"/>
                  </a:schemeClr>
                </a:solidFill>
              </a:rPr>
              <a:t>Hackelová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Název materiálu: </a:t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VY_32_INOVACE</a:t>
            </a:r>
            <a:r>
              <a:rPr lang="cs-CZ" b="1">
                <a:solidFill>
                  <a:schemeClr val="accent2">
                    <a:lumMod val="50000"/>
                  </a:schemeClr>
                </a:solidFill>
              </a:rPr>
              <a:t>_ </a:t>
            </a:r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NJ.8.A_12_was_wir_essen_und_trinken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Datum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: 13. 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1.  2012</a:t>
            </a: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Ročník : osmý</a:t>
            </a: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Předmět : Německý jazyk</a:t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Název: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trinken</a:t>
            </a: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cs-CZ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Název projektu: PRIMA ŠKOLA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7156" y="551662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251520" y="429309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Anotace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: Německý jazyk pro 8. ročník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wir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essen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trinken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slovní zásoba, práce se slovníkem.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                 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 </a:t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endParaRPr lang="cs-CZ" sz="2800" b="1" dirty="0"/>
          </a:p>
        </p:txBody>
      </p:sp>
      <p:pic>
        <p:nvPicPr>
          <p:cNvPr id="1026" name="Picture 2" descr="C:\Users\Petr\AppData\Local\Microsoft\Windows\Temporary Internet Files\Content.IE5\B4TPSHPW\MC9004119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340768"/>
            <a:ext cx="2635222" cy="2414093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B4TPSHPW\MC9004418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581128"/>
            <a:ext cx="1946275" cy="1333500"/>
          </a:xfrm>
          <a:prstGeom prst="rect">
            <a:avLst/>
          </a:prstGeom>
          <a:noFill/>
        </p:spPr>
      </p:pic>
      <p:pic>
        <p:nvPicPr>
          <p:cNvPr id="1028" name="Picture 4" descr="C:\Users\Petr\AppData\Local\Microsoft\Windows\Temporary Internet Files\Content.IE5\B4TPSHPW\MC90044178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988840"/>
            <a:ext cx="2307704" cy="2307704"/>
          </a:xfrm>
          <a:prstGeom prst="rect">
            <a:avLst/>
          </a:prstGeom>
          <a:noFill/>
        </p:spPr>
      </p:pic>
      <p:pic>
        <p:nvPicPr>
          <p:cNvPr id="1030" name="Picture 6" descr="C:\Users\Petr\AppData\Local\Microsoft\Windows\Temporary Internet Files\Content.IE5\LJ4N7TO5\MC90041120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223548"/>
            <a:ext cx="2592288" cy="1966355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SESCCV71\MC9001499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365104"/>
            <a:ext cx="1883200" cy="1935740"/>
          </a:xfrm>
          <a:prstGeom prst="rect">
            <a:avLst/>
          </a:prstGeom>
          <a:noFill/>
        </p:spPr>
      </p:pic>
      <p:pic>
        <p:nvPicPr>
          <p:cNvPr id="1037" name="Picture 13" descr="C:\Users\Petr\AppData\Local\Microsoft\Windows\Temporary Internet Files\Content.IE5\3UEH8UWI\MC90043776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3848" y="4437112"/>
            <a:ext cx="1225550" cy="1831975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3059832" y="1772816"/>
            <a:ext cx="29949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Frühstück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2052" name="Picture 4" descr="C:\Users\Petr\AppData\Local\Microsoft\Windows\Temporary Internet Files\Content.IE5\B4TPSHPW\MC900411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124744"/>
            <a:ext cx="2304256" cy="2009423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LJ4N7TO5\MC900348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1839773" cy="1818742"/>
          </a:xfrm>
          <a:prstGeom prst="rect">
            <a:avLst/>
          </a:prstGeom>
          <a:noFill/>
        </p:spPr>
      </p:pic>
      <p:pic>
        <p:nvPicPr>
          <p:cNvPr id="2058" name="Picture 10" descr="C:\Users\Petr\AppData\Local\Microsoft\Windows\Temporary Internet Files\Content.IE5\LJ4N7TO5\MC90008995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196752"/>
            <a:ext cx="1551160" cy="1546634"/>
          </a:xfrm>
          <a:prstGeom prst="rect">
            <a:avLst/>
          </a:prstGeom>
          <a:noFill/>
        </p:spPr>
      </p:pic>
      <p:pic>
        <p:nvPicPr>
          <p:cNvPr id="2061" name="Picture 13" descr="C:\Users\Petr\AppData\Local\Microsoft\Windows\Temporary Internet Files\Content.IE5\LJ4N7TO5\MC9002333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2780928"/>
            <a:ext cx="2362954" cy="1658293"/>
          </a:xfrm>
          <a:prstGeom prst="rect">
            <a:avLst/>
          </a:prstGeom>
          <a:noFill/>
        </p:spPr>
      </p:pic>
      <p:pic>
        <p:nvPicPr>
          <p:cNvPr id="2063" name="Picture 15" descr="C:\Users\Petr\AppData\Local\Microsoft\Windows\Temporary Internet Files\Content.IE5\3UEH8UWI\MC9000400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1124744"/>
            <a:ext cx="598018" cy="1821485"/>
          </a:xfrm>
          <a:prstGeom prst="rect">
            <a:avLst/>
          </a:prstGeom>
          <a:noFill/>
        </p:spPr>
      </p:pic>
      <p:pic>
        <p:nvPicPr>
          <p:cNvPr id="2071" name="Picture 23" descr="C:\Users\Petr\AppData\Local\Microsoft\Windows\Temporary Internet Files\Content.IE5\SESCCV71\MP90042761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83863" y="2486799"/>
            <a:ext cx="2376264" cy="2016224"/>
          </a:xfrm>
          <a:prstGeom prst="rect">
            <a:avLst/>
          </a:prstGeom>
          <a:noFill/>
        </p:spPr>
      </p:pic>
      <p:sp>
        <p:nvSpPr>
          <p:cNvPr id="37" name="Obdélník 36"/>
          <p:cNvSpPr/>
          <p:nvPr/>
        </p:nvSpPr>
        <p:spPr>
          <a:xfrm>
            <a:off x="4479630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771800" y="2132856"/>
            <a:ext cx="32218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Mittagessen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2079" name="Picture 31" descr="C:\Users\Petr\AppData\Local\Microsoft\Windows\Temporary Internet Files\Content.IE5\IC7HWRJF\MP9004328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437112"/>
            <a:ext cx="2736304" cy="1816384"/>
          </a:xfrm>
          <a:prstGeom prst="rect">
            <a:avLst/>
          </a:prstGeom>
          <a:noFill/>
        </p:spPr>
      </p:pic>
      <p:pic>
        <p:nvPicPr>
          <p:cNvPr id="2082" name="Picture 34" descr="C:\Users\Petr\AppData\Local\Microsoft\Windows\Temporary Internet Files\Content.IE5\IC7HWRJF\MC90023336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725144"/>
            <a:ext cx="2361446" cy="1715632"/>
          </a:xfrm>
          <a:prstGeom prst="rect">
            <a:avLst/>
          </a:prstGeom>
          <a:noFill/>
        </p:spPr>
      </p:pic>
      <p:pic>
        <p:nvPicPr>
          <p:cNvPr id="2086" name="Picture 38" descr="C:\Users\Petr\AppData\Local\Microsoft\Windows\Temporary Internet Files\Content.IE5\GB31V1MW\MC90019863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1052736"/>
            <a:ext cx="2154725" cy="1124139"/>
          </a:xfrm>
          <a:prstGeom prst="rect">
            <a:avLst/>
          </a:prstGeom>
          <a:noFill/>
        </p:spPr>
      </p:pic>
      <p:pic>
        <p:nvPicPr>
          <p:cNvPr id="2053" name="Picture 5" descr="C:\Users\PC-29SX\AppData\Local\Microsoft\Windows\Temporary Internet Files\Content.IE5\28E1OGPP\MC90041481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239629"/>
            <a:ext cx="2736362" cy="2283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3074" name="Picture 2" descr="C:\Users\Petr\AppData\Local\Microsoft\Windows\Temporary Internet Files\Content.IE5\B4TPSHPW\MC9002155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2088232" cy="1880127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3UEH8UWI\MC9002159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484784"/>
            <a:ext cx="1780929" cy="2005078"/>
          </a:xfrm>
          <a:prstGeom prst="rect">
            <a:avLst/>
          </a:prstGeom>
          <a:noFill/>
        </p:spPr>
      </p:pic>
      <p:pic>
        <p:nvPicPr>
          <p:cNvPr id="3076" name="Picture 4" descr="C:\Users\Petr\AppData\Local\Microsoft\Windows\Temporary Internet Files\Content.IE5\LJ4N7TO5\MC90029048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564904"/>
            <a:ext cx="2323717" cy="1886385"/>
          </a:xfrm>
          <a:prstGeom prst="rect">
            <a:avLst/>
          </a:prstGeom>
          <a:noFill/>
        </p:spPr>
      </p:pic>
      <p:pic>
        <p:nvPicPr>
          <p:cNvPr id="3077" name="Picture 5" descr="C:\Users\Petr\AppData\Local\Microsoft\Windows\Temporary Internet Files\Content.IE5\SESCCV71\MC9003344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1628800"/>
            <a:ext cx="1001268" cy="824789"/>
          </a:xfrm>
          <a:prstGeom prst="rect">
            <a:avLst/>
          </a:prstGeom>
          <a:noFill/>
        </p:spPr>
      </p:pic>
      <p:pic>
        <p:nvPicPr>
          <p:cNvPr id="3081" name="Picture 9" descr="C:\Users\Petr\AppData\Local\Microsoft\Windows\Temporary Internet Files\Content.IE5\GB31V1MW\MC90023257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3284984"/>
            <a:ext cx="2373517" cy="1795604"/>
          </a:xfrm>
          <a:prstGeom prst="rect">
            <a:avLst/>
          </a:prstGeom>
          <a:noFill/>
        </p:spPr>
      </p:pic>
      <p:pic>
        <p:nvPicPr>
          <p:cNvPr id="3084" name="Picture 12" descr="C:\Users\Petr\AppData\Local\Microsoft\Windows\Temporary Internet Files\Content.IE5\GB31V1MW\MC90005835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3933056"/>
            <a:ext cx="2282124" cy="2146936"/>
          </a:xfrm>
          <a:prstGeom prst="rect">
            <a:avLst/>
          </a:prstGeom>
          <a:noFill/>
        </p:spPr>
      </p:pic>
      <p:pic>
        <p:nvPicPr>
          <p:cNvPr id="3086" name="Picture 14" descr="C:\Users\Petr\AppData\Local\Microsoft\Windows\Temporary Internet Files\Content.IE5\GB31V1MW\MC9004418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04048" y="4653136"/>
            <a:ext cx="1822450" cy="1457325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3059832" y="2636912"/>
            <a:ext cx="303801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Abendessen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87" name="Picture 15" descr="C:\Users\Petr\AppData\Local\Microsoft\Windows\Temporary Internet Files\Content.IE5\GB31V1MW\MC90023349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365104"/>
            <a:ext cx="2041556" cy="1748828"/>
          </a:xfrm>
          <a:prstGeom prst="rect">
            <a:avLst/>
          </a:prstGeom>
          <a:noFill/>
        </p:spPr>
      </p:pic>
      <p:pic>
        <p:nvPicPr>
          <p:cNvPr id="3089" name="Picture 17" descr="C:\Users\Petr\AppData\Local\Microsoft\Windows\Temporary Internet Files\Content.IE5\VQ196A52\MM900296985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08304" y="5301208"/>
            <a:ext cx="1290439" cy="1118380"/>
          </a:xfrm>
          <a:prstGeom prst="rect">
            <a:avLst/>
          </a:prstGeom>
          <a:noFill/>
        </p:spPr>
      </p:pic>
      <p:pic>
        <p:nvPicPr>
          <p:cNvPr id="3090" name="Picture 18" descr="C:\Users\Petr\AppData\Local\Microsoft\Windows\Temporary Internet Files\Content.IE5\WY5VF9LZ\MC90033443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131840" y="1412776"/>
            <a:ext cx="580644" cy="10250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Obst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Gemüsse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4098" name="Picture 2" descr="C:\Users\PC-29SX\AppData\Local\Microsoft\Windows\Temporary Internet Files\Content.IE5\2FDP12RB\MP900255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565204" cy="4993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230631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pic>
        <p:nvPicPr>
          <p:cNvPr id="1027" name="Picture 3" descr="C:\Users\PC-29SX\AppData\Local\Microsoft\Windows\Temporary Internet Files\Content.IE5\HKTYE1UI\MC900330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1774479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29SX\AppData\Local\Microsoft\Windows\Temporary Internet Files\Content.IE5\XF2HTTM7\MC900358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1834286" cy="151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29SX\AppData\Local\Microsoft\Windows\Temporary Internet Files\Content.IE5\Q25I2Z9B\MC900084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78564"/>
            <a:ext cx="3744416" cy="168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-29SX\AppData\Local\Microsoft\Windows\Temporary Internet Files\Content.IE5\PTIR68MY\MP9003137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083" y="1700808"/>
            <a:ext cx="3153544" cy="208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-29SX\AppData\Local\Microsoft\Windows\Temporary Internet Files\Content.IE5\28E1OGPP\MP9004065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41193"/>
            <a:ext cx="1662742" cy="249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-29SX\AppData\Local\Microsoft\Windows\Temporary Internet Files\Content.IE5\PTIR68MY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951" y="4041193"/>
            <a:ext cx="2530709" cy="2229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5396615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3074" name="Picture 2" descr="C:\Users\PC-29SX\AppData\Local\Microsoft\Windows\Temporary Internet Files\Content.IE5\HKTYE1UI\MP9004229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48978"/>
            <a:ext cx="1547609" cy="22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29SX\AppData\Local\Microsoft\Windows\Temporary Internet Files\Content.IE5\2FDP12RB\MP9004056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12776"/>
            <a:ext cx="2986296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-29SX\AppData\Local\Microsoft\Windows\Temporary Internet Files\Content.IE5\AYJHOQYF\MP900409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928" y="1548977"/>
            <a:ext cx="2247875" cy="22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-29SX\AppData\Local\Microsoft\Windows\Temporary Internet Files\Content.IE5\GVERFCAC\MP9004340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2653" y="3681028"/>
            <a:ext cx="1808204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-29SX\AppData\Local\Microsoft\Windows\Temporary Internet Files\Content.IE5\O1TQBBE1\MP9004068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561" y="3681028"/>
            <a:ext cx="1806828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C-29SX\AppData\Local\Microsoft\Windows\Temporary Internet Files\Content.IE5\AYJHOQYF\MP90040061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6383"/>
            <a:ext cx="1944216" cy="243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29SX\AppData\Local\Microsoft\Windows\Temporary Internet Files\Content.IE5\HKTYE1UI\MP90040357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36383"/>
            <a:ext cx="2666183" cy="2453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7981986"/>
      </p:ext>
    </p:extLst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971600" y="1412776"/>
            <a:ext cx="890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Kuchen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1124744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Pudding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227687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Eier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1988840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Fleisch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1484784"/>
            <a:ext cx="1052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Brötchen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2348880"/>
            <a:ext cx="1143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Kartoffeln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1268760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Eis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2852936"/>
            <a:ext cx="965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Gemüse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3140968"/>
            <a:ext cx="599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Cola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1772816"/>
            <a:ext cx="1090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Spaghetti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3429000"/>
            <a:ext cx="597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Brot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3068960"/>
            <a:ext cx="880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Wasser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4077072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Salami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23728" y="3501008"/>
            <a:ext cx="567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Bier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51920" y="3933056"/>
            <a:ext cx="759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Wurst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84168" y="4293096"/>
            <a:ext cx="8715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Eintopf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99792" y="4725144"/>
            <a:ext cx="1009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Rühreier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48264" y="3933056"/>
            <a:ext cx="1035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Schinken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4653136"/>
            <a:ext cx="628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Käse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403648" y="5229200"/>
            <a:ext cx="1499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Palatschinken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2924944"/>
            <a:ext cx="509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Tee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95936" y="5445224"/>
            <a:ext cx="1395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Schokoriegel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5229200"/>
            <a:ext cx="936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Gulasch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96136" y="2132856"/>
            <a:ext cx="10315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Schnitzel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87824" y="4221088"/>
            <a:ext cx="6814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Wein</a:t>
            </a:r>
            <a:endParaRPr lang="cs-CZ" b="1" dirty="0"/>
          </a:p>
        </p:txBody>
      </p:sp>
      <p:sp>
        <p:nvSpPr>
          <p:cNvPr id="33" name="Obdélník 32"/>
          <p:cNvSpPr/>
          <p:nvPr/>
        </p:nvSpPr>
        <p:spPr>
          <a:xfrm>
            <a:off x="323528" y="404664"/>
            <a:ext cx="18261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Essen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15816" y="404664"/>
            <a:ext cx="23135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Trinken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593484" y="548680"/>
            <a:ext cx="324960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Naschen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3568" y="3861048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Bonbons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39552" y="5733256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Milch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48264" y="4725144"/>
            <a:ext cx="1883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Kartofelsuppe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3568" y="2276872"/>
            <a:ext cx="121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Pralinen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452320" y="2852936"/>
            <a:ext cx="1056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Nudeln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99792" y="2924944"/>
            <a:ext cx="957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Kaffee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39552" y="4941168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Butter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308304" y="5877272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Müsli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860032" y="3140968"/>
            <a:ext cx="73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Obst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740352" y="2492896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Zucker</a:t>
            </a:r>
            <a:endParaRPr lang="cs-CZ" b="1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METODIKA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hodině se věnujeme procvičení slovní zásoby k tématu – co jíme, pijeme a mlsáme. </a:t>
            </a:r>
          </a:p>
          <a:p>
            <a:r>
              <a:rPr lang="cs-CZ" sz="2000" b="1" dirty="0" smtClean="0"/>
              <a:t>Děti se rozdělí do skupin a mají za úkol s pomocí slovníků vypsat co největší množství slovíček k tomuto tématu, popsat obrázky na DUM</a:t>
            </a:r>
          </a:p>
          <a:p>
            <a:pPr>
              <a:buNone/>
            </a:pPr>
            <a:r>
              <a:rPr lang="cs-CZ" sz="2000" b="1" dirty="0" smtClean="0"/>
              <a:t>      a vyprávět, které věci se hodí k snídani, k obědu a k večeři.  Současně porovnávají s vlastní slovní zásobou.  </a:t>
            </a:r>
          </a:p>
          <a:p>
            <a:r>
              <a:rPr lang="cs-CZ" sz="2000" b="1" dirty="0" smtClean="0"/>
              <a:t>Nakonec  rozdělujeme potraviny do tří skupin – co jíme, co pijeme a co mlsáme. </a:t>
            </a:r>
          </a:p>
          <a:p>
            <a:r>
              <a:rPr lang="cs-CZ" sz="2000" b="1" dirty="0" smtClean="0"/>
              <a:t>Cílem je zdokonalit se v práci se slovníkem, rozšířit slovní zásobu a prací ve skupinách vést děti ke spolupráci na společném úkolu. </a:t>
            </a:r>
          </a:p>
          <a:p>
            <a:r>
              <a:rPr lang="cs-CZ" sz="2000" b="1" dirty="0" smtClean="0"/>
              <a:t>Hodinu končíme vyhodnocením práce jednotlivých skupin. Úspěšní jsou většinou ti, kteří </a:t>
            </a:r>
            <a:r>
              <a:rPr lang="cs-CZ" sz="2000" b="1" dirty="0" err="1" smtClean="0"/>
              <a:t>dokáží</a:t>
            </a:r>
            <a:r>
              <a:rPr lang="cs-CZ" sz="2000" b="1" dirty="0" smtClean="0"/>
              <a:t> nejefektivněji spolupracovat. </a:t>
            </a:r>
            <a:endParaRPr lang="cs-CZ" sz="2000" b="1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essen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trinken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naschen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Zdroje: 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Kliparty office www. Office. Microsoft.</a:t>
            </a:r>
            <a:r>
              <a:rPr lang="cs-CZ" b="1" dirty="0" err="1" smtClean="0"/>
              <a:t>com</a:t>
            </a:r>
            <a:endParaRPr lang="cs-CZ" b="1" dirty="0"/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165</TotalTime>
  <Words>264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Was wir essen, trinken und naschen.  </vt:lpstr>
      <vt:lpstr>Was wir essen, trinken und naschen.</vt:lpstr>
      <vt:lpstr>Was wir essen, trinken und naschen.</vt:lpstr>
      <vt:lpstr>Obst und Gemüsse.</vt:lpstr>
      <vt:lpstr>Was wir essen, trinken und naschen. </vt:lpstr>
      <vt:lpstr>Was wir essen, trinken und naschen.</vt:lpstr>
      <vt:lpstr>Prezentace aplikace PowerPoint</vt:lpstr>
      <vt:lpstr>Was wir essen, trinken und naschen.</vt:lpstr>
      <vt:lpstr>Was wir essen, trinken und naschen.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DŮM 12 8. třída</dc:title>
  <dc:creator>Petr</dc:creator>
  <cp:lastModifiedBy>PC-29SX</cp:lastModifiedBy>
  <cp:revision>19</cp:revision>
  <dcterms:created xsi:type="dcterms:W3CDTF">2012-01-12T19:05:12Z</dcterms:created>
  <dcterms:modified xsi:type="dcterms:W3CDTF">2012-03-09T07:31:51Z</dcterms:modified>
</cp:coreProperties>
</file>