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74" r:id="rId4"/>
    <p:sldId id="275" r:id="rId5"/>
    <p:sldId id="263" r:id="rId6"/>
    <p:sldId id="262" r:id="rId7"/>
    <p:sldId id="276" r:id="rId8"/>
    <p:sldId id="264" r:id="rId9"/>
    <p:sldId id="259" r:id="rId10"/>
    <p:sldId id="265" r:id="rId11"/>
    <p:sldId id="267" r:id="rId12"/>
    <p:sldId id="266" r:id="rId13"/>
    <p:sldId id="260" r:id="rId14"/>
    <p:sldId id="277" r:id="rId15"/>
    <p:sldId id="281" r:id="rId16"/>
    <p:sldId id="278" r:id="rId17"/>
    <p:sldId id="279" r:id="rId18"/>
    <p:sldId id="280" r:id="rId19"/>
    <p:sldId id="272" r:id="rId20"/>
    <p:sldId id="268" r:id="rId21"/>
    <p:sldId id="270" r:id="rId22"/>
    <p:sldId id="271" r:id="rId23"/>
    <p:sldId id="273" r:id="rId24"/>
    <p:sldId id="258" r:id="rId25"/>
    <p:sldId id="26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CCFF66"/>
    <a:srgbClr val="FFFFCC"/>
    <a:srgbClr val="FF99FF"/>
    <a:srgbClr val="FF00FF"/>
    <a:srgbClr val="66FFFF"/>
    <a:srgbClr val="CC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KUW36iR6AM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oseflada.cz/obrazy.htm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VjS6e7S5BE" TargetMode="External"/><Relationship Id="rId2" Type="http://schemas.openxmlformats.org/officeDocument/2006/relationships/hyperlink" Target="http://www.youtube.com/watch?v=HMXoZ1Z8paY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rara.cz/i/imgs/126/172126.jpg" TargetMode="External"/><Relationship Id="rId3" Type="http://schemas.openxmlformats.org/officeDocument/2006/relationships/hyperlink" Target="http://cs.wikipedia.org/wiki/Soubor:Hrusice_CZ_Josef_Lada_bust_323.jpg" TargetMode="External"/><Relationship Id="rId7" Type="http://schemas.openxmlformats.org/officeDocument/2006/relationships/hyperlink" Target="http://www.knihy.cz/mikes/d-2105/" TargetMode="External"/><Relationship Id="rId12" Type="http://schemas.openxmlformats.org/officeDocument/2006/relationships/hyperlink" Target="http://www.knihy-pro-deti.cz/pictures/a101_2.jpg" TargetMode="External"/><Relationship Id="rId2" Type="http://schemas.openxmlformats.org/officeDocument/2006/relationships/hyperlink" Target="http://cs.wikipedia.org/wiki/Soubor:%C5%98%C3%AD%C4%8Dany_-_sm%C4%9Brovka_na_Hrusice_-_Mike%C5%A1_-_1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bozi.cz/vyrobek/nezbedne-pohadky-josef-lada/" TargetMode="External"/><Relationship Id="rId11" Type="http://schemas.openxmlformats.org/officeDocument/2006/relationships/hyperlink" Target="http://www.popron.cz/fotocache/mid/373600.jpg" TargetMode="External"/><Relationship Id="rId5" Type="http://schemas.openxmlformats.org/officeDocument/2006/relationships/hyperlink" Target="http://cs.wikipedia.org/wiki/Soubor:Hrusice_CZ_villa_of_Josef_Lada_330.jpg" TargetMode="External"/><Relationship Id="rId10" Type="http://schemas.openxmlformats.org/officeDocument/2006/relationships/hyperlink" Target="http://knihy.abz.cz/imgs/products/img_172565_main.jpg" TargetMode="External"/><Relationship Id="rId4" Type="http://schemas.openxmlformats.org/officeDocument/2006/relationships/hyperlink" Target="http://cs.wikipedia.org/wiki/Soubor:Hrusice_CZ_birthplace_of_Josef_Lada_185.jpg" TargetMode="External"/><Relationship Id="rId9" Type="http://schemas.openxmlformats.org/officeDocument/2006/relationships/hyperlink" Target="http://www.arara.cz/i/imgs/701/162701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hrusice.muzeumompv.cz/josef-lada/" TargetMode="External"/><Relationship Id="rId2" Type="http://schemas.openxmlformats.org/officeDocument/2006/relationships/hyperlink" Target="http://www.zbozi.cz/vyrobek/detem-alena-ladova-alena-ladov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nKUW36iR6AM" TargetMode="External"/><Relationship Id="rId5" Type="http://schemas.openxmlformats.org/officeDocument/2006/relationships/hyperlink" Target="http://hrusice.muzeumompv.cz/zajimavosti-v-okoli/" TargetMode="External"/><Relationship Id="rId4" Type="http://schemas.openxmlformats.org/officeDocument/2006/relationships/hyperlink" Target="http://hrusice.muzeumompv.cz/wp-content/uploads/2011/04/Alena-Ladova..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900" y="3861048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1800" dirty="0"/>
              <a:t>Škola: Základní škola a Mateřská škola Halže, příspěvková organizace</a:t>
            </a:r>
            <a:br>
              <a:rPr lang="cs-CZ" sz="1800" dirty="0"/>
            </a:br>
            <a:r>
              <a:rPr lang="cs-CZ" sz="1800" dirty="0"/>
              <a:t>Název: </a:t>
            </a:r>
            <a:r>
              <a:rPr lang="cs-CZ" sz="2200" b="1" dirty="0" smtClean="0"/>
              <a:t>VY_32_INOVACE_10_ČJ SPISOVATELÉ  A  </a:t>
            </a:r>
            <a:r>
              <a:rPr lang="cs-CZ" sz="2200" b="1" dirty="0" err="1" smtClean="0"/>
              <a:t>ILUSTRÁTOŘI_Josef</a:t>
            </a:r>
            <a:r>
              <a:rPr lang="cs-CZ" sz="2200" b="1" dirty="0" smtClean="0"/>
              <a:t> Lada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Číslo projektu: CZ.1.07/1.4.00/21.3551</a:t>
            </a:r>
            <a:br>
              <a:rPr lang="cs-CZ" sz="1800" dirty="0"/>
            </a:br>
            <a:r>
              <a:rPr lang="cs-CZ" sz="1800" dirty="0" smtClean="0"/>
              <a:t>Autor:  Mgr. Jarmila </a:t>
            </a:r>
            <a:r>
              <a:rPr lang="cs-CZ" sz="1800" dirty="0"/>
              <a:t>Kočandrlová</a:t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" y="5517232"/>
            <a:ext cx="8458200" cy="914400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Anotace:</a:t>
            </a:r>
          </a:p>
          <a:p>
            <a:r>
              <a:rPr lang="cs-CZ" sz="1600" dirty="0" smtClean="0"/>
              <a:t>Určeno žákům 1.stupně ZŠ. Seznámení s tvorbou </a:t>
            </a:r>
            <a:r>
              <a:rPr lang="cs-CZ" sz="1600" dirty="0" err="1" smtClean="0"/>
              <a:t>J.Lady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Obsahuje křížovku, hádanky , </a:t>
            </a:r>
            <a:r>
              <a:rPr lang="cs-CZ" sz="1600" dirty="0" err="1" smtClean="0"/>
              <a:t>osmisměrku</a:t>
            </a:r>
            <a:r>
              <a:rPr lang="cs-CZ" sz="1600" dirty="0" smtClean="0"/>
              <a:t> a odkaz na video.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62068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102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4690864" cy="10668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Josef Lada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4572000" cy="432048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 </a:t>
            </a:r>
            <a:r>
              <a:rPr lang="cs-CZ" sz="2400" dirty="0"/>
              <a:t>1887, </a:t>
            </a:r>
            <a:r>
              <a:rPr lang="cs-CZ" sz="2400" dirty="0" smtClean="0"/>
              <a:t>. . . . . . . </a:t>
            </a:r>
          </a:p>
          <a:p>
            <a:pPr marL="109728" indent="0">
              <a:buNone/>
            </a:pPr>
            <a:r>
              <a:rPr lang="cs-CZ" sz="2400" dirty="0" smtClean="0"/>
              <a:t> 1957</a:t>
            </a:r>
            <a:r>
              <a:rPr lang="cs-CZ" sz="2400" dirty="0"/>
              <a:t>, </a:t>
            </a:r>
            <a:r>
              <a:rPr lang="cs-CZ" sz="2400" dirty="0" smtClean="0"/>
              <a:t>Praha</a:t>
            </a:r>
            <a:endParaRPr lang="cs-CZ" sz="2400" dirty="0"/>
          </a:p>
          <a:p>
            <a:pPr marL="109728" indent="0">
              <a:buNone/>
            </a:pPr>
            <a:r>
              <a:rPr lang="cs-CZ" dirty="0" smtClean="0"/>
              <a:t> byl </a:t>
            </a:r>
            <a:r>
              <a:rPr lang="cs-CZ" dirty="0"/>
              <a:t>český malíř, ilustrátor a spisovatel.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169" y="764704"/>
            <a:ext cx="42862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837" y="3861048"/>
            <a:ext cx="2762250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995935" y="206352"/>
            <a:ext cx="5015483" cy="1116704"/>
          </a:xfrm>
          <a:prstGeom prst="wedgeEllipseCallout">
            <a:avLst>
              <a:gd name="adj1" fmla="val -88443"/>
              <a:gd name="adj2" fmla="val 103101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Jak se jmenuje Ladovo rodiště ?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Dozvíte se to, když správně vyluštíte tajenku křížovky.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43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8922480"/>
              </p:ext>
            </p:extLst>
          </p:nvPr>
        </p:nvGraphicFramePr>
        <p:xfrm>
          <a:off x="323528" y="1052736"/>
          <a:ext cx="8709575" cy="56440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4225"/>
                <a:gridCol w="1244225"/>
                <a:gridCol w="1244225"/>
                <a:gridCol w="1244225"/>
                <a:gridCol w="1244225"/>
                <a:gridCol w="1244225"/>
                <a:gridCol w="1244225"/>
              </a:tblGrid>
              <a:tr h="386503">
                <a:tc rowSpan="4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8650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65922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8650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540046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CCFF66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rowSpan="6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6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8650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86503"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86503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89143" y="260648"/>
            <a:ext cx="87129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1. </a:t>
            </a:r>
            <a:r>
              <a:rPr lang="cs-CZ" sz="2000" dirty="0" smtClean="0"/>
              <a:t>VODNÍK            </a:t>
            </a:r>
            <a:r>
              <a:rPr lang="cs-CZ" sz="2000" dirty="0"/>
              <a:t>2 </a:t>
            </a:r>
            <a:r>
              <a:rPr lang="cs-CZ" sz="2000" dirty="0" smtClean="0"/>
              <a:t>. OBRÁCENĚ         </a:t>
            </a:r>
            <a:r>
              <a:rPr lang="cs-CZ" sz="2000" dirty="0"/>
              <a:t>3. OBRÁZKY V KNIZE   </a:t>
            </a:r>
            <a:r>
              <a:rPr lang="cs-CZ" sz="2000" dirty="0" smtClean="0"/>
              <a:t>      </a:t>
            </a:r>
            <a:r>
              <a:rPr lang="cs-CZ" sz="2000" dirty="0"/>
              <a:t>4</a:t>
            </a:r>
            <a:r>
              <a:rPr lang="cs-CZ" sz="2000" dirty="0" smtClean="0"/>
              <a:t>. AUTOR </a:t>
            </a:r>
            <a:r>
              <a:rPr lang="cs-CZ" sz="2000" dirty="0"/>
              <a:t>KNIH</a:t>
            </a:r>
            <a:br>
              <a:rPr lang="cs-CZ" sz="2000" dirty="0"/>
            </a:br>
            <a:r>
              <a:rPr lang="cs-CZ" sz="2000" dirty="0"/>
              <a:t>  5. MLUVÍCÍ KOCOUREK       6. SEŘAZENÁ PÍSMENA         7</a:t>
            </a:r>
            <a:r>
              <a:rPr lang="cs-CZ" sz="2000" dirty="0" smtClean="0"/>
              <a:t>. ZLOBIVÉ</a:t>
            </a:r>
            <a:endParaRPr lang="cs-CZ" sz="2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881" y="4451176"/>
            <a:ext cx="2232248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357" y="968534"/>
            <a:ext cx="32225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Zapisujte fixem. Po kliknutí se zobrazí kontrola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72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686800" cy="8382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1. Vodník             2 . OBRÁCENĚ      3. OBRÁZKY V KNIZE    4. AUTOR KNIH</a:t>
            </a:r>
            <a:br>
              <a:rPr lang="cs-CZ" sz="2000" dirty="0" smtClean="0"/>
            </a:br>
            <a:r>
              <a:rPr lang="cs-CZ" sz="2000" dirty="0" smtClean="0"/>
              <a:t>  5. MLUVÍCÍ KOCOUREK       6. SEŘAZENÁ PÍSMENA         7. ZLOBIVÉ</a:t>
            </a:r>
            <a:endParaRPr lang="cs-CZ" sz="2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5623812"/>
              </p:ext>
            </p:extLst>
          </p:nvPr>
        </p:nvGraphicFramePr>
        <p:xfrm>
          <a:off x="179512" y="1196752"/>
          <a:ext cx="8686797" cy="541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0971"/>
                <a:gridCol w="1240971"/>
                <a:gridCol w="1240971"/>
                <a:gridCol w="1240971"/>
                <a:gridCol w="1240971"/>
                <a:gridCol w="1240971"/>
                <a:gridCol w="1240971"/>
              </a:tblGrid>
              <a:tr h="370840">
                <a:tc rowSpan="4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dirty="0" smtClean="0"/>
                        <a:t>2.</a:t>
                      </a:r>
                      <a:endParaRPr lang="cs-CZ" sz="20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CC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rowSpan="6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6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4387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004" y="781263"/>
            <a:ext cx="34612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70C0"/>
                </a:solidFill>
              </a:rPr>
              <a:t>Hrusice</a:t>
            </a:r>
            <a:endParaRPr lang="cs-CZ" sz="80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722" y="19037"/>
            <a:ext cx="4872971" cy="683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129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43" y="908720"/>
            <a:ext cx="45822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Josef Lada se narodil v rodině ševce v</a:t>
            </a:r>
            <a:r>
              <a:rPr lang="cs-CZ" sz="2400" b="1" dirty="0"/>
              <a:t> Hrusicích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smtClean="0"/>
              <a:t>Z</a:t>
            </a:r>
            <a:r>
              <a:rPr lang="cs-CZ" sz="2400" b="1" dirty="0" smtClean="0"/>
              <a:t> </a:t>
            </a:r>
            <a:r>
              <a:rPr lang="cs-CZ" sz="2400" b="1" dirty="0"/>
              <a:t>Hrusic </a:t>
            </a:r>
            <a:r>
              <a:rPr lang="cs-CZ" sz="2400" dirty="0"/>
              <a:t>a okolí také čerpal řadu námětů svých obrazů.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3" y="2506833"/>
            <a:ext cx="4827565" cy="3620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516216" y="1916832"/>
            <a:ext cx="253270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Ladova vila 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b="1" dirty="0"/>
              <a:t>Hrusicích</a:t>
            </a:r>
            <a:r>
              <a:rPr lang="cs-CZ" sz="2400" dirty="0"/>
              <a:t>, dnes Památník </a:t>
            </a:r>
            <a:endParaRPr lang="cs-CZ" sz="2400" dirty="0" smtClean="0"/>
          </a:p>
          <a:p>
            <a:r>
              <a:rPr lang="cs-CZ" sz="2400" dirty="0" smtClean="0"/>
              <a:t>Josefa </a:t>
            </a:r>
            <a:r>
              <a:rPr lang="cs-CZ" sz="2400" dirty="0"/>
              <a:t>Lady 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147" y="3714944"/>
            <a:ext cx="4119761" cy="3089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54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8540"/>
            <a:ext cx="3636044" cy="3636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995935" y="206352"/>
            <a:ext cx="5015483" cy="2380210"/>
          </a:xfrm>
          <a:prstGeom prst="wedgeEllipseCallout">
            <a:avLst>
              <a:gd name="adj1" fmla="val -71317"/>
              <a:gd name="adj2" fmla="val 20205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Tohle jsou </a:t>
            </a:r>
            <a:r>
              <a:rPr lang="cs-CZ" sz="2400" dirty="0">
                <a:solidFill>
                  <a:srgbClr val="C00000"/>
                </a:solidFill>
              </a:rPr>
              <a:t>L</a:t>
            </a:r>
            <a:r>
              <a:rPr lang="cs-CZ" sz="2400" dirty="0" smtClean="0">
                <a:solidFill>
                  <a:srgbClr val="C00000"/>
                </a:solidFill>
              </a:rPr>
              <a:t>adovy knihy ?</a:t>
            </a:r>
          </a:p>
          <a:p>
            <a:pPr algn="ctr"/>
            <a:r>
              <a:rPr lang="cs-CZ" sz="2400" dirty="0" err="1" smtClean="0">
                <a:solidFill>
                  <a:srgbClr val="C00000"/>
                </a:solidFill>
              </a:rPr>
              <a:t>Hmm</a:t>
            </a:r>
            <a:r>
              <a:rPr lang="cs-CZ" sz="2400" dirty="0" smtClean="0">
                <a:solidFill>
                  <a:srgbClr val="C00000"/>
                </a:solidFill>
              </a:rPr>
              <a:t>, ty jsem asi nečetl.</a:t>
            </a:r>
          </a:p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Vy je znáte?</a:t>
            </a:r>
          </a:p>
          <a:p>
            <a:pPr algn="ctr"/>
            <a:endParaRPr lang="cs-CZ" dirty="0" smtClean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553728"/>
            <a:ext cx="4512967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O chytré kmotře abecedě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3402" y="6021288"/>
            <a:ext cx="334097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Kocour  přírodopis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66006" y="3819809"/>
            <a:ext cx="2399760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Veselý Mikeš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26759" y="5280540"/>
            <a:ext cx="1938351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Moje liška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70721" y="2924944"/>
            <a:ext cx="3267241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Bubáci a pohádky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0721" y="4567524"/>
            <a:ext cx="3269036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Hastrmani naruby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9108" y="5949280"/>
            <a:ext cx="3256020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Nezbedné dětičky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72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  <p:bldP spid="9" grpId="0" animBg="1"/>
      <p:bldP spid="5" grpId="0" animBg="1"/>
      <p:bldP spid="11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8019"/>
            <a:ext cx="2568621" cy="3684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758631"/>
            <a:ext cx="410445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Moje abeceda </a:t>
            </a:r>
          </a:p>
          <a:p>
            <a:r>
              <a:rPr lang="cs-CZ" sz="1400" dirty="0" smtClean="0"/>
              <a:t>–z  roku 1911</a:t>
            </a:r>
          </a:p>
          <a:p>
            <a:r>
              <a:rPr lang="cs-CZ" sz="2400" dirty="0" smtClean="0"/>
              <a:t>Čtení pro předškoláky a začínající čtenáře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355976" y="900009"/>
            <a:ext cx="31018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Veselý přírodopis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439" y="3366848"/>
            <a:ext cx="2466975" cy="346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23462" y="1484784"/>
            <a:ext cx="530605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Vtipné </a:t>
            </a:r>
            <a:r>
              <a:rPr lang="cs-CZ" sz="2400" dirty="0"/>
              <a:t>verše o zvířátkách žijících u nás (vydra, medvěd, ovce, straka, datel) i v exotických krajích (žirafa, opice, slon). </a:t>
            </a:r>
          </a:p>
        </p:txBody>
      </p:sp>
    </p:spTree>
    <p:extLst>
      <p:ext uri="{BB962C8B-B14F-4D97-AF65-F5344CB8AC3E}">
        <p14:creationId xmlns:p14="http://schemas.microsoft.com/office/powerpoint/2010/main" val="504439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856984" cy="5904656"/>
          </a:xfrm>
        </p:spPr>
        <p:txBody>
          <a:bodyPr>
            <a:normAutofit fontScale="77500" lnSpcReduction="20000"/>
          </a:bodyPr>
          <a:lstStyle/>
          <a:p>
            <a:pPr marL="109728" indent="0" algn="ctr">
              <a:buNone/>
            </a:pPr>
            <a:r>
              <a:rPr lang="cs-CZ" dirty="0" smtClean="0"/>
              <a:t>               </a:t>
            </a:r>
          </a:p>
          <a:p>
            <a:pPr marL="109728" indent="0" algn="ctr">
              <a:buNone/>
            </a:pPr>
            <a:endParaRPr lang="cs-CZ" sz="35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109728" indent="0" algn="ctr">
              <a:buNone/>
            </a:pPr>
            <a:r>
              <a:rPr lang="cs-CZ" sz="3500" b="1" dirty="0" smtClean="0">
                <a:solidFill>
                  <a:schemeClr val="accent6">
                    <a:lumMod val="50000"/>
                  </a:schemeClr>
                </a:solidFill>
              </a:rPr>
              <a:t>           </a:t>
            </a:r>
            <a:r>
              <a:rPr lang="cs-CZ" sz="4100" b="1" dirty="0" smtClean="0">
                <a:solidFill>
                  <a:srgbClr val="FF0000"/>
                </a:solidFill>
              </a:rPr>
              <a:t>Kocour </a:t>
            </a:r>
            <a:r>
              <a:rPr lang="cs-CZ" sz="4100" b="1" dirty="0">
                <a:solidFill>
                  <a:srgbClr val="FF0000"/>
                </a:solidFill>
              </a:rPr>
              <a:t>Mikeš </a:t>
            </a:r>
            <a:endParaRPr lang="cs-CZ" sz="4100" b="1" dirty="0" smtClean="0">
              <a:solidFill>
                <a:srgbClr val="FF0000"/>
              </a:solidFill>
            </a:endParaRPr>
          </a:p>
          <a:p>
            <a:pPr marL="109728" indent="0" algn="ctr">
              <a:buNone/>
            </a:pPr>
            <a:r>
              <a:rPr lang="cs-CZ" sz="1400" dirty="0" smtClean="0"/>
              <a:t>                                       1934–1936</a:t>
            </a:r>
          </a:p>
          <a:p>
            <a:pPr marL="109728" indent="0" algn="ctr">
              <a:buNone/>
            </a:pPr>
            <a:endParaRPr lang="cs-CZ" sz="1400" dirty="0"/>
          </a:p>
          <a:p>
            <a:pPr marL="109728" indent="0" algn="ctr">
              <a:buNone/>
            </a:pPr>
            <a:endParaRPr lang="cs-CZ" sz="1400" dirty="0" smtClean="0"/>
          </a:p>
          <a:p>
            <a:pPr marL="109728" indent="0" algn="ctr">
              <a:buNone/>
            </a:pPr>
            <a:endParaRPr lang="cs-CZ" sz="1400" dirty="0" smtClean="0"/>
          </a:p>
          <a:p>
            <a:pPr marL="109728" indent="0" algn="ctr">
              <a:buNone/>
            </a:pPr>
            <a:endParaRPr lang="cs-CZ" sz="1400" dirty="0"/>
          </a:p>
          <a:p>
            <a:pPr marL="109728" indent="0" algn="ctr">
              <a:buNone/>
            </a:pPr>
            <a:endParaRPr lang="cs-CZ" sz="1400" dirty="0" smtClean="0"/>
          </a:p>
          <a:p>
            <a:pPr marL="109728" indent="0" algn="ctr">
              <a:buNone/>
            </a:pPr>
            <a:endParaRPr lang="cs-CZ" sz="1400" dirty="0" smtClean="0"/>
          </a:p>
          <a:p>
            <a:pPr marL="109728" indent="0" algn="ctr">
              <a:buNone/>
            </a:pPr>
            <a:r>
              <a:rPr lang="cs-CZ" dirty="0" smtClean="0"/>
              <a:t>    </a:t>
            </a:r>
            <a:r>
              <a:rPr lang="cs-CZ" u="sng" dirty="0"/>
              <a:t>Č</a:t>
            </a:r>
            <a:r>
              <a:rPr lang="cs-CZ" u="sng" dirty="0" smtClean="0"/>
              <a:t>tyři díly:</a:t>
            </a:r>
          </a:p>
          <a:p>
            <a:pPr marL="109728" indent="0" algn="ctr">
              <a:buNone/>
            </a:pPr>
            <a:r>
              <a:rPr lang="cs-CZ" dirty="0" smtClean="0"/>
              <a:t>     O Mikešovi</a:t>
            </a:r>
          </a:p>
          <a:p>
            <a:pPr marL="109728" indent="0" algn="ctr">
              <a:buNone/>
            </a:pPr>
            <a:r>
              <a:rPr lang="cs-CZ" dirty="0" smtClean="0"/>
              <a:t>  Do světa</a:t>
            </a:r>
          </a:p>
          <a:p>
            <a:pPr marL="109728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Cirkus </a:t>
            </a:r>
            <a:r>
              <a:rPr lang="cs-CZ" dirty="0"/>
              <a:t>Mikeš a </a:t>
            </a:r>
            <a:r>
              <a:rPr lang="cs-CZ" dirty="0" err="1" smtClean="0"/>
              <a:t>Kludský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  Zlatý domov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/>
              <a:t>P</a:t>
            </a:r>
            <a:r>
              <a:rPr lang="cs-CZ" dirty="0" smtClean="0"/>
              <a:t>ohádková </a:t>
            </a:r>
            <a:r>
              <a:rPr lang="cs-CZ" dirty="0"/>
              <a:t>kniha o mluvícím kocourkovi Mikešovi a jeho neuvěřitelných příhodách, které prožil sám i se svými kamarády, vepříkem Pašíkem a kozlem </a:t>
            </a:r>
            <a:r>
              <a:rPr lang="cs-CZ" dirty="0" smtClean="0"/>
              <a:t>Bobešem.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0647"/>
            <a:ext cx="2537583" cy="3651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48680"/>
            <a:ext cx="3846742" cy="4188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21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2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2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2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2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2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25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25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25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25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25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25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229600" cy="240371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>
                <a:solidFill>
                  <a:srgbClr val="FF0000"/>
                </a:solidFill>
              </a:rPr>
              <a:t>O chytré kmotře </a:t>
            </a:r>
            <a:r>
              <a:rPr lang="cs-CZ" dirty="0" smtClean="0">
                <a:solidFill>
                  <a:srgbClr val="FF0000"/>
                </a:solidFill>
              </a:rPr>
              <a:t>lišce</a:t>
            </a:r>
          </a:p>
          <a:p>
            <a:pPr marL="109728" indent="0">
              <a:buNone/>
            </a:pPr>
            <a:r>
              <a:rPr lang="cs-CZ" sz="2600" dirty="0" smtClean="0"/>
              <a:t>Vypráví </a:t>
            </a:r>
            <a:r>
              <a:rPr lang="cs-CZ" sz="2600" dirty="0"/>
              <a:t>o chytré lišce, která byla vychována mezi lidmi, naučila se mluvit a </a:t>
            </a:r>
            <a:r>
              <a:rPr lang="cs-CZ" sz="2600" dirty="0" smtClean="0"/>
              <a:t>psát. Když </a:t>
            </a:r>
            <a:r>
              <a:rPr lang="cs-CZ" sz="2600" dirty="0"/>
              <a:t>se dostala na svobodu, proslavila se svými šprýmovnými kousky tak, že se nakonec stala vzorným </a:t>
            </a:r>
            <a:r>
              <a:rPr lang="cs-CZ" sz="2600" dirty="0" smtClean="0"/>
              <a:t>hajným.</a:t>
            </a:r>
            <a:endParaRPr lang="cs-CZ" sz="2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08920"/>
            <a:ext cx="3333750" cy="395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85182"/>
            <a:ext cx="16478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306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53119"/>
            <a:ext cx="5715000" cy="423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" y="0"/>
            <a:ext cx="5715000" cy="431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421387" y="404664"/>
            <a:ext cx="2304257" cy="1224136"/>
          </a:xfrm>
          <a:prstGeom prst="wedgeEllipseCallout">
            <a:avLst>
              <a:gd name="adj1" fmla="val -79152"/>
              <a:gd name="adj2" fmla="val 132541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BEZVA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ČTENÍ ! </a:t>
            </a:r>
            <a:r>
              <a:rPr lang="cs-CZ" sz="2400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sz="2400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53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08720"/>
            <a:ext cx="4105567" cy="559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188639"/>
            <a:ext cx="5400600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Tvořil i moderní pohádky, ve kterých využil příběhy ze současnosti:</a:t>
            </a:r>
          </a:p>
          <a:p>
            <a:endParaRPr lang="cs-CZ" dirty="0"/>
          </a:p>
          <a:p>
            <a:r>
              <a:rPr lang="cs-CZ" sz="2800" dirty="0">
                <a:solidFill>
                  <a:srgbClr val="00B050"/>
                </a:solidFill>
              </a:rPr>
              <a:t>Bubáci a hastrmani </a:t>
            </a:r>
            <a:r>
              <a:rPr lang="cs-CZ" sz="1200" dirty="0"/>
              <a:t>- 1939</a:t>
            </a:r>
          </a:p>
          <a:p>
            <a:r>
              <a:rPr lang="cs-CZ" sz="2800" dirty="0">
                <a:solidFill>
                  <a:srgbClr val="00B050"/>
                </a:solidFill>
              </a:rPr>
              <a:t>Pohádky naruby </a:t>
            </a:r>
            <a:r>
              <a:rPr lang="cs-CZ" sz="1200" dirty="0"/>
              <a:t>- 1939</a:t>
            </a:r>
          </a:p>
          <a:p>
            <a:r>
              <a:rPr lang="cs-CZ" sz="2800" dirty="0">
                <a:solidFill>
                  <a:srgbClr val="00B050"/>
                </a:solidFill>
              </a:rPr>
              <a:t>Nezbedné pohádky </a:t>
            </a:r>
            <a:r>
              <a:rPr lang="cs-CZ" sz="1200" dirty="0"/>
              <a:t>- 1946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2523665" cy="3991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093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7056784" cy="5688632"/>
          </a:xfrm>
        </p:spPr>
        <p:txBody>
          <a:bodyPr>
            <a:normAutofit fontScale="55000" lnSpcReduction="20000"/>
          </a:bodyPr>
          <a:lstStyle/>
          <a:p>
            <a:pPr marL="109728" indent="0">
              <a:buNone/>
            </a:pPr>
            <a:r>
              <a:rPr lang="cs-CZ" sz="5100" dirty="0" smtClean="0"/>
              <a:t>Další díla:</a:t>
            </a:r>
          </a:p>
          <a:p>
            <a:pPr marL="109728" indent="0">
              <a:buNone/>
            </a:pPr>
            <a:endParaRPr lang="cs-CZ" sz="5100" dirty="0" smtClean="0"/>
          </a:p>
          <a:p>
            <a:pPr marL="109728" indent="0">
              <a:buNone/>
            </a:pPr>
            <a:r>
              <a:rPr lang="cs-CZ" sz="5100" dirty="0" smtClean="0"/>
              <a:t>Straky </a:t>
            </a:r>
            <a:r>
              <a:rPr lang="cs-CZ" sz="5100" dirty="0"/>
              <a:t>na vrbě - 1940</a:t>
            </a:r>
          </a:p>
          <a:p>
            <a:pPr marL="109728" indent="0">
              <a:buNone/>
            </a:pPr>
            <a:r>
              <a:rPr lang="cs-CZ" sz="5100" dirty="0"/>
              <a:t>Ku! Ku! Je po mně vztáhněte ruku! - 1941</a:t>
            </a:r>
          </a:p>
          <a:p>
            <a:pPr marL="109728" indent="0">
              <a:buNone/>
            </a:pPr>
            <a:r>
              <a:rPr lang="cs-CZ" sz="5100" dirty="0"/>
              <a:t>O </a:t>
            </a:r>
            <a:r>
              <a:rPr lang="cs-CZ" sz="5100" dirty="0" err="1"/>
              <a:t>Klikotoči</a:t>
            </a:r>
            <a:r>
              <a:rPr lang="cs-CZ" sz="5100" dirty="0"/>
              <a:t>, Koloběhu a Koloději - 1941</a:t>
            </a:r>
          </a:p>
          <a:p>
            <a:pPr marL="109728" indent="0">
              <a:buNone/>
            </a:pPr>
            <a:r>
              <a:rPr lang="cs-CZ" sz="5100" dirty="0"/>
              <a:t>Veselé kresby Josefa Lady - 1949</a:t>
            </a:r>
          </a:p>
          <a:p>
            <a:pPr marL="109728" indent="0">
              <a:buNone/>
            </a:pPr>
            <a:r>
              <a:rPr lang="cs-CZ" sz="5100" dirty="0"/>
              <a:t>Josef Lada dětem - 1952</a:t>
            </a:r>
          </a:p>
          <a:p>
            <a:pPr marL="109728" indent="0">
              <a:buNone/>
            </a:pPr>
            <a:r>
              <a:rPr lang="cs-CZ" sz="5100" dirty="0"/>
              <a:t>Říkadla - 1955, lidová poezie</a:t>
            </a:r>
          </a:p>
          <a:p>
            <a:pPr marL="109728" indent="0">
              <a:buNone/>
            </a:pPr>
            <a:r>
              <a:rPr lang="cs-CZ" sz="5100" dirty="0"/>
              <a:t>Mikeš - 1958</a:t>
            </a:r>
          </a:p>
          <a:p>
            <a:pPr marL="109728" indent="0">
              <a:buNone/>
            </a:pPr>
            <a:r>
              <a:rPr lang="cs-CZ" sz="5100" dirty="0"/>
              <a:t>Můj přítel Švejk - 1969</a:t>
            </a:r>
          </a:p>
          <a:p>
            <a:pPr marL="109728" indent="0">
              <a:buNone/>
            </a:pPr>
            <a:r>
              <a:rPr lang="cs-CZ" sz="5100" dirty="0"/>
              <a:t>O statečném králíčkovi - 1969</a:t>
            </a:r>
          </a:p>
          <a:p>
            <a:pPr marL="109728" indent="0">
              <a:buNone/>
            </a:pPr>
            <a:r>
              <a:rPr lang="cs-CZ" sz="5100" dirty="0"/>
              <a:t>Ladovy pohádky - 1971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3341146"/>
            <a:ext cx="2390775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312949" y="476672"/>
            <a:ext cx="2653290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Znáš je?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2600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936" y="414094"/>
            <a:ext cx="3698102" cy="3698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995935" y="206352"/>
            <a:ext cx="5015483" cy="2380210"/>
          </a:xfrm>
          <a:prstGeom prst="wedgeEllipseCallout">
            <a:avLst>
              <a:gd name="adj1" fmla="val -71317"/>
              <a:gd name="adj2" fmla="val 20205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Už vím, jak to je!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Tyhle knihy znám!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Nejdřív řekni správný název a pak klikni na obdélník.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4553728"/>
            <a:ext cx="3915046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O chytré kmotře  lišce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3402" y="6021288"/>
            <a:ext cx="3209276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Veselý  přírodopis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66006" y="3819809"/>
            <a:ext cx="2642070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Kocour  Mikeš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26759" y="5280540"/>
            <a:ext cx="2739853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Moje abeceda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14164" y="2924943"/>
            <a:ext cx="3567002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Bubáci a hastrmani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70721" y="4567524"/>
            <a:ext cx="3046796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Pohádky  naruby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32679" y="6021288"/>
            <a:ext cx="3607078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Nezbedné  pohádky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36218" y="2924943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75524" y="3819809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05294" y="4567524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09408" y="4549252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95935" y="5280540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66119" y="6021288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2150" y="6021288"/>
            <a:ext cx="1866559" cy="584775"/>
          </a:xfrm>
          <a:prstGeom prst="rect">
            <a:avLst/>
          </a:prstGeom>
          <a:solidFill>
            <a:srgbClr val="FFFF00"/>
          </a:solidFill>
          <a:ln w="38100">
            <a:solidFill>
              <a:srgbClr val="C0000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                                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7078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260648"/>
            <a:ext cx="4392488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CO JE NA OBRÁZKU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511519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92D050"/>
                </a:solidFill>
                <a:latin typeface="Curlz MT" pitchFamily="82" charset="0"/>
              </a:rPr>
              <a:t>Dávejte si hádanky! </a:t>
            </a:r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cs-CZ" dirty="0" smtClean="0"/>
              <a:t>Je to jednoduché – utvoř větu k jednomu následujících z obrázků Josefa Lady. </a:t>
            </a:r>
          </a:p>
          <a:p>
            <a:pPr marL="0" indent="0" algn="ctr">
              <a:buNone/>
            </a:pPr>
            <a:r>
              <a:rPr lang="cs-CZ" dirty="0" smtClean="0"/>
              <a:t>Kamarádi budou hádat, ke kterému patří.</a:t>
            </a:r>
          </a:p>
          <a:p>
            <a:pPr marL="0" indent="0" algn="ctr">
              <a:buNone/>
            </a:pPr>
            <a:r>
              <a:rPr lang="cs-CZ" sz="1600" dirty="0" smtClean="0"/>
              <a:t>( věty též můžete psát na linky k obrázkům)</a:t>
            </a:r>
          </a:p>
          <a:p>
            <a:pPr marL="0" indent="0" algn="ctr">
              <a:buNone/>
            </a:pPr>
            <a:endParaRPr lang="cs-CZ" sz="1600" dirty="0"/>
          </a:p>
          <a:p>
            <a:pPr marL="0" indent="0" algn="ctr">
              <a:buNone/>
            </a:pPr>
            <a:r>
              <a:rPr lang="cs-CZ" dirty="0" smtClean="0"/>
              <a:t>Vyzkoušíme si to :</a:t>
            </a:r>
          </a:p>
          <a:p>
            <a:pPr marL="0" indent="0" algn="ctr">
              <a:buNone/>
            </a:pPr>
            <a:r>
              <a:rPr lang="cs-CZ" dirty="0" smtClean="0"/>
              <a:t>Poznáš, ke kterému obrázku patří tato věta?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PRŠÍ, PRŠÍ JEN SE LEJE.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83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5" r="16421" b="69897"/>
          <a:stretch/>
        </p:blipFill>
        <p:spPr bwMode="auto">
          <a:xfrm rot="5400000">
            <a:off x="1276499" y="1876965"/>
            <a:ext cx="5992242" cy="2903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2134617" y="5302514"/>
            <a:ext cx="628046" cy="4846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4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134617" y="1045695"/>
            <a:ext cx="648072" cy="4846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1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2074291" y="2477196"/>
            <a:ext cx="674938" cy="4846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2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2181999" y="3906764"/>
            <a:ext cx="628045" cy="484632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3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781323" y="5280066"/>
            <a:ext cx="633048" cy="484632"/>
          </a:xfrm>
          <a:prstGeom prst="lef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8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5783170" y="1045695"/>
            <a:ext cx="633048" cy="484632"/>
          </a:xfrm>
          <a:prstGeom prst="lef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5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5751493" y="2464442"/>
            <a:ext cx="638057" cy="484632"/>
          </a:xfrm>
          <a:prstGeom prst="lef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6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5770072" y="3906764"/>
            <a:ext cx="633048" cy="484632"/>
          </a:xfrm>
          <a:prstGeom prst="lef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7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55576" y="6488668"/>
            <a:ext cx="7740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Bubáci a hastrmani 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www.youtube.com/watch?v=nKUW36iR6AM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0" y="1772816"/>
            <a:ext cx="28100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0764" y="3328211"/>
            <a:ext cx="28100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528" y="4883606"/>
            <a:ext cx="28100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292" y="6324898"/>
            <a:ext cx="28100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868144" y="192465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770072" y="3344232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783170" y="4763814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783170" y="6252218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ný popisek 5"/>
          <p:cNvSpPr/>
          <p:nvPr/>
        </p:nvSpPr>
        <p:spPr>
          <a:xfrm>
            <a:off x="6513683" y="972539"/>
            <a:ext cx="2548270" cy="1491903"/>
          </a:xfrm>
          <a:prstGeom prst="wedgeEllipseCallout">
            <a:avLst>
              <a:gd name="adj1" fmla="val -118839"/>
              <a:gd name="adj2" fmla="val 532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PRŠÍ, PRŠÍ JEN SE LEJE.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09175" y="2464442"/>
            <a:ext cx="185384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Pašík </a:t>
            </a:r>
            <a:r>
              <a:rPr lang="cs-CZ" dirty="0"/>
              <a:t> </a:t>
            </a:r>
            <a:r>
              <a:rPr lang="cs-CZ" dirty="0" smtClean="0"/>
              <a:t>si  zpívá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528" y="0"/>
            <a:ext cx="9053825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Pozorně si obrázky prohlédněte. Uhádnete ? </a:t>
            </a:r>
            <a:r>
              <a:rPr lang="cs-CZ" dirty="0" smtClean="0"/>
              <a:t>Odpověď se zobrazí po kliknutí.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534466" y="2990289"/>
            <a:ext cx="5476307" cy="707886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TEĎ TO ZKUSTE SAMI 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93089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33333E-6 C 0.00174 -0.00787 2.77778E-7 -0.01875 -0.00312 -0.02616 C -0.00486 -0.03056 -0.0092 -0.03819 -0.0092 -0.03819 C -0.01163 -0.04907 -0.01354 -0.06088 -0.01979 -0.06852 C -0.02153 -0.07546 -0.02448 -0.0787 -0.02725 -0.08472 C -0.03142 -0.09444 -0.03177 -0.09907 -0.03802 -0.10694 C -0.04045 -0.11759 -0.03837 -0.11157 -0.04705 -0.12315 C -0.06423 -0.1463 -0.08403 -0.14931 -0.10764 -0.15139 C -0.11736 -0.15046 -0.12847 -0.15463 -0.13646 -0.14745 C -0.14774 -0.1375 -0.13489 -0.14375 -0.14566 -0.13935 C -0.14774 -0.13657 -0.14913 -0.13218 -0.15173 -0.12917 C -0.15503 -0.12546 -0.16232 -0.125 -0.16684 -0.12315 C -0.18177 -0.12384 -0.19844 -0.11806 -0.21215 -0.12708 C -0.23142 -0.13958 -0.19774 -0.12315 -0.21979 -0.13333 C -0.22708 -0.14815 -0.22656 -0.16991 -0.23333 -0.18565 C -0.23594 -0.19167 -0.23819 -0.20139 -0.24392 -0.20394 C -0.25312 -0.20787 -0.24722 -0.20579 -0.26215 -0.20787 C -0.35364 -0.20648 -0.34653 -0.21042 -0.39861 -0.2 C -0.40729 -0.1912 -0.41857 -0.18912 -0.42882 -0.1838 C -0.43264 -0.17662 -0.43767 -0.17338 -0.44097 -0.16551 C -0.44548 -0.15486 -0.44653 -0.14398 -0.45312 -0.13519 C -0.45694 -0.12014 -0.45139 -0.13935 -0.4592 -0.12315 C -0.46007 -0.1213 -0.45989 -0.11898 -0.46059 -0.11713 C -0.46458 -0.10764 -0.46805 -0.10023 -0.47587 -0.09676 C -0.48264 -0.09005 -0.48576 -0.08935 -0.49392 -0.08681 C -0.50521 -0.07708 -0.51909 -0.07315 -0.53194 -0.06852 C -0.55208 -0.06921 -0.57239 -0.06968 -0.59253 -0.0706 C -0.59982 -0.0713 -0.59913 -0.07431 -0.60469 -0.08079 C -0.6158 -0.09421 -0.62135 -0.11088 -0.63038 -0.12708 C -0.63489 -0.14514 -0.64739 -0.1537 -0.6592 -0.16157 C -0.66823 -0.16736 -0.671 -0.17199 -0.68038 -0.17569 C -0.69323 -0.18056 -0.70833 -0.1831 -0.72135 -0.18565 C -0.73194 -0.18495 -0.74271 -0.18704 -0.75312 -0.1838 C -0.75555 -0.1831 -0.76371 -0.16968 -0.76666 -0.16551 C -0.7717 -0.1463 -0.76441 -0.1713 -0.77135 -0.15556 C -0.77725 -0.14236 -0.76805 -0.15532 -0.77587 -0.1456 C -0.77812 -0.13935 -0.78125 -0.13333 -0.78333 -0.12708 C -0.78472 -0.12315 -0.78541 -0.11898 -0.78646 -0.11505 C -0.78698 -0.11296 -0.78802 -0.10903 -0.78802 -0.10903 C -0.7868 -0.06736 -0.78837 0.01181 -0.74548 0.02222 C -0.71962 0.04884 -0.66094 0.03796 -0.64097 0.03843 C -0.63107 0.0412 -0.62048 0.04282 -0.61059 0.0463 C -0.60555 0.04838 -0.60052 0.05 -0.59548 0.05255 C -0.59253 0.0537 -0.58646 0.05648 -0.58646 0.05648 C -0.58385 0.05995 -0.57986 0.06204 -0.57882 0.06667 C -0.57621 0.07755 -0.57326 0.08796 -0.57135 0.09907 C -0.57187 0.10255 -0.5717 0.10602 -0.57274 0.10926 C -0.57413 0.11319 -0.58159 0.11643 -0.58333 0.11713 C -0.59045 0.1206 -0.59739 0.12477 -0.60469 0.12731 C -0.61545 0.13727 -0.62986 0.14028 -0.64253 0.14352 C -0.65034 0.14537 -0.65729 0.14954 -0.66528 0.15162 C -0.67396 0.15903 -0.68559 0.16435 -0.69548 0.16782 C -0.70451 0.17917 -0.69045 0.16227 -0.70469 0.17593 C -0.70642 0.17731 -0.70746 0.18032 -0.7092 0.18171 C -0.71232 0.18449 -0.71649 0.18518 -0.71979 0.18773 C -0.72482 0.19167 -0.72847 0.19792 -0.73333 0.20185 C -0.73385 0.20417 -0.7342 0.20602 -0.73489 0.2081 C -0.73576 0.21042 -0.73732 0.21204 -0.73802 0.21435 C -0.73941 0.21921 -0.74097 0.23032 -0.74097 0.23032 C -0.73993 0.24375 -0.7408 0.25787 -0.73802 0.27083 C -0.73802 0.27106 -0.72291 0.29074 -0.72274 0.29097 C -0.70347 0.30393 -0.68194 0.31157 -0.66059 0.31713 C -0.65069 0.32593 -0.66128 0.31713 -0.65156 0.32338 C -0.64739 0.32593 -0.63941 0.33125 -0.63941 0.33125 C -0.63663 0.33704 -0.63368 0.34074 -0.63038 0.34537 C -0.62899 0.35231 -0.62743 0.35903 -0.62587 0.36574 C -0.62691 0.37847 -0.62569 0.3919 -0.62882 0.40417 C -0.63003 0.40856 -0.63489 0.40926 -0.63802 0.41227 C -0.64548 0.41875 -0.65052 0.42593 -0.6592 0.43009 C -0.66354 0.43634 -0.67048 0.43981 -0.67587 0.44421 C -0.68021 0.44815 -0.68437 0.45162 -0.68802 0.45671 C -0.68958 0.45856 -0.6908 0.46111 -0.69253 0.46273 C -0.70364 0.47292 -0.69392 0.46018 -0.70312 0.47083 C -0.70746 0.47569 -0.70972 0.48148 -0.71371 0.48681 C -0.71753 0.50694 -0.71857 0.52986 -0.70764 0.54537 C -0.69062 0.61134 -0.60659 0.59306 -0.5743 0.59375 C -0.56337 0.59653 -0.55434 0.60301 -0.54392 0.60787 C -0.53819 0.61111 -0.52587 0.61597 -0.52587 0.61597 C -0.52257 0.62083 -0.51875 0.62361 -0.51528 0.62824 C -0.50312 0.67593 -0.48455 0.69375 -0.45 0.71111 C -0.43541 0.71829 -0.42344 0.72893 -0.40764 0.73333 C -0.37604 0.74213 -0.34462 0.74306 -0.31215 0.7456 C -0.28368 0.75532 -0.296 0.75185 -0.23333 0.7456 C -0.23125 0.74537 -0.22396 0.73727 -0.22135 0.73542 C -0.20955 0.72685 -0.21267 0.72824 -0.2033 0.72546 C -0.19236 0.71806 -0.18038 0.71435 -0.16823 0.71111 C -0.1526 0.70208 -0.13646 0.70301 -0.12274 0.68889 C -0.11736 0.65833 -0.12795 0.63009 -0.13819 0.60417 C -0.13941 0.58611 -0.13889 0.58495 -0.14705 0.57361 C -0.14878 0.56736 -0.15156 0.56412 -0.1533 0.55741 C -0.1526 0.5544 -0.15295 0.55023 -0.15173 0.54768 C -0.14948 0.54329 -0.14444 0.54468 -0.14097 0.54329 C -0.12639 0.5375 -0.11215 0.53542 -0.09705 0.53333 C -0.071 0.53565 -0.04531 0.53611 -0.01979 0.54329 C -0.01319 0.54815 -0.00659 0.54907 2.77778E-7 0.5537 C 0.0007 0.5537 0.03108 0.55347 0.0408 0.54954 C 0.04288 0.54861 0.04479 0.54676 0.04688 0.54537 C 0.04879 0.54444 0.05087 0.54398 0.05295 0.54329 C 0.05903 0.53194 0.05226 0.5419 0.06198 0.53542 C 0.06875 0.53056 0.07934 0.5162 0.08472 0.50903 C 0.08924 0.48611 0.08663 0.46574 0.07865 0.44421 C 0.07396 0.43171 0.07101 0.41643 0.06354 0.40625 C 0.05972 0.40093 0.05538 0.39745 0.05139 0.39213 C 0.04844 0.38796 0.04531 0.38102 0.04236 0.37778 C 0.02761 0.36088 -0.01007 0.36088 -0.02587 0.35949 C -0.03229 0.35069 -0.02639 0.35718 -0.04253 0.35347 C -0.04774 0.35231 -0.0526 0.34792 -0.05764 0.34537 C -0.0658 0.3375 -0.07326 0.3287 -0.07882 0.31713 C -0.08021 0.30856 -0.08333 0.30162 -0.08489 0.29306 C -0.0868 0.28148 -0.08784 0.27153 -0.09097 0.26065 C -0.09045 0.25046 -0.09114 0.24028 -0.08941 0.23032 C -0.08923 0.22893 -0.08194 0.22037 -0.08038 0.22014 C -0.0658 0.21852 -0.05104 0.21898 -0.03646 0.21829 C -0.02274 0.20602 0.02031 0.20648 0.03177 0.20602 C 0.03681 0.20162 0.03906 0.2 0.0408 0.1919 C 0.03959 0.11991 0.04983 0.11505 0.02275 0.07685 C 0.01945 0.06366 0.01684 0.06782 0.00903 0.06273 C 0.00347 0.05903 2.77778E-7 0.05648 -0.00607 0.05463 C -0.00972 0.04051 -0.0092 0.03125 -0.00607 0.0162 C -0.00469 0.00972 -0.00538 0.01042 -0.00156 0.00625 C -0.00017 0.00463 0.00243 0.0044 0.00295 0.00208 C 0.0033 0.00069 0.00104 0.00069 2.77778E-7 3.33333E-6 Z " pathEditMode="relative" ptsTypes="ffffffffffffffffffffffffffffffffffffffffffffffffffffffffffffffffffffffffffffffffffffffffffffffffffffffffffffffffffffffffff">
                                      <p:cBhvr>
                                        <p:cTn id="1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250"/>
                            </p:stCondLst>
                            <p:childTnLst>
                              <p:par>
                                <p:cTn id="18" presetID="21" presetClass="exit" presetSubtype="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250"/>
                            </p:stCondLst>
                            <p:childTnLst>
                              <p:par>
                                <p:cTn id="22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7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750"/>
                            </p:stCondLst>
                            <p:childTnLst>
                              <p:par>
                                <p:cTn id="32" presetID="8" presetClass="emph" presetSubtype="0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500"/>
                            </p:stCondLst>
                            <p:childTnLst>
                              <p:par>
                                <p:cTn id="35" presetID="2" presetClass="exit" presetSubtype="4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7" grpId="0" animBg="1"/>
      <p:bldP spid="7" grpId="1" animBg="1"/>
      <p:bldP spid="25" grpId="0" animBg="1"/>
      <p:bldP spid="25" grpId="1" animBg="1"/>
      <p:bldP spid="25" grpId="2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95" r="16421" b="40915"/>
          <a:stretch/>
        </p:blipFill>
        <p:spPr bwMode="auto">
          <a:xfrm rot="5400000">
            <a:off x="1381224" y="2083272"/>
            <a:ext cx="5992242" cy="2923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091507" y="5568707"/>
            <a:ext cx="628046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133003" y="1295052"/>
            <a:ext cx="648072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091507" y="2625658"/>
            <a:ext cx="67493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143016" y="4162440"/>
            <a:ext cx="628045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951085" y="5568707"/>
            <a:ext cx="633048" cy="4846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5930377" y="1295052"/>
            <a:ext cx="633048" cy="4846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930377" y="2683416"/>
            <a:ext cx="638057" cy="4846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5930377" y="4283624"/>
            <a:ext cx="633048" cy="4846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0" y="2060848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3527467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0" y="4994086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479886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0" y="7927324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51085" y="2060848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951085" y="3544801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51085" y="5028754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951085" y="6512707"/>
            <a:ext cx="2915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267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08" r="16421" b="11751"/>
          <a:stretch/>
        </p:blipFill>
        <p:spPr bwMode="auto">
          <a:xfrm rot="5400000">
            <a:off x="1285488" y="1972468"/>
            <a:ext cx="5992242" cy="3019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1987272" y="5582562"/>
            <a:ext cx="62804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028415" y="1059684"/>
            <a:ext cx="6480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987273" y="2625658"/>
            <a:ext cx="67493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987273" y="4145850"/>
            <a:ext cx="62804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5958339" y="5582562"/>
            <a:ext cx="63304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5955557" y="1059684"/>
            <a:ext cx="63304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Šipka doleva 10"/>
          <p:cNvSpPr/>
          <p:nvPr/>
        </p:nvSpPr>
        <p:spPr>
          <a:xfrm>
            <a:off x="5950548" y="2671651"/>
            <a:ext cx="638057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5971907" y="4145850"/>
            <a:ext cx="63304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07504" y="2060848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191" y="3482277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2643" y="5020523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2191" y="6381328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084168" y="2038316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084168" y="3482277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84168" y="5053410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84168" y="6372651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69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412776"/>
            <a:ext cx="4869234" cy="10463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Veselé obrázky Josefa Lady</a:t>
            </a:r>
          </a:p>
          <a:p>
            <a:pPr marL="0" indent="0">
              <a:buNone/>
            </a:pPr>
            <a:r>
              <a:rPr lang="cs-CZ" dirty="0" smtClean="0"/>
              <a:t>ZKUSÍŠ NĚJAKÝ NAKRESLIT?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735434" y="4221088"/>
            <a:ext cx="37289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www.joseflada.cz/obrazy.html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74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444" y="3149245"/>
            <a:ext cx="2337792" cy="1570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71525"/>
            <a:ext cx="3800475" cy="608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065" y="1467611"/>
            <a:ext cx="2362200" cy="337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854" y="4888695"/>
            <a:ext cx="3048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2996"/>
            <a:ext cx="5638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DCERA   Alena Ladová         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1270" y="1772816"/>
            <a:ext cx="22685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VNUK </a:t>
            </a:r>
          </a:p>
          <a:p>
            <a:r>
              <a:rPr lang="cs-CZ" sz="3600" dirty="0" smtClean="0"/>
              <a:t>Josef Lada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015" y="134965"/>
            <a:ext cx="8763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052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50191" y="297522"/>
            <a:ext cx="2954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Najdeš 11 slov?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096959"/>
              </p:ext>
            </p:extLst>
          </p:nvPr>
        </p:nvGraphicFramePr>
        <p:xfrm>
          <a:off x="388043" y="2021632"/>
          <a:ext cx="6936432" cy="4632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67054"/>
                <a:gridCol w="867054"/>
                <a:gridCol w="867054"/>
                <a:gridCol w="867054"/>
                <a:gridCol w="867054"/>
                <a:gridCol w="867054"/>
                <a:gridCol w="867054"/>
                <a:gridCol w="867054"/>
              </a:tblGrid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40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 rot="20468984">
            <a:off x="107504" y="374465"/>
            <a:ext cx="277031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SOUTĚŽ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84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2447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NAŠEL JSI  11  slov?  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427959"/>
              </p:ext>
            </p:extLst>
          </p:nvPr>
        </p:nvGraphicFramePr>
        <p:xfrm>
          <a:off x="683568" y="1115432"/>
          <a:ext cx="6936432" cy="4632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67054"/>
                <a:gridCol w="867054"/>
                <a:gridCol w="867054"/>
                <a:gridCol w="867054"/>
                <a:gridCol w="867054"/>
                <a:gridCol w="867054"/>
                <a:gridCol w="867054"/>
                <a:gridCol w="867054"/>
              </a:tblGrid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Q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920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6140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3399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292080" y="92865"/>
            <a:ext cx="3407420" cy="769441"/>
          </a:xfrm>
          <a:prstGeom prst="rect">
            <a:avLst/>
          </a:prstGeom>
          <a:solidFill>
            <a:srgbClr val="66FFFF"/>
          </a:solidFill>
        </p:spPr>
        <p:txBody>
          <a:bodyPr wrap="square">
            <a:spAutoFit/>
          </a:bodyPr>
          <a:lstStyle/>
          <a:p>
            <a:pPr lvl="0"/>
            <a:r>
              <a:rPr lang="cs-CZ" sz="4400" dirty="0">
                <a:solidFill>
                  <a:srgbClr val="FF0000"/>
                </a:solidFill>
              </a:rPr>
              <a:t>JSI PAŠÍK !!!!</a:t>
            </a:r>
          </a:p>
        </p:txBody>
      </p:sp>
      <p:pic>
        <p:nvPicPr>
          <p:cNvPr id="12290" name="Picture 2" descr="C:\Users\jkocandrlova\AppData\Local\Microsoft\Windows\Temporary Internet Files\Content.IE5\C76JYI0N\MC900344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021" y="881554"/>
            <a:ext cx="1237183" cy="165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109771"/>
            <a:ext cx="9144000" cy="563231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endParaRPr lang="cs-CZ" sz="12000" dirty="0" smtClean="0"/>
          </a:p>
          <a:p>
            <a:r>
              <a:rPr lang="cs-CZ" sz="12000" dirty="0" smtClean="0"/>
              <a:t>  JSI PAŠÁK !</a:t>
            </a:r>
          </a:p>
          <a:p>
            <a:endParaRPr lang="cs-CZ" sz="12000" dirty="0"/>
          </a:p>
        </p:txBody>
      </p:sp>
      <p:pic>
        <p:nvPicPr>
          <p:cNvPr id="12291" name="Picture 3" descr="C:\Users\jkocandrlova\AppData\Local\Microsoft\Windows\Temporary Internet Files\Content.IE5\JGQI9TKK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107" y="3844709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23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1037834" y="2967335"/>
            <a:ext cx="70683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Nastal čas na pohádku.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68174" y="4937392"/>
            <a:ext cx="64087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www.youtube.com/watch?v=HMXoZ1Z8paY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5583723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www.youtube.com/watch?v=AVjS6e7S5BE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5583723"/>
            <a:ext cx="1617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Mikeš na pouti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4970784"/>
            <a:ext cx="2042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Mikeš se učí mluvit</a:t>
            </a:r>
          </a:p>
        </p:txBody>
      </p:sp>
    </p:spTree>
    <p:extLst>
      <p:ext uri="{BB962C8B-B14F-4D97-AF65-F5344CB8AC3E}">
        <p14:creationId xmlns:p14="http://schemas.microsoft.com/office/powerpoint/2010/main" val="360347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664" y="0"/>
            <a:ext cx="2098576" cy="792088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5809832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http://cs.wikipedia.org/wiki/Soubor:%C5%98%C3%AD%C4%8Dany_-_sm%C4%9Brovka_na_Hrusice_-_Mike%C5%A1_-_</a:t>
            </a:r>
            <a:r>
              <a:rPr lang="cs-CZ" sz="1600" dirty="0" smtClean="0">
                <a:hlinkClick r:id="rId2"/>
              </a:rPr>
              <a:t>1c.jpg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cs.wikipedia.org/wiki/Soubor:Hrusice_CZ_Josef_Lada_bust_323.jpg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cs.wikipedia.org/wiki/Soubor:Hrusice_CZ_birthplace_of_Josef_Lada_185.jpg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cs.wikipedia.org/wiki/Soubor:Hrusice_CZ_villa_of_Josef_Lada_330.jpg</a:t>
            </a:r>
            <a:endParaRPr lang="cs-CZ" sz="1600" dirty="0" smtClean="0">
              <a:hlinkClick r:id="rId6"/>
            </a:endParaRPr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://www.zbozi.cz/vyrobek/nezbedne-pohadky-josef-lada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http://www.knihy.cz/mikes/d-2105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www.arara.cz/i/imgs/126/172126.jpg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www.arara.cz/i/imgs/701/162701.jpg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knihy.abz.cz/imgs/products/img_172565_main.jpg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www.popron.cz/fotocache/mid/373600.jpg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www.knihy-pro-deti.cz/pictures/a101_2.jpg</a:t>
            </a:r>
            <a:endParaRPr lang="cs-CZ" sz="1600" dirty="0" smtClean="0"/>
          </a:p>
          <a:p>
            <a:r>
              <a:rPr lang="cs-CZ" sz="1600" dirty="0"/>
              <a:t>http://www.obrazky.cz/detail?q=o%20chytr%C3%A9%20kmot%C5%99e%20li%C5%A1ce%20lada&amp;offset=1&amp;limit=20&amp;bUrlPar=filter%3D1&amp;resNum=7&amp;ref=http%3A//www.zbozi.cz/%3Fq%3Do%2Bchytr%25C3%25A9%2Bkmot%25C5%2599e%2Bli%25C5%25A1ce%2Blada&amp;resID=nyEescJVF8uTdgEY3UuyCgpjkN8Iysf1jEcqInW9_SQ&amp;imgURL=http%3A//www.knihy-pro-deti.cz/pictures/a101_3_nahled.jpg&amp;pageURL=http%3A//www.knihy-pro-deti.cz/Pohadky-a-pribehy/O-chytre-kmotre-lisce---Josef-Lada.html&amp;imgX=100&amp;imgY=75&amp;imgSize=4&amp;thURL=http%3A//media5.picsearch.com/is%3FnyEescJVF8uTdgEY3UuyCgpjkN8Iysf1jEcqInW9_SQ&amp;thX=100&amp;thY=75&amp;qNoSite=o%2Bchytr%C3%A9%2Bkmot%C5%99e%2Bli%C5%A1ce%2Blada&amp;siteWWW=&amp;sId=_rha1-_</a:t>
            </a:r>
            <a:r>
              <a:rPr lang="cs-CZ" sz="1600" dirty="0" smtClean="0"/>
              <a:t>XwmXK-ZHp5HBA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979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184576"/>
          </a:xfrm>
        </p:spPr>
        <p:txBody>
          <a:bodyPr/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www.zbozi.cz/vyrobek/detem-alena-ladova-alena-ladova/</a:t>
            </a:r>
            <a:endParaRPr lang="cs-CZ" sz="1600" dirty="0" smtClean="0"/>
          </a:p>
          <a:p>
            <a:r>
              <a:rPr lang="cs-CZ" sz="1600" dirty="0" smtClean="0"/>
              <a:t>http</a:t>
            </a:r>
            <a:r>
              <a:rPr lang="cs-CZ" sz="1600" dirty="0"/>
              <a:t>://www.obrazky.cz/detail?q=josef%20lada&amp;offset=21&amp;limit=20&amp;bUrlPar=filter%3D1&amp;resNum=28&amp;ref=http%3A//www.obrazky.cz/%3Fq%3Djosef%2520lada%26fulltext&amp;resID=QE1Ox7c9y4BL09P0oEOzaHeu5teWJfVqEN6JBmizars&amp;imgURL=http%3A//www.artbohemia.cz/img/lada-josef/thumb200/3782-kominikbar2.jpg&amp;pageURL=http%3A//www.artbohemia.cz/3782-kominik&amp;imgX=199&amp;imgY=200&amp;imgSize=18&amp;thURL=http%3A//media1.picsearch.com/is%3FQE1Ox7c9y4BL09P0oEOzaHeu5teWJfVqEN6JBmizars&amp;thX=127&amp;thY=128&amp;qNoSite=josef%2Blada&amp;siteWWW=&amp;sId=_rha1-_</a:t>
            </a:r>
            <a:r>
              <a:rPr lang="cs-CZ" sz="1600" dirty="0" smtClean="0"/>
              <a:t>XwwUbJRKuJYrM</a:t>
            </a:r>
          </a:p>
          <a:p>
            <a:pPr marL="0" indent="0">
              <a:buNone/>
            </a:pPr>
            <a:r>
              <a:rPr lang="cs-CZ" sz="1600" dirty="0">
                <a:hlinkClick r:id="rId3"/>
              </a:rPr>
              <a:t>http://hrusice.muzeumompv.cz/josef-lada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4"/>
              </a:rPr>
              <a:t>http://hrusice.muzeumompv.cz/</a:t>
            </a:r>
            <a:r>
              <a:rPr lang="cs-CZ" sz="1600" dirty="0" err="1">
                <a:hlinkClick r:id="rId4"/>
              </a:rPr>
              <a:t>wp-content</a:t>
            </a:r>
            <a:r>
              <a:rPr lang="cs-CZ" sz="1600" dirty="0">
                <a:hlinkClick r:id="rId4"/>
              </a:rPr>
              <a:t>/</a:t>
            </a:r>
            <a:r>
              <a:rPr lang="cs-CZ" sz="1600" dirty="0" err="1">
                <a:hlinkClick r:id="rId4"/>
              </a:rPr>
              <a:t>uploads</a:t>
            </a:r>
            <a:r>
              <a:rPr lang="cs-CZ" sz="1600" dirty="0">
                <a:hlinkClick r:id="rId4"/>
              </a:rPr>
              <a:t>/2011/04/Alena-Ladova...</a:t>
            </a:r>
            <a:r>
              <a:rPr lang="cs-CZ" sz="1600" dirty="0" err="1" smtClean="0">
                <a:hlinkClick r:id="rId4"/>
              </a:rPr>
              <a:t>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5"/>
              </a:rPr>
              <a:t>http://hrusice.muzeumompv.cz/zajimavosti-v-okoli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www.youtube.com/watch?v=nKUW36iR6AM</a:t>
            </a: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/>
              <a:t>Naskenované pexeso: </a:t>
            </a:r>
          </a:p>
          <a:p>
            <a:pPr marL="0" indent="0">
              <a:buNone/>
            </a:pPr>
            <a:r>
              <a:rPr lang="cs-CZ" sz="1600" dirty="0" smtClean="0"/>
              <a:t>PEXESO 9. Obrázkové pexeso Josefa </a:t>
            </a:r>
            <a:r>
              <a:rPr lang="cs-CZ" sz="1600" dirty="0"/>
              <a:t>L</a:t>
            </a:r>
            <a:r>
              <a:rPr lang="cs-CZ" sz="1600" dirty="0" smtClean="0"/>
              <a:t>ady. Vydalo nakladatelství </a:t>
            </a:r>
            <a:r>
              <a:rPr lang="cs-CZ" sz="1600" dirty="0" err="1" smtClean="0"/>
              <a:t>Apolo</a:t>
            </a:r>
            <a:r>
              <a:rPr lang="cs-CZ" sz="1600" dirty="0" smtClean="0"/>
              <a:t> Pardubice, 1995. 2.vydání 1998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93569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504</TotalTime>
  <Words>958</Words>
  <Application>Microsoft Office PowerPoint</Application>
  <PresentationFormat>Předvádění na obrazovce (4:3)</PresentationFormat>
  <Paragraphs>406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Škola: Základní škola a Mateřská škola Halže, příspěvková organizace Název: VY_32_INOVACE_10_ČJ SPISOVATELÉ  A  ILUSTRÁTOŘI_Josef Lada Číslo projektu: CZ.1.07/1.4.00/21.3551 Autor:  Mgr. Jarmila Kočandrlová </vt:lpstr>
      <vt:lpstr>Josef Lada</vt:lpstr>
      <vt:lpstr>Prezentace aplikace PowerPoint</vt:lpstr>
      <vt:lpstr>1. Vodník             2 . OBRÁCENĚ      3. OBRÁZKY V KNIZE    4. AUTOR KNIH   5. MLUVÍCÍ KOCOUREK       6. SEŘAZENÁ PÍSMENA         7. ZLOBIVÉ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JE NA OBRÁZKU 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a Mateřská škola Halže, příspěvková organizace Název: VY_12_INOVACE_04_ČJ_Josef_Lada Číslo projektu: Jarmila Kočandrlová</dc:title>
  <dc:creator>Kočandrlová Jarmila</dc:creator>
  <cp:lastModifiedBy>Učitel</cp:lastModifiedBy>
  <cp:revision>58</cp:revision>
  <dcterms:created xsi:type="dcterms:W3CDTF">2012-10-30T16:52:29Z</dcterms:created>
  <dcterms:modified xsi:type="dcterms:W3CDTF">2013-05-13T19:13:23Z</dcterms:modified>
</cp:coreProperties>
</file>