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5" r:id="rId5"/>
    <p:sldId id="266" r:id="rId6"/>
    <p:sldId id="268" r:id="rId7"/>
    <p:sldId id="260" r:id="rId8"/>
    <p:sldId id="261" r:id="rId9"/>
    <p:sldId id="262" r:id="rId10"/>
    <p:sldId id="263" r:id="rId11"/>
    <p:sldId id="264" r:id="rId12"/>
    <p:sldId id="276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58" r:id="rId21"/>
    <p:sldId id="26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zden%C4%9Bk+miler&amp;hl=cs&amp;rlz=1C2PRFB_enCZ490CZ492&amp;source=lnms&amp;tbm=isch&amp;sa=X&amp;ei=KgtzUcHXD8SN4ATRtYGwDA&amp;sqi=2&amp;ved=0CAcQ_AUoAQ&amp;biw=1366&amp;bih=667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knihy.abz.cz/imgs/products/img_256406_orig.jpg" TargetMode="External"/><Relationship Id="rId13" Type="http://schemas.openxmlformats.org/officeDocument/2006/relationships/hyperlink" Target="http://www.beletrie.eu/knihy/detem-zdenek-miler-a-krtek.html" TargetMode="External"/><Relationship Id="rId3" Type="http://schemas.openxmlformats.org/officeDocument/2006/relationships/hyperlink" Target="http://www.berounka.net/179542/o-vesele-masince.jpg" TargetMode="External"/><Relationship Id="rId7" Type="http://schemas.openxmlformats.org/officeDocument/2006/relationships/hyperlink" Target="http://www.zbozi.cz/vyrobek/krtek-a-kalhotky-eduard-petiska-zdenek-miler/" TargetMode="External"/><Relationship Id="rId12" Type="http://schemas.openxmlformats.org/officeDocument/2006/relationships/hyperlink" Target="http://cs.wikipedia.org/wiki/Soubor:Andrewfeustelv2.jpg" TargetMode="External"/><Relationship Id="rId2" Type="http://schemas.openxmlformats.org/officeDocument/2006/relationships/hyperlink" Target="http://cs.wikipedia.org/wiki/Zden&#283;k_Mil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bozi.cz/vyrobek/krtek-ve-meste-j-a-novotny-zdenek-miler/" TargetMode="External"/><Relationship Id="rId11" Type="http://schemas.openxmlformats.org/officeDocument/2006/relationships/hyperlink" Target="http://images.gildia.pl/_n_/sklep/86/86147-100.jpg" TargetMode="External"/><Relationship Id="rId5" Type="http://schemas.openxmlformats.org/officeDocument/2006/relationships/hyperlink" Target="http://www.zbozi.cz/vyrobek/pohadkovy-dedecek-eduard-petiska-zdenek-miler/" TargetMode="External"/><Relationship Id="rId10" Type="http://schemas.openxmlformats.org/officeDocument/2006/relationships/hyperlink" Target="http://obalky.kosmas.cz/ArticleCovers/169378_big.jpg" TargetMode="External"/><Relationship Id="rId4" Type="http://schemas.openxmlformats.org/officeDocument/2006/relationships/hyperlink" Target="http://knihy.abz.cz/imgs/products/img_172690_main.jpg" TargetMode="External"/><Relationship Id="rId9" Type="http://schemas.openxmlformats.org/officeDocument/2006/relationships/hyperlink" Target="http://images-eu.amazon.com/images/P/3928885979.03.TZZZZZZZ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bozi.cz/vyrobek/dvd-pribehy-cvrcka-a-stenatka/?q=P%C5%98%C3%8DB%C4%9AHy%20cvr%C4%8Dka%20a%20%C5%A1t%C4%9B%C5%83%C3%81TKA#utm_source=search.seznam.cz&amp;utm_medium=link&amp;utm_campaign=lista" TargetMode="External"/><Relationship Id="rId2" Type="http://schemas.openxmlformats.org/officeDocument/2006/relationships/hyperlink" Target="http://obrazky.cz/?q=josef+lada&amp;from=14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v5RQPQxjwYY" TargetMode="External"/><Relationship Id="rId5" Type="http://schemas.openxmlformats.org/officeDocument/2006/relationships/hyperlink" Target="http://www.knihy-pro-deti.cz/pictures/02.jpg" TargetMode="External"/><Relationship Id="rId4" Type="http://schemas.openxmlformats.org/officeDocument/2006/relationships/hyperlink" Target="http://cs.wikipedia.org/wiki/Soubor:%C5%98%C3%AD%C4%8Dany_-_sm%C4%9Brovka_na_Hrusice_-_Mike%C5%A1_-_1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4725144"/>
            <a:ext cx="8424936" cy="1800200"/>
          </a:xfrm>
        </p:spPr>
        <p:txBody>
          <a:bodyPr/>
          <a:lstStyle/>
          <a:p>
            <a:r>
              <a:rPr lang="cs-CZ" sz="2000" dirty="0" smtClean="0"/>
              <a:t>ANOTACE:</a:t>
            </a:r>
          </a:p>
          <a:p>
            <a:r>
              <a:rPr lang="cs-CZ" sz="2000" dirty="0"/>
              <a:t>Určeno žákům 1.stupně ZŠ</a:t>
            </a:r>
          </a:p>
          <a:p>
            <a:r>
              <a:rPr lang="cs-CZ" sz="2000" dirty="0"/>
              <a:t>Žáci se </a:t>
            </a:r>
            <a:r>
              <a:rPr lang="cs-CZ" sz="2000" dirty="0" smtClean="0"/>
              <a:t>seznámí </a:t>
            </a:r>
            <a:r>
              <a:rPr lang="cs-CZ" sz="2000" smtClean="0"/>
              <a:t>s </a:t>
            </a:r>
            <a:r>
              <a:rPr lang="cs-CZ" sz="2000" smtClean="0"/>
              <a:t>ilustracemi</a:t>
            </a:r>
            <a:r>
              <a:rPr lang="cs-CZ" sz="2000" smtClean="0"/>
              <a:t> </a:t>
            </a:r>
            <a:r>
              <a:rPr lang="cs-CZ" sz="2000" dirty="0" err="1" smtClean="0"/>
              <a:t>Z.Milera</a:t>
            </a:r>
            <a:endParaRPr lang="cs-CZ" sz="2000" dirty="0"/>
          </a:p>
          <a:p>
            <a:r>
              <a:rPr lang="cs-CZ" sz="2000" dirty="0"/>
              <a:t>Obsahuje </a:t>
            </a:r>
            <a:r>
              <a:rPr lang="cs-CZ" sz="2000" dirty="0" smtClean="0"/>
              <a:t>kvíz, </a:t>
            </a:r>
            <a:r>
              <a:rPr lang="cs-CZ" sz="2000" dirty="0"/>
              <a:t>odkaz na </a:t>
            </a:r>
            <a:r>
              <a:rPr lang="cs-CZ" sz="2000" dirty="0" smtClean="0"/>
              <a:t>video </a:t>
            </a:r>
            <a:r>
              <a:rPr lang="cs-CZ" sz="2000" dirty="0"/>
              <a:t>– </a:t>
            </a:r>
            <a:r>
              <a:rPr lang="cs-CZ" sz="2000" dirty="0" smtClean="0"/>
              <a:t>pohádku Krtek a pramen.</a:t>
            </a:r>
            <a:endParaRPr lang="cs-CZ" sz="2000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988840"/>
            <a:ext cx="8784976" cy="1793167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800" dirty="0"/>
              <a:t>Škola: Základní škola a Mateřská škola Halže, příspěvková organizace</a:t>
            </a:r>
            <a:br>
              <a:rPr lang="cs-CZ" sz="1800" dirty="0"/>
            </a:br>
            <a:r>
              <a:rPr lang="cs-CZ" sz="1800" dirty="0"/>
              <a:t>Název</a:t>
            </a:r>
            <a:r>
              <a:rPr lang="cs-CZ" sz="1800" dirty="0" smtClean="0"/>
              <a:t>:</a:t>
            </a:r>
            <a:br>
              <a:rPr lang="cs-CZ" sz="1800" dirty="0" smtClean="0"/>
            </a:br>
            <a:r>
              <a:rPr lang="cs-CZ" sz="1800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VY_32_INOVACE_12_ČJ SPISOVATELÉ A </a:t>
            </a:r>
            <a:r>
              <a:rPr lang="cs-CZ" sz="2000" dirty="0" err="1" smtClean="0">
                <a:solidFill>
                  <a:srgbClr val="FF0000"/>
                </a:solidFill>
              </a:rPr>
              <a:t>ILUSTRÁTOŘI_Zdeněk</a:t>
            </a:r>
            <a:r>
              <a:rPr lang="cs-CZ" sz="2000" dirty="0" smtClean="0">
                <a:solidFill>
                  <a:srgbClr val="FF0000"/>
                </a:solidFill>
              </a:rPr>
              <a:t>  Miler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Číslo projektu</a:t>
            </a:r>
            <a:r>
              <a:rPr lang="cs-CZ" sz="1800" dirty="0" smtClean="0"/>
              <a:t>: CZ.1.07/1.4.00/21.3551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Autor: Mgr. Jarmila </a:t>
            </a:r>
            <a:r>
              <a:rPr lang="cs-CZ" sz="1800" dirty="0"/>
              <a:t>Kočandrlová</a:t>
            </a:r>
            <a:br>
              <a:rPr lang="cs-CZ" sz="1800" dirty="0"/>
            </a:b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926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0841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71100"/>
            <a:ext cx="4381872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ZDENĚK MILER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3600790"/>
            <a:ext cx="8280920" cy="279887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1921-2011</a:t>
            </a:r>
          </a:p>
          <a:p>
            <a:endParaRPr lang="cs-CZ" dirty="0"/>
          </a:p>
          <a:p>
            <a:pPr marL="45720" indent="0">
              <a:buNone/>
            </a:pPr>
            <a:r>
              <a:rPr lang="cs-CZ" sz="3600" dirty="0" smtClean="0"/>
              <a:t> </a:t>
            </a:r>
            <a:r>
              <a:rPr lang="cs-CZ" sz="3600" b="1" dirty="0">
                <a:solidFill>
                  <a:schemeClr val="accent1">
                    <a:lumMod val="75000"/>
                  </a:schemeClr>
                </a:solidFill>
              </a:rPr>
              <a:t>byl český režisér a výtvarník animovaných filmů pro děti, autor oblíbené postavičky Krtečka.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139952" y="1916832"/>
            <a:ext cx="4572000" cy="175432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www.google.cz/search?q=zden%C4%9Bk+miler&amp;hl=cs&amp;rlz=1C2PRFB_enCZ490CZ492&amp;source=lnms&amp;tbm=isch&amp;sa=X&amp;ei=KgtzUcHXD8SN4ATRtYGwDA&amp;sqi=2&amp;ved=0CAcQ_AUoAQ&amp;biw=1366&amp;bih=667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62065" y="1355884"/>
            <a:ext cx="1311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FOTA ZDE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1926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534" y="404664"/>
            <a:ext cx="885698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400" dirty="0" smtClean="0">
                <a:solidFill>
                  <a:srgbClr val="C00000"/>
                </a:solidFill>
              </a:rPr>
              <a:t>proslul </a:t>
            </a:r>
            <a:r>
              <a:rPr lang="cs-CZ" sz="2400" dirty="0">
                <a:solidFill>
                  <a:srgbClr val="C00000"/>
                </a:solidFill>
              </a:rPr>
              <a:t>animovaným seriálem o Krtkovi, který získal velikou oblibu</a:t>
            </a:r>
            <a:r>
              <a:rPr lang="cs-CZ" sz="2400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- existuje </a:t>
            </a: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přibližně padesát dílů o malém Krtečkovi. </a:t>
            </a:r>
            <a:endParaRPr lang="cs-CZ" sz="24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zajímavostí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je, že seriál o Krtečkovi není mluvený 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/>
              <a:t>(</a:t>
            </a:r>
            <a:r>
              <a:rPr lang="cs-CZ" sz="2400" dirty="0"/>
              <a:t>s výjimkou 1. dílu – Jak krtek ke kalhotkám přišel), Krteček a jeho </a:t>
            </a:r>
            <a:r>
              <a:rPr lang="cs-CZ" sz="2400" dirty="0" smtClean="0"/>
              <a:t>kamarádi </a:t>
            </a:r>
            <a:r>
              <a:rPr lang="cs-CZ" sz="2400" dirty="0"/>
              <a:t>pouze vydávají zvuky citoslovce, což jsou vlastně hlasové záznamy jeho dvou malých dcer Kateřinky a Barborky.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451652"/>
            <a:ext cx="4968552" cy="3341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1611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416242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620688"/>
            <a:ext cx="4093285" cy="5670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8595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994" y="692696"/>
            <a:ext cx="4489342" cy="5827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04664"/>
            <a:ext cx="1080120" cy="1414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687" y="2852936"/>
            <a:ext cx="2381250" cy="331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980727"/>
            <a:ext cx="1224136" cy="1591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5824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48441"/>
            <a:ext cx="4196161" cy="52452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522250" y="908720"/>
            <a:ext cx="32840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Krtek se podíval i do vesmíru. Byl maskotem </a:t>
            </a:r>
            <a:r>
              <a:rPr lang="cs-CZ" dirty="0"/>
              <a:t>posádky raketoplánu </a:t>
            </a:r>
            <a:r>
              <a:rPr lang="cs-CZ" dirty="0" err="1"/>
              <a:t>Endeavour</a:t>
            </a:r>
            <a:r>
              <a:rPr lang="cs-CZ" dirty="0"/>
              <a:t>. Dvaceticentimetrová postavička z nehořlavého materiálu se na palubu raketoplánu dostala, aby probudila v dětech zájem o kosmonautiku a vědecké obory.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2695" y="539388"/>
            <a:ext cx="50405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Americký kosmonaut Andrew </a:t>
            </a:r>
            <a:r>
              <a:rPr lang="cs-CZ" dirty="0" err="1"/>
              <a:t>Feustel</a:t>
            </a:r>
            <a:r>
              <a:rPr lang="cs-CZ" dirty="0"/>
              <a:t> </a:t>
            </a:r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1332" y="4221088"/>
            <a:ext cx="2465911" cy="1640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7328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44447"/>
            <a:ext cx="6264696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DÍLO:</a:t>
            </a:r>
          </a:p>
          <a:p>
            <a:r>
              <a:rPr lang="cs-CZ" b="1" u="sng" dirty="0"/>
              <a:t>Série animovaných </a:t>
            </a:r>
            <a:r>
              <a:rPr lang="cs-CZ" b="1" u="sng" dirty="0" smtClean="0"/>
              <a:t>filmů:</a:t>
            </a:r>
            <a:endParaRPr lang="cs-CZ" b="1" u="sng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Krtek  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Cvrček 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Štěňátko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u="sng" dirty="0"/>
              <a:t>Další </a:t>
            </a:r>
            <a:r>
              <a:rPr lang="cs-CZ" b="1" u="sng" dirty="0" smtClean="0"/>
              <a:t>filmy:</a:t>
            </a:r>
            <a:endParaRPr lang="cs-CZ" b="1" u="sng" dirty="0"/>
          </a:p>
          <a:p>
            <a:r>
              <a:rPr lang="cs-CZ" dirty="0"/>
              <a:t>O milionáři, který ukradl slunce (1948 na motivy </a:t>
            </a:r>
            <a:endParaRPr lang="cs-CZ" dirty="0" smtClean="0"/>
          </a:p>
          <a:p>
            <a:r>
              <a:rPr lang="cs-CZ" dirty="0" smtClean="0"/>
              <a:t>Jiřího </a:t>
            </a:r>
            <a:r>
              <a:rPr lang="cs-CZ" dirty="0"/>
              <a:t>Wolkera)</a:t>
            </a:r>
          </a:p>
          <a:p>
            <a:r>
              <a:rPr lang="cs-CZ" dirty="0"/>
              <a:t>O kohoutkovi a slepičce (1953)</a:t>
            </a:r>
          </a:p>
          <a:p>
            <a:r>
              <a:rPr lang="cs-CZ" dirty="0"/>
              <a:t>Měsíční pohádka (1958)</a:t>
            </a:r>
          </a:p>
          <a:p>
            <a:r>
              <a:rPr lang="cs-CZ" dirty="0"/>
              <a:t>Modrý kocourek (1959)</a:t>
            </a:r>
          </a:p>
          <a:p>
            <a:r>
              <a:rPr lang="cs-CZ" dirty="0"/>
              <a:t>O nejbohatším vrabci na světě (1961)</a:t>
            </a:r>
          </a:p>
          <a:p>
            <a:r>
              <a:rPr lang="cs-CZ" dirty="0"/>
              <a:t>O </a:t>
            </a:r>
            <a:r>
              <a:rPr lang="cs-CZ" dirty="0" err="1"/>
              <a:t>Čtverečkovi</a:t>
            </a:r>
            <a:r>
              <a:rPr lang="cs-CZ" dirty="0"/>
              <a:t> a </a:t>
            </a:r>
            <a:r>
              <a:rPr lang="cs-CZ" dirty="0" err="1"/>
              <a:t>Trojúhelníčkovi</a:t>
            </a:r>
            <a:r>
              <a:rPr lang="cs-CZ" dirty="0"/>
              <a:t> (1963)</a:t>
            </a:r>
          </a:p>
          <a:p>
            <a:r>
              <a:rPr lang="cs-CZ" dirty="0"/>
              <a:t>Sametka 1967 </a:t>
            </a:r>
            <a:endParaRPr lang="cs-CZ" dirty="0" smtClean="0"/>
          </a:p>
          <a:p>
            <a:r>
              <a:rPr lang="cs-CZ" dirty="0" smtClean="0"/>
              <a:t>O </a:t>
            </a:r>
            <a:r>
              <a:rPr lang="cs-CZ" dirty="0"/>
              <a:t>Červené </a:t>
            </a:r>
            <a:r>
              <a:rPr lang="cs-CZ" dirty="0" smtClean="0"/>
              <a:t>karkulce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000"/>
          <a:stretch/>
        </p:blipFill>
        <p:spPr bwMode="auto">
          <a:xfrm>
            <a:off x="5459823" y="46082"/>
            <a:ext cx="3657600" cy="536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8138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9215" y="921494"/>
            <a:ext cx="69992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sz="3600" b="1" dirty="0">
                <a:solidFill>
                  <a:schemeClr val="accent1">
                    <a:lumMod val="75000"/>
                  </a:schemeClr>
                </a:solidFill>
              </a:rPr>
              <a:t>O veselé mašince </a:t>
            </a:r>
            <a:r>
              <a:rPr lang="cs-CZ" dirty="0" smtClean="0"/>
              <a:t>( napsal Jan </a:t>
            </a:r>
            <a:r>
              <a:rPr lang="cs-CZ" dirty="0"/>
              <a:t>Čarek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44824"/>
            <a:ext cx="6667500" cy="459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74273" y="116632"/>
            <a:ext cx="4997927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srgbClr val="FF0000"/>
                </a:solidFill>
              </a:rPr>
              <a:t>Ilustrace Zdeňka Milera 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110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60648"/>
            <a:ext cx="58326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Cesty formana </a:t>
            </a:r>
            <a:r>
              <a:rPr lang="cs-CZ" sz="3600" dirty="0" err="1">
                <a:solidFill>
                  <a:schemeClr val="accent1">
                    <a:lumMod val="75000"/>
                  </a:schemeClr>
                </a:solidFill>
              </a:rPr>
              <a:t>Šejtročka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/>
              <a:t>( napsal Václav </a:t>
            </a:r>
            <a:r>
              <a:rPr lang="cs-CZ" dirty="0"/>
              <a:t>Čtvrtek, 1977)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09381"/>
            <a:ext cx="1553553" cy="2019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2576"/>
            <a:ext cx="2775942" cy="4391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078088" y="4930259"/>
            <a:ext cx="60121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>
                <a:solidFill>
                  <a:schemeClr val="accent1">
                    <a:lumMod val="75000"/>
                  </a:schemeClr>
                </a:solidFill>
              </a:rPr>
              <a:t>Kubula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a Kuba </a:t>
            </a:r>
            <a:r>
              <a:rPr lang="cs-CZ" sz="3600" dirty="0" err="1">
                <a:solidFill>
                  <a:schemeClr val="accent1">
                    <a:lumMod val="75000"/>
                  </a:schemeClr>
                </a:solidFill>
              </a:rPr>
              <a:t>Kubikula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/>
              <a:t>( napsal Vladislav </a:t>
            </a:r>
            <a:r>
              <a:rPr lang="cs-CZ" dirty="0"/>
              <a:t>Vančura)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29000"/>
            <a:ext cx="2333625" cy="337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1880581"/>
            <a:ext cx="3460812" cy="1077218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srgbClr val="FF0000"/>
                </a:solidFill>
              </a:rPr>
              <a:t>Ilustroval </a:t>
            </a:r>
          </a:p>
          <a:p>
            <a:pPr lvl="0"/>
            <a:r>
              <a:rPr lang="cs-CZ" sz="3200" dirty="0" smtClean="0">
                <a:solidFill>
                  <a:srgbClr val="FF0000"/>
                </a:solidFill>
              </a:rPr>
              <a:t>Zdeněk Miler: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139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436286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Pohádkový dědeček 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/>
              <a:t>( napsal  Eduard </a:t>
            </a:r>
            <a:r>
              <a:rPr lang="cs-CZ" dirty="0"/>
              <a:t>Petiška, 1958)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2725607" cy="3783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92896"/>
            <a:ext cx="2736304" cy="3937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04048" y="803363"/>
            <a:ext cx="3460812" cy="1077218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srgbClr val="FF0000"/>
                </a:solidFill>
              </a:rPr>
              <a:t>Ilustroval </a:t>
            </a:r>
          </a:p>
          <a:p>
            <a:pPr lvl="0"/>
            <a:r>
              <a:rPr lang="cs-CZ" sz="3200" dirty="0" smtClean="0">
                <a:solidFill>
                  <a:srgbClr val="FF0000"/>
                </a:solidFill>
              </a:rPr>
              <a:t>Zdeněk Miler: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396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74764"/>
            <a:ext cx="407996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Jak krtek cestoval 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/>
              <a:t>( napsal  Josef </a:t>
            </a:r>
            <a:r>
              <a:rPr lang="cs-CZ" dirty="0"/>
              <a:t>Brukner, 1992)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6"/>
            <a:ext cx="7620000" cy="511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580112" y="274764"/>
            <a:ext cx="3460812" cy="1077218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srgbClr val="FF0000"/>
                </a:solidFill>
              </a:rPr>
              <a:t>Ilustroval </a:t>
            </a:r>
          </a:p>
          <a:p>
            <a:pPr lvl="0"/>
            <a:r>
              <a:rPr lang="cs-CZ" sz="3200" dirty="0" smtClean="0">
                <a:solidFill>
                  <a:srgbClr val="FF0000"/>
                </a:solidFill>
              </a:rPr>
              <a:t>Zdeněk Miler: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98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3145" y="1916832"/>
            <a:ext cx="7488831" cy="369331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3600" dirty="0" smtClean="0">
                <a:solidFill>
                  <a:srgbClr val="7030A0"/>
                </a:solidFill>
              </a:rPr>
              <a:t>Která ilustrace je od pana Milera?  </a:t>
            </a:r>
          </a:p>
          <a:p>
            <a:endParaRPr lang="cs-CZ" sz="3600" dirty="0">
              <a:solidFill>
                <a:srgbClr val="7030A0"/>
              </a:solidFill>
            </a:endParaRPr>
          </a:p>
          <a:p>
            <a:r>
              <a:rPr lang="cs-CZ" sz="3600" dirty="0" smtClean="0">
                <a:solidFill>
                  <a:srgbClr val="7030A0"/>
                </a:solidFill>
              </a:rPr>
              <a:t>Zapiš si písmenko, které je u ní. </a:t>
            </a:r>
          </a:p>
          <a:p>
            <a:endParaRPr lang="cs-CZ" sz="3600" dirty="0">
              <a:solidFill>
                <a:srgbClr val="7030A0"/>
              </a:solidFill>
            </a:endParaRPr>
          </a:p>
          <a:p>
            <a:r>
              <a:rPr lang="cs-CZ" sz="3600" dirty="0" smtClean="0">
                <a:solidFill>
                  <a:srgbClr val="7030A0"/>
                </a:solidFill>
              </a:rPr>
              <a:t>Budeš-li mít všechna písmenka správně, z písmenek sestavíš slovo.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48608" y="332656"/>
            <a:ext cx="255875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7030A0"/>
                </a:solidFill>
              </a:rPr>
              <a:t>KVÍZ</a:t>
            </a:r>
          </a:p>
        </p:txBody>
      </p:sp>
    </p:spTree>
    <p:extLst>
      <p:ext uri="{BB962C8B-B14F-4D97-AF65-F5344CB8AC3E}">
        <p14:creationId xmlns:p14="http://schemas.microsoft.com/office/powerpoint/2010/main" val="389935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5301208"/>
            <a:ext cx="63190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0070C0"/>
                </a:solidFill>
              </a:rPr>
              <a:t>T</a:t>
            </a:r>
          </a:p>
        </p:txBody>
      </p:sp>
      <p:sp>
        <p:nvSpPr>
          <p:cNvPr id="5" name="Obdélník 4"/>
          <p:cNvSpPr/>
          <p:nvPr/>
        </p:nvSpPr>
        <p:spPr>
          <a:xfrm>
            <a:off x="4056420" y="5285213"/>
            <a:ext cx="62709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smtClean="0">
                <a:solidFill>
                  <a:srgbClr val="0070C0"/>
                </a:solidFill>
              </a:rPr>
              <a:t>K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88296" y="5285212"/>
            <a:ext cx="63190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smtClean="0">
                <a:solidFill>
                  <a:srgbClr val="0070C0"/>
                </a:solidFill>
              </a:rPr>
              <a:t>R</a:t>
            </a:r>
            <a:endParaRPr lang="cs-CZ" sz="6000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874" b="27796"/>
          <a:stretch/>
        </p:blipFill>
        <p:spPr bwMode="auto">
          <a:xfrm>
            <a:off x="3397911" y="2505192"/>
            <a:ext cx="1944111" cy="2412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84" y="2571051"/>
            <a:ext cx="2094843" cy="2281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505192"/>
            <a:ext cx="2664296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9884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5301208"/>
            <a:ext cx="6383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70C0"/>
                </a:solidFill>
              </a:rPr>
              <a:t>A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56420" y="5285213"/>
            <a:ext cx="68800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>
                <a:solidFill>
                  <a:srgbClr val="0070C0"/>
                </a:solidFill>
              </a:rPr>
              <a:t>H</a:t>
            </a:r>
          </a:p>
        </p:txBody>
      </p:sp>
      <p:sp>
        <p:nvSpPr>
          <p:cNvPr id="6" name="Obdélník 5"/>
          <p:cNvSpPr/>
          <p:nvPr/>
        </p:nvSpPr>
        <p:spPr>
          <a:xfrm>
            <a:off x="6488296" y="5285212"/>
            <a:ext cx="63190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smtClean="0">
                <a:solidFill>
                  <a:srgbClr val="0070C0"/>
                </a:solidFill>
              </a:rPr>
              <a:t>R</a:t>
            </a:r>
            <a:endParaRPr lang="cs-CZ" sz="6000" dirty="0">
              <a:solidFill>
                <a:srgbClr val="0070C0"/>
              </a:solidFill>
            </a:endParaRPr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855" y="2998219"/>
            <a:ext cx="3070652" cy="2302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490" y="3233344"/>
            <a:ext cx="2051868" cy="2051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07" y="2636912"/>
            <a:ext cx="2664296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0594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78729" y="5199350"/>
            <a:ext cx="55496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>
                <a:solidFill>
                  <a:srgbClr val="0070C0"/>
                </a:solidFill>
              </a:rPr>
              <a:t>S</a:t>
            </a:r>
          </a:p>
        </p:txBody>
      </p:sp>
      <p:sp>
        <p:nvSpPr>
          <p:cNvPr id="3" name="Obdélník 2"/>
          <p:cNvSpPr/>
          <p:nvPr/>
        </p:nvSpPr>
        <p:spPr>
          <a:xfrm>
            <a:off x="7244830" y="5199349"/>
            <a:ext cx="596638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smtClean="0">
                <a:solidFill>
                  <a:srgbClr val="0070C0"/>
                </a:solidFill>
              </a:rPr>
              <a:t>E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5229200"/>
            <a:ext cx="63190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>
                <a:solidFill>
                  <a:srgbClr val="0070C0"/>
                </a:solidFill>
              </a:rPr>
              <a:t>T</a:t>
            </a:r>
          </a:p>
        </p:txBody>
      </p:sp>
      <p:pic>
        <p:nvPicPr>
          <p:cNvPr id="13317" name="Picture 5" descr="C:\Users\jkocandrlova\AppData\Local\Microsoft\Windows\Temporary Internet Files\Content.IE5\4UQNYQ01\MC9004413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728828"/>
            <a:ext cx="2069578" cy="318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01" b="14665"/>
          <a:stretch/>
        </p:blipFill>
        <p:spPr bwMode="auto">
          <a:xfrm>
            <a:off x="5894756" y="2516980"/>
            <a:ext cx="3095625" cy="2251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68960"/>
            <a:ext cx="28829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786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78729" y="5199350"/>
            <a:ext cx="70564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smtClean="0">
                <a:solidFill>
                  <a:srgbClr val="0070C0"/>
                </a:solidFill>
              </a:rPr>
              <a:t>G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244830" y="5199349"/>
            <a:ext cx="70243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>
                <a:solidFill>
                  <a:srgbClr val="0070C0"/>
                </a:solidFill>
              </a:rPr>
              <a:t>O</a:t>
            </a:r>
          </a:p>
        </p:txBody>
      </p:sp>
      <p:sp>
        <p:nvSpPr>
          <p:cNvPr id="4" name="Obdélník 3"/>
          <p:cNvSpPr/>
          <p:nvPr/>
        </p:nvSpPr>
        <p:spPr>
          <a:xfrm>
            <a:off x="755576" y="5229200"/>
            <a:ext cx="596638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smtClean="0">
                <a:solidFill>
                  <a:srgbClr val="0070C0"/>
                </a:solidFill>
              </a:rPr>
              <a:t>E</a:t>
            </a:r>
            <a:endParaRPr lang="cs-CZ" sz="6000" dirty="0">
              <a:solidFill>
                <a:srgbClr val="0070C0"/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15" y="2348881"/>
            <a:ext cx="3095273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 descr="C:\Users\jkocandrlova\AppData\Local\Microsoft\Windows\Temporary Internet Files\Content.IE5\C76JYI0N\MC90044138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25011"/>
            <a:ext cx="2544351" cy="2679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Users\jkocandrlova\AppData\Local\Microsoft\Windows\Temporary Internet Files\Content.IE5\C76JYI0N\MC9002874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954" y="2243540"/>
            <a:ext cx="2955892" cy="2697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7354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78729" y="5199350"/>
            <a:ext cx="62709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smtClean="0">
                <a:solidFill>
                  <a:srgbClr val="0070C0"/>
                </a:solidFill>
              </a:rPr>
              <a:t>K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244830" y="5199349"/>
            <a:ext cx="62068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smtClean="0">
                <a:solidFill>
                  <a:srgbClr val="0070C0"/>
                </a:solidFill>
              </a:rPr>
              <a:t>B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5229200"/>
            <a:ext cx="73129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smtClean="0">
                <a:solidFill>
                  <a:srgbClr val="0070C0"/>
                </a:solidFill>
              </a:rPr>
              <a:t>M</a:t>
            </a:r>
            <a:endParaRPr lang="cs-CZ" sz="6000" dirty="0">
              <a:solidFill>
                <a:srgbClr val="0070C0"/>
              </a:solidFill>
            </a:endParaRPr>
          </a:p>
        </p:txBody>
      </p:sp>
      <p:pic>
        <p:nvPicPr>
          <p:cNvPr id="15362" name="Picture 2" descr="C:\Users\jkocandrlova\AppData\Local\Microsoft\Windows\Temporary Internet Files\Content.IE5\4UQNYQ01\MC900088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95" y="2348880"/>
            <a:ext cx="2316423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C:\Users\jkocandrlova\AppData\Local\Microsoft\Windows\Temporary Internet Files\Content.IE5\C76JYI0N\MC9002156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49849"/>
            <a:ext cx="2703432" cy="335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70433"/>
            <a:ext cx="3176829" cy="30576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057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19367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ŘEŠENÍ:</a:t>
            </a:r>
            <a:endParaRPr lang="cs-CZ" sz="4000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8432" y="4311588"/>
            <a:ext cx="2036700" cy="1962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236296" y="2970266"/>
            <a:ext cx="62709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>
                <a:solidFill>
                  <a:srgbClr val="0070C0"/>
                </a:solidFill>
              </a:rPr>
              <a:t>K</a:t>
            </a: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2640" y="1668109"/>
            <a:ext cx="1749645" cy="1260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519270" y="2968106"/>
            <a:ext cx="596638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>
                <a:solidFill>
                  <a:srgbClr val="0070C0"/>
                </a:solidFill>
              </a:rPr>
              <a:t>E</a:t>
            </a:r>
          </a:p>
        </p:txBody>
      </p:sp>
      <p:sp>
        <p:nvSpPr>
          <p:cNvPr id="5" name="Obdélník 4"/>
          <p:cNvSpPr/>
          <p:nvPr/>
        </p:nvSpPr>
        <p:spPr>
          <a:xfrm>
            <a:off x="3651412" y="2972425"/>
            <a:ext cx="63190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smtClean="0">
                <a:solidFill>
                  <a:srgbClr val="0070C0"/>
                </a:solidFill>
              </a:rPr>
              <a:t>T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35696" y="2968107"/>
            <a:ext cx="63190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smtClean="0">
                <a:solidFill>
                  <a:srgbClr val="0070C0"/>
                </a:solidFill>
              </a:rPr>
              <a:t>R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19" y="2968108"/>
            <a:ext cx="62709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smtClean="0">
                <a:solidFill>
                  <a:srgbClr val="0070C0"/>
                </a:solidFill>
              </a:rPr>
              <a:t>K</a:t>
            </a:r>
            <a:endParaRPr lang="cs-CZ" sz="6000" dirty="0">
              <a:solidFill>
                <a:srgbClr val="0070C0"/>
              </a:solidFill>
            </a:endParaRPr>
          </a:p>
        </p:txBody>
      </p:sp>
      <p:pic>
        <p:nvPicPr>
          <p:cNvPr id="1639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842" y="1491533"/>
            <a:ext cx="2147612" cy="161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55" y="4186930"/>
            <a:ext cx="1615720" cy="2006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74" t="35675" r="6864" b="22575"/>
          <a:stretch/>
        </p:blipFill>
        <p:spPr bwMode="auto">
          <a:xfrm>
            <a:off x="2699714" y="3988088"/>
            <a:ext cx="2886960" cy="1677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027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499992" y="2090990"/>
            <a:ext cx="4373569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 ODMĚNU 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VÁS ČEKÁ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POHÁDKA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53722" y="6388993"/>
            <a:ext cx="19856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Krtek a pramen, 5:34</a:t>
            </a:r>
            <a:endParaRPr lang="cs-CZ" sz="1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14" y="582877"/>
            <a:ext cx="4237177" cy="5601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9342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756" y="14001"/>
            <a:ext cx="2664296" cy="8458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08720"/>
            <a:ext cx="8964488" cy="5688632"/>
          </a:xfrm>
        </p:spPr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cs.wikipedia.org/wiki/Zdeněk_Miler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www.berounka.net/179542/o-vesele-masince.jpg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knihy.abz.cz/imgs/products/img_172690_main.jpg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http://www.zbozi.cz/vyrobek/pohadkovy-dedecek-eduard-petiska-zdenek-miler</a:t>
            </a:r>
            <a:r>
              <a:rPr lang="cs-CZ" sz="1400" dirty="0" smtClean="0">
                <a:hlinkClick r:id="rId5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http://www.zbozi.cz/vyrobek/krtek-ve-meste-j-a-novotny-zdenek-miler</a:t>
            </a:r>
            <a:r>
              <a:rPr lang="cs-CZ" sz="1400" dirty="0" smtClean="0">
                <a:hlinkClick r:id="rId6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http://www.zbozi.cz/vyrobek/krtek-a-kalhotky-eduard-petiska-zdenek-miler</a:t>
            </a:r>
            <a:r>
              <a:rPr lang="cs-CZ" sz="1400" dirty="0" smtClean="0">
                <a:hlinkClick r:id="rId7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knihy.abz.cz/imgs/products/img_256406_orig.jpg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images-eu.amazon.com/images/P/3928885979.03.TZZZZZZZ.jpg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obalky.kosmas.cz/ArticleCovers/169378_big.jpg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http://images.gildia.pl/_n_/</a:t>
            </a:r>
            <a:r>
              <a:rPr lang="cs-CZ" sz="1400" dirty="0" smtClean="0">
                <a:hlinkClick r:id="rId11"/>
              </a:rPr>
              <a:t>sklep/86/86147-100.jpg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cs.wikipedia.org/wiki/Soubor:Andrewfeustelv2.jpg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www.beletrie.eu/knihy/detem-zdenek-miler-a-krtek.html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/>
              <a:t>http://www.obrazky.cz/detail?q=Zden%C4%9Bk%20Miler%20cvr%C4%8Dek&amp;offset=1&amp;limit=20&amp;bUrlPar=filter%3D1&amp;resNum=4&amp;ref=http%3A//www.obrazky.cz/%3Fq%3DZden%25C4%259Bk%2BMiler%2Bcvr%25C4%258Dek%26step%3D20%26filter%3D1%26s%3D%26size%3Dany%26sId%3DCWIjvYkVwZSoi-fIm-dV%26orientation%3D%26from%3D55&amp;resID=wzIVH35pFiIINGzTzxiuZx5s14ytvDb1Kl_e3eKxpho&amp;imgURL=http%3A//www.ausid.cz/htmlupdt/df/f/prebal/904.jpg&amp;pageURL=http%3A//www.ausid.cz/htmlupdt/df/f/904.htm&amp;imgX=300&amp;imgY=443&amp;imgSize=17&amp;thURL=http%3A//media5.picsearch.com/is%3FwzIVH35pFiIINGzTzxiuZx5s14ytvDb1Kl_e3eKxpho&amp;thX=87&amp;thY=128&amp;qNoSite=Zden%C4%9Bk%2BMiler%2Bcvr%C4%8Dek&amp;siteWWW=&amp;</a:t>
            </a:r>
            <a:r>
              <a:rPr lang="cs-CZ" sz="1400" dirty="0" smtClean="0"/>
              <a:t>sId=CWIjvYkVw-whijfQG4JG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1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88640"/>
            <a:ext cx="8489032" cy="6552728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://obrazky.cz/?</a:t>
            </a:r>
            <a:r>
              <a:rPr lang="cs-CZ" sz="1400" dirty="0" smtClean="0">
                <a:hlinkClick r:id="rId2"/>
              </a:rPr>
              <a:t>q=josef+lada&amp;from=147</a:t>
            </a:r>
            <a:endParaRPr lang="cs-CZ" sz="1400" dirty="0" smtClean="0"/>
          </a:p>
          <a:p>
            <a:r>
              <a:rPr lang="cs-CZ" sz="1400" dirty="0"/>
              <a:t>https://www.google.cz/search?q=zden%C4%9Bk+miler+%</a:t>
            </a:r>
            <a:r>
              <a:rPr lang="cs-CZ" sz="1400" dirty="0" smtClean="0"/>
              <a:t>C5%A1t%C4%9B%C5%88%C3%A1tko&amp;hl=cs&amp;source=lnms&amp;tbm=isch&amp;sa=X&amp;ei=wkc7Ud_3A4GnO5qEgfAM&amp;sqi=2&amp;ved=0CAcQ_AUoAQ&amp;biw=1333&amp;bih=641#imgrc=5iE5Ga0llK7nsM%3A%3BWVFjX8yi-64MAM%3Bhttp%253A%252F%252Fwww.animsvet.cz%252Fcovery-s%252F178.jpg%3Bhttp%253A%252F%252Fwww.animsvet.cz%252Fserial%252F178-pribehy-stenatka%3B295%3B352</a:t>
            </a:r>
          </a:p>
          <a:p>
            <a:r>
              <a:rPr lang="cs-CZ" sz="1400" dirty="0"/>
              <a:t>https://</a:t>
            </a:r>
            <a:r>
              <a:rPr lang="cs-CZ" sz="1400" dirty="0" smtClean="0"/>
              <a:t>www.google.cz/search?q=zden%C4%9Bk+miler+cvr%C4%8Dek&amp;hl=cs&amp;source=lnms&amp;tbm=isch&amp;sa=X&amp;ei=Ykg7UYL4D4urPJiGgaAI&amp;ved=0CAcQ_AUoAQ&amp;biw=1333&amp;bih=641#imgrc=yUTi_70k9gVhmM%3A%3BcuSts4HBZjM5pM%3Bhttp%253A%252F%252Fwww.animsvet.cz%252Fcovery-s%252F267.jpg%3Bhttp%253A%252F%252Fwww.animsvet.cz%252Fserial%252F267-o-cvrckovi%3B373%3B269</a:t>
            </a:r>
          </a:p>
          <a:p>
            <a:r>
              <a:rPr lang="cs-CZ" sz="1400" dirty="0">
                <a:hlinkClick r:id="rId3"/>
              </a:rPr>
              <a:t>http://www.zbozi.cz/vyrobek/dvd-pribehy-cvrcka-a-stenatka/?</a:t>
            </a:r>
            <a:r>
              <a:rPr lang="cs-CZ" sz="1400" dirty="0" smtClean="0">
                <a:hlinkClick r:id="rId3"/>
              </a:rPr>
              <a:t>q=P%C5%98%C3%8DB%C4%9AHy%20cvr%C4%8Dka%20a%20%C5%A1t%C4%9B%C5%83%C3%81TKA#utm_source=search.seznam.cz&amp;utm_medium=link&amp;utm_campaign=lista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>
                <a:hlinkClick r:id="rId4"/>
              </a:rPr>
              <a:t>http://cs.wikipedia.org/wiki/Soubor:%C5%98%C3%AD%C4%8Dany_-_sm%C4%9Brovka_na_Hrusice_-_Mike%C5%A1_-_</a:t>
            </a:r>
            <a:r>
              <a:rPr lang="cs-CZ" sz="1400" dirty="0" smtClean="0">
                <a:hlinkClick r:id="rId4"/>
              </a:rPr>
              <a:t>1c.jpg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www.knihy-pro-deti.cz/pictures/02.jpg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www.youtube.com/watch?v=v5RQPQxjwYY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4816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201</TotalTime>
  <Words>449</Words>
  <Application>Microsoft Office PowerPoint</Application>
  <PresentationFormat>Předvádění na obrazovce (4:3)</PresentationFormat>
  <Paragraphs>121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Aerodynamika</vt:lpstr>
      <vt:lpstr>Škola: Základní škola a Mateřská škola Halže, příspěvková organizace Název:  VY_32_INOVACE_12_ČJ SPISOVATELÉ A ILUSTRÁTOŘI_Zdeněk  Miler Číslo projektu: CZ.1.07/1.4.00/21.3551 Autor: Mgr. Jarmila Kočandrlová </vt:lpstr>
      <vt:lpstr>ZDENĚK MILER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Škola: Základní škola a Mateřská škola Halže, příspěvková organizace Název: VY_12_INOVACE_04_ČJ_Zdeněk _Miler Číslo projektu: Jarmila Kočandrlová</dc:title>
  <dc:creator>Kočandrlová Jarmila</dc:creator>
  <cp:lastModifiedBy>Kočandrlová Jarmila</cp:lastModifiedBy>
  <cp:revision>26</cp:revision>
  <dcterms:created xsi:type="dcterms:W3CDTF">2012-10-30T16:52:52Z</dcterms:created>
  <dcterms:modified xsi:type="dcterms:W3CDTF">2013-04-24T18:52:26Z</dcterms:modified>
</cp:coreProperties>
</file>