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6" r:id="rId3"/>
    <p:sldId id="258" r:id="rId4"/>
    <p:sldId id="259" r:id="rId5"/>
    <p:sldId id="260" r:id="rId6"/>
    <p:sldId id="262" r:id="rId7"/>
    <p:sldId id="264" r:id="rId8"/>
    <p:sldId id="265" r:id="rId9"/>
    <p:sldId id="266" r:id="rId10"/>
    <p:sldId id="271" r:id="rId11"/>
    <p:sldId id="273" r:id="rId12"/>
    <p:sldId id="270" r:id="rId13"/>
    <p:sldId id="267" r:id="rId14"/>
    <p:sldId id="268" r:id="rId15"/>
    <p:sldId id="274" r:id="rId16"/>
    <p:sldId id="26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83C75-C465-4D4B-B291-54A95563BBEE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276DAD5-38E7-4090-B2E2-BB2145DBBB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83C75-C465-4D4B-B291-54A95563BBEE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276DAD5-38E7-4090-B2E2-BB2145DBBB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83C75-C465-4D4B-B291-54A95563BBEE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76DAD5-38E7-4090-B2E2-BB2145DBBB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83C75-C465-4D4B-B291-54A95563BBEE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76DAD5-38E7-4090-B2E2-BB2145DBBB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83C75-C465-4D4B-B291-54A95563BBEE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276DAD5-38E7-4090-B2E2-BB2145DBBB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83C75-C465-4D4B-B291-54A95563BBEE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76DAD5-38E7-4090-B2E2-BB2145DBBB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83C75-C465-4D4B-B291-54A95563BBEE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76DAD5-38E7-4090-B2E2-BB2145DBBB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83C75-C465-4D4B-B291-54A95563BBEE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76DAD5-38E7-4090-B2E2-BB2145DBBB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83C75-C465-4D4B-B291-54A95563BBEE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76DAD5-38E7-4090-B2E2-BB2145DBBB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83C75-C465-4D4B-B291-54A95563BBEE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76DAD5-38E7-4090-B2E2-BB2145DBBB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83C75-C465-4D4B-B291-54A95563BBEE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76DAD5-38E7-4090-B2E2-BB2145DBBB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5583C75-C465-4D4B-B291-54A95563BBEE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276DAD5-38E7-4090-B2E2-BB2145DBBB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vejcekosicky.cz/wp/wp-content/uploads/2012/08/vejce_kod.jpg" TargetMode="External"/><Relationship Id="rId13" Type="http://schemas.openxmlformats.org/officeDocument/2006/relationships/hyperlink" Target="http://data.labuznik.cz/labuznik/images/640x480/14444.jpg" TargetMode="External"/><Relationship Id="rId3" Type="http://schemas.openxmlformats.org/officeDocument/2006/relationships/hyperlink" Target="http://www.ceskavejce.cz/images/produkty/m10.jpg" TargetMode="External"/><Relationship Id="rId7" Type="http://schemas.openxmlformats.org/officeDocument/2006/relationships/hyperlink" Target="http://www.zlatavejce.cz/obr/vejce.jpg" TargetMode="External"/><Relationship Id="rId12" Type="http://schemas.openxmlformats.org/officeDocument/2006/relationships/hyperlink" Target="http://www.topinkalukas.cz/img/picture/1140/67-article_v.jpg" TargetMode="External"/><Relationship Id="rId2" Type="http://schemas.openxmlformats.org/officeDocument/2006/relationships/hyperlink" Target="http://www.ceskavejce.cz/images/produkty/m6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ouhorky.cz/ucebnice/pv/obrazky/zarizeni/vejce.jpg" TargetMode="External"/><Relationship Id="rId11" Type="http://schemas.openxmlformats.org/officeDocument/2006/relationships/hyperlink" Target="http://www.topinkalukas.cz/img/picture/1141/eggs.gif" TargetMode="External"/><Relationship Id="rId5" Type="http://schemas.openxmlformats.org/officeDocument/2006/relationships/hyperlink" Target="http://www.ceskavejce.cz/images/produkty/m30.jpg" TargetMode="External"/><Relationship Id="rId10" Type="http://schemas.openxmlformats.org/officeDocument/2006/relationships/hyperlink" Target="http://www.krepelkajaponska.cz/wp-content/uploads/IMG_8138-300x225.jpg" TargetMode="External"/><Relationship Id="rId4" Type="http://schemas.openxmlformats.org/officeDocument/2006/relationships/hyperlink" Target="http://www.ceskavejce.cz/images/produkty/l15.jpg" TargetMode="External"/><Relationship Id="rId9" Type="http://schemas.openxmlformats.org/officeDocument/2006/relationships/hyperlink" Target="http://vejcekosicky.cz/vejce/znaceni-vajec/" TargetMode="External"/><Relationship Id="rId14" Type="http://schemas.openxmlformats.org/officeDocument/2006/relationships/hyperlink" Target="http://vnuf.cz/sbornik/prispevky/soubory/01_05/image002.gif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457199"/>
            <a:ext cx="7227912" cy="903709"/>
          </a:xfrm>
        </p:spPr>
        <p:txBody>
          <a:bodyPr/>
          <a:lstStyle/>
          <a:p>
            <a:r>
              <a:rPr kumimoji="1" lang="cs-CZ" sz="1600" b="1" kern="0" cap="small" dirty="0">
                <a:solidFill>
                  <a:srgbClr val="575F6D"/>
                </a:solidFill>
                <a:effectLst>
                  <a:glow rad="101600">
                    <a:prstClr val="white">
                      <a:alpha val="60000"/>
                    </a:prstClr>
                  </a:glow>
                </a:effectLst>
                <a:latin typeface="Century Schoolbook"/>
              </a:rPr>
              <a:t>Střední průmyslová škola</a:t>
            </a:r>
            <a:br>
              <a:rPr kumimoji="1" lang="cs-CZ" sz="1600" b="1" kern="0" cap="small" dirty="0">
                <a:solidFill>
                  <a:srgbClr val="575F6D"/>
                </a:solidFill>
                <a:effectLst>
                  <a:glow rad="101600">
                    <a:prstClr val="white">
                      <a:alpha val="60000"/>
                    </a:prstClr>
                  </a:glow>
                </a:effectLst>
                <a:latin typeface="Century Schoolbook"/>
              </a:rPr>
            </a:br>
            <a:r>
              <a:rPr kumimoji="1" lang="cs-CZ" sz="1600" b="1" kern="0" cap="small" dirty="0">
                <a:solidFill>
                  <a:srgbClr val="575F6D"/>
                </a:solidFill>
                <a:effectLst>
                  <a:glow rad="101600">
                    <a:prstClr val="white">
                      <a:alpha val="60000"/>
                    </a:prstClr>
                  </a:glow>
                </a:effectLst>
                <a:latin typeface="Century Schoolbook"/>
              </a:rPr>
              <a:t>a Střední odborná škola gastronomie a služeb, Most, </a:t>
            </a:r>
            <a:r>
              <a:rPr kumimoji="1" lang="cs-CZ" sz="1600" b="1" kern="0" cap="small" dirty="0" smtClean="0">
                <a:solidFill>
                  <a:srgbClr val="575F6D"/>
                </a:solidFill>
                <a:effectLst>
                  <a:glow rad="101600">
                    <a:prstClr val="white">
                      <a:alpha val="60000"/>
                    </a:prstClr>
                  </a:glow>
                </a:effectLst>
                <a:latin typeface="Century Schoolbook"/>
              </a:rPr>
              <a:t/>
            </a:r>
            <a:br>
              <a:rPr kumimoji="1" lang="cs-CZ" sz="1600" b="1" kern="0" cap="small" dirty="0" smtClean="0">
                <a:solidFill>
                  <a:srgbClr val="575F6D"/>
                </a:solidFill>
                <a:effectLst>
                  <a:glow rad="101600">
                    <a:prstClr val="white">
                      <a:alpha val="60000"/>
                    </a:prstClr>
                  </a:glow>
                </a:effectLst>
                <a:latin typeface="Century Schoolbook"/>
              </a:rPr>
            </a:br>
            <a:r>
              <a:rPr kumimoji="1" lang="cs-CZ" sz="1600" b="1" kern="0" cap="small" dirty="0" smtClean="0">
                <a:solidFill>
                  <a:srgbClr val="575F6D"/>
                </a:solidFill>
                <a:effectLst>
                  <a:glow rad="101600">
                    <a:prstClr val="white">
                      <a:alpha val="60000"/>
                    </a:prstClr>
                  </a:glow>
                </a:effectLst>
                <a:latin typeface="Century Schoolbook"/>
              </a:rPr>
              <a:t>příspěvková </a:t>
            </a:r>
            <a:r>
              <a:rPr kumimoji="1" lang="cs-CZ" sz="1600" b="1" kern="0" cap="small" dirty="0">
                <a:solidFill>
                  <a:srgbClr val="575F6D"/>
                </a:solidFill>
                <a:effectLst>
                  <a:glow rad="101600">
                    <a:prstClr val="white">
                      <a:alpha val="60000"/>
                    </a:prstClr>
                  </a:glow>
                </a:effectLst>
                <a:latin typeface="Century Schoolbook"/>
              </a:rPr>
              <a:t>organizace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360910"/>
            <a:ext cx="8686800" cy="4719216"/>
          </a:xfrm>
        </p:spPr>
        <p:txBody>
          <a:bodyPr/>
          <a:lstStyle/>
          <a:p>
            <a:pPr marL="0" lvl="0" indent="0" algn="ctr">
              <a:buClr>
                <a:srgbClr val="79498D">
                  <a:shade val="75000"/>
                </a:srgbClr>
              </a:buClr>
              <a:buSzPct val="55000"/>
              <a:buNone/>
            </a:pPr>
            <a:r>
              <a:rPr lang="cs-CZ" sz="4400" dirty="0">
                <a:solidFill>
                  <a:prstClr val="black"/>
                </a:solidFill>
                <a:latin typeface="Calibri"/>
              </a:rPr>
              <a:t>DIGITÁLNÍ UČEBNÍ MATERIÁL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476672"/>
            <a:ext cx="933450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60650" y="6093296"/>
            <a:ext cx="3822700" cy="7647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2625" y="2060848"/>
            <a:ext cx="7778750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23845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1772817"/>
            <a:ext cx="8458200" cy="4302970"/>
          </a:xfrm>
        </p:spPr>
        <p:txBody>
          <a:bodyPr>
            <a:normAutofit/>
          </a:bodyPr>
          <a:lstStyle/>
          <a:p>
            <a:r>
              <a:rPr lang="cs-CZ" sz="9600" cap="none" dirty="0">
                <a:solidFill>
                  <a:srgbClr val="F79646">
                    <a:lumMod val="50000"/>
                  </a:srgbClr>
                </a:solidFill>
                <a:effectLst/>
                <a:latin typeface="Bauhaus 93" pitchFamily="82" charset="0"/>
              </a:rPr>
              <a:t>VEJCE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836712"/>
            <a:ext cx="2857500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3861048"/>
            <a:ext cx="6096000" cy="2690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80466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16632"/>
            <a:ext cx="8686800" cy="1178768"/>
          </a:xfrm>
        </p:spPr>
        <p:txBody>
          <a:bodyPr>
            <a:normAutofit/>
          </a:bodyPr>
          <a:lstStyle/>
          <a:p>
            <a:pPr algn="ctr"/>
            <a:r>
              <a:rPr lang="cs-CZ" sz="6000" b="1" cap="none" dirty="0">
                <a:solidFill>
                  <a:srgbClr val="F79646">
                    <a:lumMod val="50000"/>
                  </a:srgbClr>
                </a:solidFill>
                <a:effectLst/>
                <a:latin typeface="Times New Roman" pitchFamily="18" charset="0"/>
                <a:cs typeface="Times New Roman" pitchFamily="18" charset="0"/>
              </a:rPr>
              <a:t>Význam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>
              <a:spcAft>
                <a:spcPct val="0"/>
              </a:spcAft>
              <a:buClrTx/>
              <a:buSzTx/>
              <a:buFont typeface="Arial" charset="0"/>
              <a:buChar char="•"/>
            </a:pPr>
            <a:r>
              <a:rPr lang="cs-CZ" dirty="0">
                <a:solidFill>
                  <a:srgbClr val="002060"/>
                </a:solidFill>
                <a:latin typeface="Calibri"/>
              </a:rPr>
              <a:t>pro potravinářské účely se používají vejce slepičí (křepelčí jako lahůdka) </a:t>
            </a:r>
          </a:p>
          <a:p>
            <a:pPr lvl="0" fontAlgn="base">
              <a:spcAft>
                <a:spcPct val="0"/>
              </a:spcAft>
              <a:buClrTx/>
              <a:buSzTx/>
              <a:buFont typeface="Arial" charset="0"/>
              <a:buChar char="•"/>
            </a:pPr>
            <a:r>
              <a:rPr lang="cs-CZ" dirty="0">
                <a:solidFill>
                  <a:srgbClr val="002060"/>
                </a:solidFill>
                <a:latin typeface="Calibri"/>
              </a:rPr>
              <a:t>z hlediska výživy jsou vejce vedle mléka a masa nejhodnotnější potravinou</a:t>
            </a:r>
          </a:p>
          <a:p>
            <a:pPr lvl="0" fontAlgn="base">
              <a:spcAft>
                <a:spcPct val="0"/>
              </a:spcAft>
              <a:buClrTx/>
              <a:buSzTx/>
              <a:buFont typeface="Arial" charset="0"/>
              <a:buChar char="•"/>
            </a:pPr>
            <a:r>
              <a:rPr lang="cs-CZ" dirty="0">
                <a:solidFill>
                  <a:srgbClr val="002060"/>
                </a:solidFill>
                <a:latin typeface="Calibri"/>
              </a:rPr>
              <a:t>dobře stravitelné</a:t>
            </a:r>
          </a:p>
          <a:p>
            <a:pPr lvl="0" fontAlgn="base">
              <a:spcAft>
                <a:spcPct val="0"/>
              </a:spcAft>
              <a:buClrTx/>
              <a:buSzTx/>
              <a:buFont typeface="Arial" charset="0"/>
              <a:buChar char="•"/>
            </a:pPr>
            <a:r>
              <a:rPr lang="cs-CZ" dirty="0">
                <a:solidFill>
                  <a:srgbClr val="002060"/>
                </a:solidFill>
                <a:latin typeface="Calibri"/>
              </a:rPr>
              <a:t>záporem je obsah </a:t>
            </a:r>
            <a:r>
              <a:rPr lang="cs-CZ" b="1" u="sng" dirty="0">
                <a:solidFill>
                  <a:srgbClr val="002060"/>
                </a:solidFill>
                <a:latin typeface="Calibri"/>
              </a:rPr>
              <a:t>cholesterolu/ </a:t>
            </a:r>
            <a:r>
              <a:rPr lang="cs-CZ" i="1" dirty="0">
                <a:solidFill>
                  <a:srgbClr val="002060"/>
                </a:solidFill>
                <a:latin typeface="Calibri"/>
              </a:rPr>
              <a:t>ucpávání cév/</a:t>
            </a:r>
          </a:p>
          <a:p>
            <a:pPr lvl="0" fontAlgn="base">
              <a:spcAft>
                <a:spcPct val="0"/>
              </a:spcAft>
              <a:buClrTx/>
              <a:buSzTx/>
              <a:buFont typeface="Arial" charset="0"/>
              <a:buChar char="•"/>
            </a:pPr>
            <a:endParaRPr lang="cs-CZ" dirty="0">
              <a:solidFill>
                <a:prstClr val="black"/>
              </a:solidFill>
              <a:latin typeface="Calibri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50677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16632"/>
            <a:ext cx="8686800" cy="1178768"/>
          </a:xfrm>
        </p:spPr>
        <p:txBody>
          <a:bodyPr>
            <a:normAutofit/>
          </a:bodyPr>
          <a:lstStyle/>
          <a:p>
            <a:pPr algn="ctr"/>
            <a:r>
              <a:rPr lang="cs-CZ" sz="6600" b="1" cap="none" dirty="0">
                <a:solidFill>
                  <a:srgbClr val="F79646">
                    <a:lumMod val="50000"/>
                  </a:srgbClr>
                </a:solidFill>
                <a:effectLst/>
                <a:latin typeface="Times New Roman" pitchFamily="18" charset="0"/>
                <a:cs typeface="Times New Roman" pitchFamily="18" charset="0"/>
              </a:rPr>
              <a:t>Složení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ClrTx/>
              <a:buSzTx/>
              <a:buFont typeface="Arial" pitchFamily="34" charset="0"/>
              <a:buChar char="•"/>
              <a:defRPr/>
            </a:pPr>
            <a:r>
              <a:rPr lang="cs-CZ" dirty="0">
                <a:solidFill>
                  <a:srgbClr val="8064A2">
                    <a:lumMod val="50000"/>
                  </a:srgbClr>
                </a:solidFill>
                <a:latin typeface="Calibri"/>
              </a:rPr>
              <a:t>bílkoviny</a:t>
            </a:r>
          </a:p>
          <a:p>
            <a:pPr lvl="0">
              <a:buClrTx/>
              <a:buSzTx/>
              <a:buFont typeface="Arial" pitchFamily="34" charset="0"/>
              <a:buChar char="•"/>
              <a:defRPr/>
            </a:pPr>
            <a:r>
              <a:rPr lang="cs-CZ" dirty="0">
                <a:solidFill>
                  <a:srgbClr val="8064A2">
                    <a:lumMod val="50000"/>
                  </a:srgbClr>
                </a:solidFill>
                <a:latin typeface="Calibri"/>
              </a:rPr>
              <a:t>žloutkový olej </a:t>
            </a:r>
          </a:p>
          <a:p>
            <a:pPr lvl="0">
              <a:buClrTx/>
              <a:buSzTx/>
              <a:buFont typeface="Arial" pitchFamily="34" charset="0"/>
              <a:buChar char="•"/>
              <a:defRPr/>
            </a:pPr>
            <a:r>
              <a:rPr lang="cs-CZ" dirty="0">
                <a:solidFill>
                  <a:srgbClr val="8064A2">
                    <a:lumMod val="50000"/>
                  </a:srgbClr>
                </a:solidFill>
                <a:latin typeface="Calibri"/>
              </a:rPr>
              <a:t>sacharidy </a:t>
            </a:r>
          </a:p>
          <a:p>
            <a:pPr lvl="0">
              <a:buClrTx/>
              <a:buSzTx/>
              <a:buFont typeface="Arial" pitchFamily="34" charset="0"/>
              <a:buChar char="•"/>
              <a:defRPr/>
            </a:pPr>
            <a:r>
              <a:rPr lang="cs-CZ" dirty="0">
                <a:solidFill>
                  <a:srgbClr val="8064A2">
                    <a:lumMod val="50000"/>
                  </a:srgbClr>
                </a:solidFill>
                <a:latin typeface="Calibri"/>
              </a:rPr>
              <a:t>minerální látky (Ca, P, </a:t>
            </a:r>
            <a:r>
              <a:rPr lang="cs-CZ" dirty="0" err="1">
                <a:solidFill>
                  <a:srgbClr val="8064A2">
                    <a:lumMod val="50000"/>
                  </a:srgbClr>
                </a:solidFill>
                <a:latin typeface="Calibri"/>
              </a:rPr>
              <a:t>Fe</a:t>
            </a:r>
            <a:r>
              <a:rPr lang="cs-CZ" dirty="0">
                <a:solidFill>
                  <a:srgbClr val="8064A2">
                    <a:lumMod val="50000"/>
                  </a:srgbClr>
                </a:solidFill>
                <a:latin typeface="Calibri"/>
              </a:rPr>
              <a:t>, S, Mg) </a:t>
            </a:r>
          </a:p>
          <a:p>
            <a:pPr lvl="0">
              <a:buClrTx/>
              <a:buSzTx/>
              <a:buFont typeface="Arial" pitchFamily="34" charset="0"/>
              <a:buChar char="•"/>
              <a:defRPr/>
            </a:pPr>
            <a:r>
              <a:rPr lang="cs-CZ" dirty="0">
                <a:solidFill>
                  <a:srgbClr val="8064A2">
                    <a:lumMod val="50000"/>
                  </a:srgbClr>
                </a:solidFill>
                <a:latin typeface="Calibri"/>
              </a:rPr>
              <a:t>vitamíny ( A, D, B</a:t>
            </a:r>
            <a:r>
              <a:rPr lang="cs-CZ" baseline="-25000" dirty="0">
                <a:solidFill>
                  <a:srgbClr val="8064A2">
                    <a:lumMod val="50000"/>
                  </a:srgbClr>
                </a:solidFill>
                <a:latin typeface="Calibri"/>
              </a:rPr>
              <a:t>1,</a:t>
            </a:r>
            <a:r>
              <a:rPr lang="cs-CZ" dirty="0">
                <a:solidFill>
                  <a:srgbClr val="8064A2">
                    <a:lumMod val="50000"/>
                  </a:srgbClr>
                </a:solidFill>
                <a:latin typeface="Calibri"/>
              </a:rPr>
              <a:t> B</a:t>
            </a:r>
            <a:r>
              <a:rPr lang="cs-CZ" baseline="-25000" dirty="0">
                <a:solidFill>
                  <a:srgbClr val="8064A2">
                    <a:lumMod val="50000"/>
                  </a:srgbClr>
                </a:solidFill>
                <a:latin typeface="Calibri"/>
              </a:rPr>
              <a:t>2</a:t>
            </a:r>
            <a:r>
              <a:rPr lang="cs-CZ" dirty="0">
                <a:solidFill>
                  <a:srgbClr val="8064A2">
                    <a:lumMod val="50000"/>
                  </a:srgbClr>
                </a:solidFill>
                <a:latin typeface="Calibri"/>
              </a:rPr>
              <a:t>,B</a:t>
            </a:r>
            <a:r>
              <a:rPr lang="cs-CZ" baseline="-25000" dirty="0">
                <a:solidFill>
                  <a:srgbClr val="8064A2">
                    <a:lumMod val="50000"/>
                  </a:srgbClr>
                </a:solidFill>
                <a:latin typeface="Calibri"/>
              </a:rPr>
              <a:t>12</a:t>
            </a:r>
            <a:r>
              <a:rPr lang="cs-CZ" dirty="0">
                <a:solidFill>
                  <a:srgbClr val="8064A2">
                    <a:lumMod val="50000"/>
                  </a:srgbClr>
                </a:solidFill>
                <a:latin typeface="Calibri"/>
              </a:rPr>
              <a:t> ) </a:t>
            </a:r>
          </a:p>
          <a:p>
            <a:pPr lvl="0">
              <a:buClrTx/>
              <a:buSzTx/>
              <a:buFont typeface="Arial" pitchFamily="34" charset="0"/>
              <a:buChar char="•"/>
              <a:defRPr/>
            </a:pPr>
            <a:endParaRPr lang="cs-CZ" dirty="0">
              <a:solidFill>
                <a:srgbClr val="8064A2">
                  <a:lumMod val="50000"/>
                </a:srgbClr>
              </a:solidFill>
              <a:latin typeface="Calibri"/>
            </a:endParaRPr>
          </a:p>
          <a:p>
            <a:pPr lvl="0">
              <a:buClrTx/>
              <a:buSzTx/>
              <a:buFont typeface="Arial" pitchFamily="34" charset="0"/>
              <a:buChar char="•"/>
              <a:defRPr/>
            </a:pPr>
            <a:r>
              <a:rPr lang="cs-CZ" dirty="0">
                <a:solidFill>
                  <a:srgbClr val="8064A2">
                    <a:lumMod val="50000"/>
                  </a:srgbClr>
                </a:solidFill>
                <a:latin typeface="Calibri"/>
              </a:rPr>
              <a:t>Křepelčí vajíčka mají vysoký obsah ML a V.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41622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16632"/>
            <a:ext cx="8686800" cy="1178768"/>
          </a:xfrm>
        </p:spPr>
        <p:txBody>
          <a:bodyPr>
            <a:normAutofit/>
          </a:bodyPr>
          <a:lstStyle/>
          <a:p>
            <a:pPr algn="ctr"/>
            <a:r>
              <a:rPr lang="cs-CZ" sz="6000" b="1" cap="none" dirty="0">
                <a:solidFill>
                  <a:srgbClr val="F79646">
                    <a:lumMod val="50000"/>
                  </a:srgbClr>
                </a:solidFill>
                <a:effectLst/>
                <a:latin typeface="Times New Roman" pitchFamily="18" charset="0"/>
                <a:cs typeface="Times New Roman" pitchFamily="18" charset="0"/>
              </a:rPr>
              <a:t>Struktura vajec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>
              <a:buClrTx/>
              <a:buSzTx/>
              <a:buFont typeface="Arial" pitchFamily="34" charset="0"/>
              <a:buChar char="•"/>
              <a:defRPr/>
            </a:pPr>
            <a:r>
              <a:rPr lang="cs-CZ" sz="3600" dirty="0">
                <a:solidFill>
                  <a:srgbClr val="8064A2">
                    <a:lumMod val="50000"/>
                  </a:srgbClr>
                </a:solidFill>
                <a:latin typeface="Calibri"/>
              </a:rPr>
              <a:t>skořápka </a:t>
            </a:r>
          </a:p>
          <a:p>
            <a:pPr lvl="0">
              <a:buClrTx/>
              <a:buSzTx/>
              <a:buFont typeface="Arial" pitchFamily="34" charset="0"/>
              <a:buChar char="•"/>
              <a:defRPr/>
            </a:pPr>
            <a:r>
              <a:rPr lang="cs-CZ" sz="3600" dirty="0" err="1" smtClean="0">
                <a:solidFill>
                  <a:srgbClr val="8064A2">
                    <a:lumMod val="50000"/>
                  </a:srgbClr>
                </a:solidFill>
                <a:latin typeface="Calibri"/>
              </a:rPr>
              <a:t>podskořápková</a:t>
            </a:r>
            <a:r>
              <a:rPr lang="cs-CZ" sz="3600" dirty="0" smtClean="0">
                <a:solidFill>
                  <a:srgbClr val="8064A2">
                    <a:lumMod val="50000"/>
                  </a:srgbClr>
                </a:solidFill>
                <a:latin typeface="Calibri"/>
              </a:rPr>
              <a:t> </a:t>
            </a:r>
            <a:r>
              <a:rPr lang="cs-CZ" sz="3600" dirty="0">
                <a:solidFill>
                  <a:srgbClr val="8064A2">
                    <a:lumMod val="50000"/>
                  </a:srgbClr>
                </a:solidFill>
                <a:latin typeface="Calibri"/>
              </a:rPr>
              <a:t>blanka</a:t>
            </a:r>
          </a:p>
          <a:p>
            <a:pPr lvl="0">
              <a:buClrTx/>
              <a:buSzTx/>
              <a:buFont typeface="Arial" pitchFamily="34" charset="0"/>
              <a:buChar char="•"/>
              <a:defRPr/>
            </a:pPr>
            <a:r>
              <a:rPr lang="cs-CZ" sz="3600" dirty="0">
                <a:solidFill>
                  <a:srgbClr val="8064A2">
                    <a:lumMod val="50000"/>
                  </a:srgbClr>
                </a:solidFill>
                <a:latin typeface="Calibri"/>
              </a:rPr>
              <a:t>vzduchová bublina</a:t>
            </a:r>
          </a:p>
          <a:p>
            <a:pPr lvl="0">
              <a:buClrTx/>
              <a:buSzTx/>
              <a:buFont typeface="Arial" pitchFamily="34" charset="0"/>
              <a:buChar char="•"/>
              <a:defRPr/>
            </a:pPr>
            <a:r>
              <a:rPr lang="cs-CZ" sz="3600" dirty="0">
                <a:solidFill>
                  <a:srgbClr val="8064A2">
                    <a:lumMod val="50000"/>
                  </a:srgbClr>
                </a:solidFill>
                <a:latin typeface="Calibri"/>
              </a:rPr>
              <a:t>bílek </a:t>
            </a:r>
            <a:r>
              <a:rPr lang="cs-CZ" sz="3600" dirty="0" smtClean="0">
                <a:solidFill>
                  <a:srgbClr val="8064A2">
                    <a:lumMod val="50000"/>
                  </a:srgbClr>
                </a:solidFill>
                <a:latin typeface="Calibri"/>
              </a:rPr>
              <a:t>- řidší </a:t>
            </a:r>
            <a:r>
              <a:rPr lang="cs-CZ" sz="3600" dirty="0">
                <a:solidFill>
                  <a:srgbClr val="8064A2">
                    <a:lumMod val="50000"/>
                  </a:srgbClr>
                </a:solidFill>
                <a:latin typeface="Calibri"/>
              </a:rPr>
              <a:t>a hustší</a:t>
            </a:r>
          </a:p>
          <a:p>
            <a:pPr lvl="0">
              <a:buClrTx/>
              <a:buSzTx/>
              <a:buFont typeface="Arial" pitchFamily="34" charset="0"/>
              <a:buChar char="•"/>
              <a:defRPr/>
            </a:pPr>
            <a:r>
              <a:rPr lang="cs-CZ" sz="3600" dirty="0">
                <a:solidFill>
                  <a:srgbClr val="8064A2">
                    <a:lumMod val="50000"/>
                  </a:srgbClr>
                </a:solidFill>
                <a:latin typeface="Calibri"/>
              </a:rPr>
              <a:t>žloutek </a:t>
            </a:r>
          </a:p>
          <a:p>
            <a:pPr lvl="0">
              <a:buClrTx/>
              <a:buSzTx/>
              <a:buFont typeface="Arial" pitchFamily="34" charset="0"/>
              <a:buChar char="•"/>
              <a:defRPr/>
            </a:pPr>
            <a:r>
              <a:rPr lang="cs-CZ" sz="3600" dirty="0">
                <a:solidFill>
                  <a:srgbClr val="8064A2">
                    <a:lumMod val="50000"/>
                  </a:srgbClr>
                </a:solidFill>
                <a:latin typeface="Calibri"/>
              </a:rPr>
              <a:t>zárodek (terčík)</a:t>
            </a:r>
          </a:p>
          <a:p>
            <a:pPr lvl="0">
              <a:buClrTx/>
              <a:buSzTx/>
              <a:buFont typeface="Arial" pitchFamily="34" charset="0"/>
              <a:buChar char="•"/>
              <a:defRPr/>
            </a:pPr>
            <a:r>
              <a:rPr lang="cs-CZ" sz="3600" dirty="0">
                <a:solidFill>
                  <a:srgbClr val="8064A2">
                    <a:lumMod val="50000"/>
                  </a:srgbClr>
                </a:solidFill>
                <a:latin typeface="Calibri"/>
              </a:rPr>
              <a:t>poutka </a:t>
            </a:r>
            <a:r>
              <a:rPr lang="cs-CZ" sz="3600" dirty="0" smtClean="0">
                <a:solidFill>
                  <a:srgbClr val="8064A2">
                    <a:lumMod val="50000"/>
                  </a:srgbClr>
                </a:solidFill>
                <a:latin typeface="Calibri"/>
              </a:rPr>
              <a:t>(šňůrka)</a:t>
            </a:r>
            <a:endParaRPr lang="cs-CZ" sz="3600" dirty="0">
              <a:solidFill>
                <a:srgbClr val="8064A2">
                  <a:lumMod val="50000"/>
                </a:srgbClr>
              </a:solidFill>
              <a:latin typeface="Calibri"/>
            </a:endParaRP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781425"/>
            <a:ext cx="4610100" cy="3076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45265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0"/>
            <a:ext cx="8686800" cy="1295400"/>
          </a:xfrm>
        </p:spPr>
        <p:txBody>
          <a:bodyPr>
            <a:normAutofit/>
          </a:bodyPr>
          <a:lstStyle/>
          <a:p>
            <a:pPr algn="ctr"/>
            <a:r>
              <a:rPr lang="cs-CZ" sz="6600" b="1" cap="none" dirty="0">
                <a:solidFill>
                  <a:srgbClr val="F79646">
                    <a:lumMod val="50000"/>
                  </a:srgbClr>
                </a:solidFill>
                <a:effectLst/>
                <a:latin typeface="Times New Roman" pitchFamily="18" charset="0"/>
                <a:cs typeface="Times New Roman" pitchFamily="18" charset="0"/>
              </a:rPr>
              <a:t>Značení na vejci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908720"/>
            <a:ext cx="8686800" cy="5832648"/>
          </a:xfrm>
        </p:spPr>
        <p:txBody>
          <a:bodyPr>
            <a:normAutofit fontScale="400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b="1" dirty="0"/>
              <a:t>1. </a:t>
            </a:r>
            <a:r>
              <a:rPr lang="cs-CZ" sz="6000" b="1" dirty="0"/>
              <a:t>První číslice označuje metodu chovu nosnic:</a:t>
            </a:r>
          </a:p>
          <a:p>
            <a:r>
              <a:rPr lang="cs-CZ" sz="6000" dirty="0"/>
              <a:t>1 – vejce nosnic ve volném výběhu</a:t>
            </a:r>
            <a:br>
              <a:rPr lang="cs-CZ" sz="6000" dirty="0"/>
            </a:br>
            <a:r>
              <a:rPr lang="cs-CZ" sz="6000" dirty="0"/>
              <a:t>2 – vejce nosnic v halách</a:t>
            </a:r>
            <a:br>
              <a:rPr lang="cs-CZ" sz="6000" dirty="0"/>
            </a:br>
            <a:r>
              <a:rPr lang="cs-CZ" sz="6000" dirty="0"/>
              <a:t>3 – vejce nosnic v klecích</a:t>
            </a:r>
            <a:br>
              <a:rPr lang="cs-CZ" sz="6000" dirty="0"/>
            </a:br>
            <a:r>
              <a:rPr lang="cs-CZ" sz="6000" dirty="0"/>
              <a:t>0 – vejce nosnic chovaných v souladu s požadavky ekologického zemědělství (BIO)</a:t>
            </a:r>
          </a:p>
          <a:p>
            <a:pPr marL="0" indent="0">
              <a:buNone/>
            </a:pPr>
            <a:r>
              <a:rPr lang="cs-CZ" sz="6000" b="1" dirty="0"/>
              <a:t>2. Kód producenta na vejci</a:t>
            </a:r>
          </a:p>
          <a:p>
            <a:r>
              <a:rPr lang="cs-CZ" sz="6000" dirty="0"/>
              <a:t>zjistíte původ vajec, např.:</a:t>
            </a:r>
            <a:br>
              <a:rPr lang="cs-CZ" sz="6000" dirty="0"/>
            </a:br>
            <a:r>
              <a:rPr lang="cs-CZ" sz="6000" dirty="0"/>
              <a:t>CZ – Česká Republika</a:t>
            </a:r>
            <a:br>
              <a:rPr lang="cs-CZ" sz="6000" dirty="0"/>
            </a:br>
            <a:r>
              <a:rPr lang="cs-CZ" sz="6000" dirty="0"/>
              <a:t>SK – Slovensko</a:t>
            </a:r>
            <a:br>
              <a:rPr lang="cs-CZ" sz="6000" dirty="0"/>
            </a:br>
            <a:r>
              <a:rPr lang="cs-CZ" sz="6000" dirty="0"/>
              <a:t>LT – Litva</a:t>
            </a:r>
            <a:br>
              <a:rPr lang="cs-CZ" sz="6000" dirty="0"/>
            </a:br>
            <a:r>
              <a:rPr lang="cs-CZ" sz="6000" dirty="0"/>
              <a:t>PL – Polsko</a:t>
            </a:r>
            <a:br>
              <a:rPr lang="cs-CZ" sz="6000" dirty="0"/>
            </a:br>
            <a:r>
              <a:rPr lang="cs-CZ" sz="6000" dirty="0"/>
              <a:t>DE – Německo</a:t>
            </a:r>
          </a:p>
          <a:p>
            <a:pPr marL="0" indent="0">
              <a:buNone/>
            </a:pPr>
            <a:r>
              <a:rPr lang="cs-CZ" sz="6000" b="1" dirty="0" smtClean="0"/>
              <a:t>3. Poslední </a:t>
            </a:r>
            <a:r>
              <a:rPr lang="cs-CZ" sz="6000" b="1" dirty="0"/>
              <a:t>čtyřčíslí</a:t>
            </a:r>
          </a:p>
          <a:p>
            <a:r>
              <a:rPr lang="cs-CZ" sz="6000" dirty="0"/>
              <a:t>např. 1234 – znamená registrační číslo chovu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861048"/>
            <a:ext cx="4392488" cy="17956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392559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16632"/>
            <a:ext cx="8686800" cy="1178768"/>
          </a:xfrm>
        </p:spPr>
        <p:txBody>
          <a:bodyPr>
            <a:normAutofit/>
          </a:bodyPr>
          <a:lstStyle/>
          <a:p>
            <a:pPr algn="ctr"/>
            <a:r>
              <a:rPr lang="cs-CZ" sz="6000" b="1" cap="none" dirty="0">
                <a:solidFill>
                  <a:srgbClr val="F79646">
                    <a:lumMod val="50000"/>
                  </a:srgbClr>
                </a:solidFill>
                <a:effectLst/>
                <a:latin typeface="Times New Roman" pitchFamily="18" charset="0"/>
                <a:cs typeface="Times New Roman" pitchFamily="18" charset="0"/>
              </a:rPr>
              <a:t>Hmotnostní skupina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700808"/>
            <a:ext cx="8884096" cy="4379317"/>
          </a:xfrm>
        </p:spPr>
        <p:txBody>
          <a:bodyPr>
            <a:normAutofit lnSpcReduction="10000"/>
          </a:bodyPr>
          <a:lstStyle/>
          <a:p>
            <a:pPr marL="0" lvl="0" indent="0">
              <a:buClrTx/>
              <a:buSzTx/>
              <a:buNone/>
              <a:defRPr/>
            </a:pPr>
            <a:r>
              <a:rPr lang="cs-CZ" sz="2800" b="1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Hmotnost 1 vejce (v gramech</a:t>
            </a:r>
            <a:r>
              <a:rPr lang="cs-CZ" sz="2800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) </a:t>
            </a:r>
            <a:endParaRPr lang="cs-CZ" sz="2800" u="sng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buClrTx/>
              <a:buSzTx/>
              <a:buNone/>
              <a:defRPr/>
            </a:pPr>
            <a:r>
              <a:rPr lang="cs-CZ" sz="2800" b="1" i="1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Vejce  čerstvá /extra/ A</a:t>
            </a:r>
          </a:p>
          <a:p>
            <a:pPr lvl="0">
              <a:buClrTx/>
              <a:buSzTx/>
              <a:buFont typeface="Arial" pitchFamily="34" charset="0"/>
              <a:buChar char="•"/>
              <a:defRPr/>
            </a:pPr>
            <a:r>
              <a:rPr lang="cs-CZ" sz="28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XL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velmi velká 73g a více                    </a:t>
            </a:r>
          </a:p>
          <a:p>
            <a:pPr lvl="0">
              <a:buClrTx/>
              <a:buSzTx/>
              <a:buFont typeface="Arial" pitchFamily="34" charset="0"/>
              <a:buChar char="•"/>
              <a:defRPr/>
            </a:pPr>
            <a:r>
              <a:rPr lang="cs-CZ" sz="28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velká od 63g do 73g                            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28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buClrTx/>
              <a:buSzTx/>
              <a:buFont typeface="Arial" pitchFamily="34" charset="0"/>
              <a:buChar char="•"/>
              <a:defRPr/>
            </a:pPr>
            <a:r>
              <a:rPr lang="cs-CZ" sz="28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 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střední od 53g do 63g                          </a:t>
            </a:r>
          </a:p>
          <a:p>
            <a:pPr lvl="0">
              <a:buClrTx/>
              <a:buSzTx/>
              <a:buFont typeface="Arial" pitchFamily="34" charset="0"/>
              <a:buChar char="•"/>
              <a:defRPr/>
            </a:pPr>
            <a:r>
              <a:rPr lang="cs-CZ" sz="28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malá méně než 53g    </a:t>
            </a:r>
            <a:endParaRPr lang="cs-CZ" sz="28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lvl="0" indent="0">
              <a:buClrTx/>
              <a:buSzTx/>
              <a:buNone/>
              <a:defRPr/>
            </a:pP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</a:t>
            </a:r>
          </a:p>
          <a:p>
            <a:pPr marL="0" lvl="0" indent="0">
              <a:buClrTx/>
              <a:buSzTx/>
              <a:buNone/>
              <a:defRPr/>
            </a:pPr>
            <a:r>
              <a:rPr lang="cs-CZ" sz="2800" b="1" u="sng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VEJCE </a:t>
            </a:r>
            <a:r>
              <a:rPr lang="cs-CZ" sz="2800" b="1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CHLADÍRENSKÁ</a:t>
            </a:r>
            <a:endParaRPr lang="cs-CZ" sz="2800" u="sng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buClrTx/>
              <a:buSzTx/>
              <a:buFont typeface="Arial" pitchFamily="34" charset="0"/>
              <a:buChar char="•"/>
              <a:defRPr/>
            </a:pPr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jsou </a:t>
            </a:r>
            <a:r>
              <a:rPr lang="cs-CZ" sz="28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třídy B </a:t>
            </a:r>
            <a:r>
              <a:rPr lang="cs-CZ" sz="2800" b="1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nemusí</a:t>
            </a:r>
            <a:r>
              <a:rPr lang="cs-CZ" sz="28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být hmotnostně tříděna </a:t>
            </a:r>
            <a:endParaRPr lang="cs-CZ" sz="28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ClrTx/>
              <a:buSzTx/>
              <a:buNone/>
              <a:defRPr/>
            </a:pPr>
            <a:endParaRPr lang="cs-CZ" sz="2800" u="sng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276872"/>
            <a:ext cx="3672408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54686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60648"/>
            <a:ext cx="8686800" cy="1034752"/>
          </a:xfrm>
        </p:spPr>
        <p:txBody>
          <a:bodyPr>
            <a:normAutofit/>
          </a:bodyPr>
          <a:lstStyle/>
          <a:p>
            <a:pPr algn="ctr"/>
            <a:r>
              <a:rPr lang="cs-CZ" sz="6000" b="1" cap="none" dirty="0" err="1" smtClean="0">
                <a:solidFill>
                  <a:srgbClr val="F79646">
                    <a:lumMod val="50000"/>
                  </a:srgbClr>
                </a:solidFill>
                <a:effectLst/>
                <a:latin typeface="Times New Roman" pitchFamily="18" charset="0"/>
                <a:cs typeface="Times New Roman" pitchFamily="18" charset="0"/>
              </a:rPr>
              <a:t>Chladírenskách</a:t>
            </a:r>
            <a:r>
              <a:rPr lang="cs-CZ" sz="6000" b="1" cap="none" dirty="0" smtClean="0">
                <a:solidFill>
                  <a:srgbClr val="F79646">
                    <a:lumMod val="50000"/>
                  </a:srgbClr>
                </a:solidFill>
                <a:effectLst/>
                <a:latin typeface="Times New Roman" pitchFamily="18" charset="0"/>
                <a:cs typeface="Times New Roman" pitchFamily="18" charset="0"/>
              </a:rPr>
              <a:t>  vejce</a:t>
            </a:r>
            <a:endParaRPr lang="cs-CZ" sz="6000" cap="non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132856"/>
            <a:ext cx="8686800" cy="3947269"/>
          </a:xfrm>
        </p:spPr>
        <p:txBody>
          <a:bodyPr/>
          <a:lstStyle/>
          <a:p>
            <a:pPr lvl="0" fontAlgn="base">
              <a:spcAft>
                <a:spcPct val="0"/>
              </a:spcAft>
              <a:buClrTx/>
              <a:buSzTx/>
              <a:buFont typeface="Arial" charset="0"/>
              <a:buChar char="•"/>
            </a:pPr>
            <a:r>
              <a:rPr lang="cs-CZ" b="1" dirty="0">
                <a:solidFill>
                  <a:prstClr val="black"/>
                </a:solidFill>
                <a:latin typeface="Calibri"/>
              </a:rPr>
              <a:t>Vejce </a:t>
            </a:r>
            <a:r>
              <a:rPr lang="cs-CZ" b="1" dirty="0" smtClean="0">
                <a:solidFill>
                  <a:prstClr val="black"/>
                </a:solidFill>
                <a:latin typeface="Calibri"/>
              </a:rPr>
              <a:t>jsou II</a:t>
            </a:r>
            <a:r>
              <a:rPr lang="cs-CZ" b="1" dirty="0">
                <a:solidFill>
                  <a:prstClr val="black"/>
                </a:solidFill>
                <a:latin typeface="Calibri"/>
              </a:rPr>
              <a:t>. třídy jakosti </a:t>
            </a:r>
            <a:r>
              <a:rPr lang="cs-CZ" b="1" dirty="0" smtClean="0">
                <a:solidFill>
                  <a:prstClr val="black"/>
                </a:solidFill>
                <a:latin typeface="Calibri"/>
              </a:rPr>
              <a:t>B</a:t>
            </a:r>
            <a:r>
              <a:rPr lang="cs-CZ" dirty="0" smtClean="0">
                <a:solidFill>
                  <a:prstClr val="black"/>
                </a:solidFill>
                <a:latin typeface="Calibri"/>
              </a:rPr>
              <a:t> </a:t>
            </a:r>
            <a:endParaRPr lang="cs-CZ" dirty="0">
              <a:solidFill>
                <a:prstClr val="black"/>
              </a:solidFill>
              <a:latin typeface="Calibri"/>
            </a:endParaRPr>
          </a:p>
          <a:p>
            <a:pPr marL="0" lvl="0" indent="0" fontAlgn="base">
              <a:spcAft>
                <a:spcPct val="0"/>
              </a:spcAft>
              <a:buClrTx/>
              <a:buSzTx/>
              <a:buNone/>
            </a:pPr>
            <a:endParaRPr lang="cs-CZ" sz="1600" dirty="0">
              <a:solidFill>
                <a:prstClr val="black"/>
              </a:solidFill>
              <a:latin typeface="Calibri"/>
            </a:endParaRPr>
          </a:p>
          <a:p>
            <a:pPr lvl="0" fontAlgn="base">
              <a:spcAft>
                <a:spcPct val="0"/>
              </a:spcAft>
              <a:buClrTx/>
              <a:buSzTx/>
              <a:buFont typeface="Arial" charset="0"/>
              <a:buChar char="•"/>
            </a:pPr>
            <a:r>
              <a:rPr lang="cs-CZ" b="1" dirty="0">
                <a:solidFill>
                  <a:prstClr val="black"/>
                </a:solidFill>
                <a:latin typeface="Calibri"/>
              </a:rPr>
              <a:t>uchovávají se </a:t>
            </a:r>
            <a:r>
              <a:rPr lang="cs-CZ" dirty="0">
                <a:solidFill>
                  <a:prstClr val="black"/>
                </a:solidFill>
                <a:latin typeface="Calibri"/>
              </a:rPr>
              <a:t>při teplotě prostředí, která je nižší než plus 5 °C a neklesne pod minus 1,5 °</a:t>
            </a:r>
            <a:r>
              <a:rPr lang="cs-CZ" dirty="0" smtClean="0">
                <a:solidFill>
                  <a:prstClr val="black"/>
                </a:solidFill>
                <a:latin typeface="Calibri"/>
              </a:rPr>
              <a:t>C</a:t>
            </a:r>
          </a:p>
          <a:p>
            <a:pPr marL="0" lvl="0" indent="0" fontAlgn="base">
              <a:spcAft>
                <a:spcPct val="0"/>
              </a:spcAft>
              <a:buClrTx/>
              <a:buSzTx/>
              <a:buNone/>
            </a:pPr>
            <a:endParaRPr lang="cs-CZ" sz="1600" dirty="0">
              <a:solidFill>
                <a:prstClr val="black"/>
              </a:solidFill>
              <a:latin typeface="Calibri"/>
            </a:endParaRPr>
          </a:p>
          <a:p>
            <a:pPr lvl="0" fontAlgn="base">
              <a:spcAft>
                <a:spcPct val="0"/>
              </a:spcAft>
              <a:buClrTx/>
              <a:buSzTx/>
              <a:buFont typeface="Arial" charset="0"/>
              <a:buChar char="•"/>
            </a:pPr>
            <a:r>
              <a:rPr lang="cs-CZ" dirty="0" smtClean="0">
                <a:solidFill>
                  <a:prstClr val="black"/>
                </a:solidFill>
                <a:latin typeface="Calibri"/>
              </a:rPr>
              <a:t>relativní </a:t>
            </a:r>
            <a:r>
              <a:rPr lang="cs-CZ" dirty="0">
                <a:solidFill>
                  <a:prstClr val="black"/>
                </a:solidFill>
                <a:latin typeface="Calibri"/>
              </a:rPr>
              <a:t>vlhkosti vzduchu 70 % až 85 %.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34555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88640"/>
            <a:ext cx="8686800" cy="1106760"/>
          </a:xfrm>
        </p:spPr>
        <p:txBody>
          <a:bodyPr>
            <a:normAutofit/>
          </a:bodyPr>
          <a:lstStyle/>
          <a:p>
            <a:pPr algn="ctr"/>
            <a:r>
              <a:rPr lang="cs-CZ" sz="6000" b="1" cap="none" dirty="0">
                <a:solidFill>
                  <a:srgbClr val="F79646">
                    <a:lumMod val="50000"/>
                  </a:srgbClr>
                </a:solidFill>
                <a:effectLst/>
                <a:latin typeface="Times New Roman" pitchFamily="18" charset="0"/>
                <a:cs typeface="Times New Roman" pitchFamily="18" charset="0"/>
              </a:rPr>
              <a:t>Další druhy vajec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>
              <a:buClrTx/>
              <a:buSzTx/>
              <a:buFont typeface="Arial" pitchFamily="34" charset="0"/>
              <a:buChar char="•"/>
              <a:defRPr/>
            </a:pPr>
            <a:r>
              <a:rPr lang="cs-CZ" sz="3000" u="sng" dirty="0">
                <a:solidFill>
                  <a:srgbClr val="F79646">
                    <a:lumMod val="50000"/>
                  </a:srgbClr>
                </a:solidFill>
                <a:latin typeface="Calibri"/>
              </a:rPr>
              <a:t>vejce perličky </a:t>
            </a:r>
            <a:r>
              <a:rPr lang="cs-CZ" sz="3000" dirty="0">
                <a:solidFill>
                  <a:prstClr val="black"/>
                </a:solidFill>
                <a:latin typeface="Calibri"/>
              </a:rPr>
              <a:t>- hnědá skvrnitá skořápka, jemnější chuť, vaří se 3 až 5 minut </a:t>
            </a:r>
          </a:p>
          <a:p>
            <a:pPr lvl="0">
              <a:buClrTx/>
              <a:buSzTx/>
              <a:buFont typeface="Arial" pitchFamily="34" charset="0"/>
              <a:buChar char="•"/>
              <a:defRPr/>
            </a:pPr>
            <a:r>
              <a:rPr lang="cs-CZ" sz="3000" u="sng" dirty="0">
                <a:solidFill>
                  <a:srgbClr val="F79646">
                    <a:lumMod val="50000"/>
                  </a:srgbClr>
                </a:solidFill>
                <a:latin typeface="Calibri"/>
              </a:rPr>
              <a:t>pštrosí vejce </a:t>
            </a:r>
            <a:r>
              <a:rPr lang="cs-CZ" sz="3000" dirty="0">
                <a:solidFill>
                  <a:prstClr val="black"/>
                </a:solidFill>
                <a:latin typeface="Calibri"/>
              </a:rPr>
              <a:t>- v prodeji vzácně, má silnou skořápku, chutné, 20krát větší než slepičí</a:t>
            </a:r>
          </a:p>
          <a:p>
            <a:pPr lvl="0">
              <a:buClrTx/>
              <a:buSzTx/>
              <a:buFont typeface="Arial" pitchFamily="34" charset="0"/>
              <a:buChar char="•"/>
              <a:defRPr/>
            </a:pPr>
            <a:r>
              <a:rPr lang="cs-CZ" sz="3000" b="1" u="sng" dirty="0">
                <a:solidFill>
                  <a:srgbClr val="F79646">
                    <a:lumMod val="50000"/>
                  </a:srgbClr>
                </a:solidFill>
                <a:latin typeface="Calibri"/>
              </a:rPr>
              <a:t>křepelčí vejce </a:t>
            </a:r>
            <a:r>
              <a:rPr lang="cs-CZ" sz="3000" dirty="0">
                <a:solidFill>
                  <a:prstClr val="black"/>
                </a:solidFill>
                <a:latin typeface="Calibri"/>
              </a:rPr>
              <a:t>- </a:t>
            </a:r>
            <a:r>
              <a:rPr lang="cs-CZ" sz="3000" u="sng" dirty="0">
                <a:solidFill>
                  <a:prstClr val="black"/>
                </a:solidFill>
                <a:latin typeface="Calibri"/>
              </a:rPr>
              <a:t>dekorativní skvrnitá skořápka s černo-hnědým zabarvením, </a:t>
            </a:r>
            <a:endParaRPr lang="cs-CZ" sz="3000" u="sng" dirty="0" smtClean="0">
              <a:solidFill>
                <a:prstClr val="black"/>
              </a:solidFill>
              <a:latin typeface="Calibri"/>
            </a:endParaRPr>
          </a:p>
          <a:p>
            <a:pPr marL="0" lvl="0" indent="0">
              <a:buClrTx/>
              <a:buSzTx/>
              <a:buNone/>
              <a:defRPr/>
            </a:pPr>
            <a:r>
              <a:rPr lang="cs-CZ" sz="3000" dirty="0" smtClean="0">
                <a:solidFill>
                  <a:prstClr val="black"/>
                </a:solidFill>
                <a:latin typeface="Calibri"/>
              </a:rPr>
              <a:t>    </a:t>
            </a:r>
            <a:r>
              <a:rPr lang="cs-CZ" sz="3000" u="sng" dirty="0" smtClean="0">
                <a:solidFill>
                  <a:prstClr val="black"/>
                </a:solidFill>
                <a:latin typeface="Calibri"/>
              </a:rPr>
              <a:t>bohaté </a:t>
            </a:r>
            <a:r>
              <a:rPr lang="cs-CZ" sz="3000" u="sng" dirty="0">
                <a:solidFill>
                  <a:prstClr val="black"/>
                </a:solidFill>
                <a:latin typeface="Calibri"/>
              </a:rPr>
              <a:t>na minerální látky </a:t>
            </a:r>
            <a:endParaRPr lang="cs-CZ" sz="3000" dirty="0" smtClean="0">
              <a:solidFill>
                <a:prstClr val="black"/>
              </a:solidFill>
              <a:latin typeface="Calibri"/>
            </a:endParaRPr>
          </a:p>
          <a:p>
            <a:pPr lvl="0">
              <a:buClrTx/>
              <a:buSzTx/>
              <a:buFont typeface="Arial" pitchFamily="34" charset="0"/>
              <a:buChar char="•"/>
              <a:defRPr/>
            </a:pPr>
            <a:r>
              <a:rPr lang="cs-CZ" sz="3000" u="sng" dirty="0" smtClean="0">
                <a:solidFill>
                  <a:srgbClr val="F79646">
                    <a:lumMod val="50000"/>
                  </a:srgbClr>
                </a:solidFill>
                <a:latin typeface="Calibri"/>
              </a:rPr>
              <a:t>kachní vejce -</a:t>
            </a:r>
            <a:r>
              <a:rPr lang="cs-CZ" sz="3000" dirty="0">
                <a:solidFill>
                  <a:prstClr val="black"/>
                </a:solidFill>
                <a:latin typeface="Calibri"/>
              </a:rPr>
              <a:t> používá se v čínské </a:t>
            </a:r>
            <a:endParaRPr lang="cs-CZ" sz="3000" dirty="0" smtClean="0">
              <a:solidFill>
                <a:prstClr val="black"/>
              </a:solidFill>
              <a:latin typeface="Calibri"/>
            </a:endParaRPr>
          </a:p>
          <a:p>
            <a:pPr marL="0" lvl="0" indent="0">
              <a:buClrTx/>
              <a:buSzTx/>
              <a:buNone/>
              <a:defRPr/>
            </a:pPr>
            <a:r>
              <a:rPr lang="cs-CZ" sz="3000" dirty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3000" dirty="0" smtClean="0">
                <a:solidFill>
                  <a:prstClr val="black"/>
                </a:solidFill>
                <a:latin typeface="Calibri"/>
              </a:rPr>
              <a:t>   kuchyni, (tzv. černá vejce)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86264" y="3969990"/>
            <a:ext cx="2376264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6711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88640"/>
            <a:ext cx="8686800" cy="1106760"/>
          </a:xfrm>
        </p:spPr>
        <p:txBody>
          <a:bodyPr>
            <a:normAutofit/>
          </a:bodyPr>
          <a:lstStyle/>
          <a:p>
            <a:pPr algn="ctr"/>
            <a:r>
              <a:rPr lang="cs-CZ" sz="6000" b="1" cap="none" dirty="0">
                <a:solidFill>
                  <a:srgbClr val="F79646">
                    <a:lumMod val="50000"/>
                  </a:srgbClr>
                </a:solidFill>
                <a:effectLst/>
                <a:latin typeface="Times New Roman" pitchFamily="18" charset="0"/>
                <a:cs typeface="Times New Roman" pitchFamily="18" charset="0"/>
              </a:rPr>
              <a:t>Znaky stárnutí vajec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1340768"/>
            <a:ext cx="8686800" cy="3170982"/>
          </a:xfrm>
        </p:spPr>
        <p:txBody>
          <a:bodyPr>
            <a:normAutofit fontScale="92500"/>
          </a:bodyPr>
          <a:lstStyle/>
          <a:p>
            <a:pPr lvl="0" eaLnBrk="0" fontAlgn="base" hangingPunct="0">
              <a:spcAft>
                <a:spcPct val="0"/>
              </a:spcAft>
              <a:buClrTx/>
              <a:buSzTx/>
              <a:buNone/>
            </a:pPr>
            <a:r>
              <a:rPr lang="cs-CZ" b="1" i="1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Vejce není </a:t>
            </a:r>
            <a:r>
              <a:rPr lang="cs-CZ" b="1" i="1" u="sng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čerstvé, </a:t>
            </a:r>
            <a:r>
              <a:rPr lang="cs-CZ" b="1" i="1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když</a:t>
            </a:r>
            <a:r>
              <a:rPr lang="cs-CZ" b="1" dirty="0" smtClean="0">
                <a:solidFill>
                  <a:prstClr val="black"/>
                </a:solidFill>
                <a:latin typeface="Calibri"/>
              </a:rPr>
              <a:t>:</a:t>
            </a:r>
            <a:endParaRPr lang="cs-CZ" dirty="0">
              <a:solidFill>
                <a:prstClr val="black"/>
              </a:solidFill>
              <a:latin typeface="Calibri"/>
            </a:endParaRPr>
          </a:p>
          <a:p>
            <a:pPr lvl="1" eaLnBrk="0" fontAlgn="base" hangingPunct="0">
              <a:spcAft>
                <a:spcPct val="0"/>
              </a:spcAft>
              <a:buClrTx/>
              <a:buSzTx/>
              <a:buFont typeface="Arial" charset="0"/>
              <a:buChar char="–"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plave ve sklenici s vodou </a:t>
            </a:r>
            <a:endParaRPr lang="cs-CZ" sz="24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1" eaLnBrk="0" fontAlgn="base" hangingPunct="0">
              <a:spcAft>
                <a:spcPct val="0"/>
              </a:spcAft>
              <a:buClrTx/>
              <a:buSzTx/>
              <a:buFont typeface="Arial" charset="0"/>
              <a:buChar char="–"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po rozklepnutí se rozteče </a:t>
            </a:r>
            <a:endParaRPr lang="cs-CZ" sz="24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1" eaLnBrk="0" fontAlgn="base" hangingPunct="0">
              <a:spcAft>
                <a:spcPct val="0"/>
              </a:spcAft>
              <a:buClrTx/>
              <a:buSzTx/>
              <a:buFont typeface="Arial" charset="0"/>
              <a:buChar char="–"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žloutek není uprostřed vejce /způsobeno řídnutím bílku/ </a:t>
            </a:r>
            <a:endParaRPr lang="cs-CZ" sz="24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1" eaLnBrk="0" fontAlgn="base" hangingPunct="0">
              <a:spcAft>
                <a:spcPct val="0"/>
              </a:spcAft>
              <a:buClrTx/>
              <a:buSzTx/>
              <a:buFont typeface="Arial" charset="0"/>
              <a:buChar char="–"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pod skořápkou na tupé straně je velká vzduchová bublina </a:t>
            </a:r>
            <a:endParaRPr lang="cs-CZ" sz="24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86000" y="4154041"/>
            <a:ext cx="4572000" cy="2695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13988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88640"/>
            <a:ext cx="8686800" cy="1106760"/>
          </a:xfrm>
        </p:spPr>
        <p:txBody>
          <a:bodyPr/>
          <a:lstStyle/>
          <a:p>
            <a:pPr algn="ctr"/>
            <a:r>
              <a:rPr lang="cs-CZ" sz="4400" b="1" cap="none" dirty="0">
                <a:solidFill>
                  <a:srgbClr val="F79646">
                    <a:lumMod val="50000"/>
                  </a:srgbClr>
                </a:solidFill>
                <a:effectLst/>
                <a:latin typeface="Times New Roman" pitchFamily="18" charset="0"/>
                <a:cs typeface="Times New Roman" pitchFamily="18" charset="0"/>
              </a:rPr>
              <a:t>SPOTŘEBITELSKÉ  BALENÍ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 6 kusech</a:t>
            </a:r>
          </a:p>
          <a:p>
            <a:r>
              <a:rPr lang="cs-CZ" dirty="0" smtClean="0"/>
              <a:t>po 10 kusech</a:t>
            </a:r>
          </a:p>
          <a:p>
            <a:r>
              <a:rPr lang="cs-CZ" dirty="0" smtClean="0"/>
              <a:t>po 12 kusech</a:t>
            </a:r>
          </a:p>
          <a:p>
            <a:r>
              <a:rPr lang="cs-CZ" dirty="0" smtClean="0"/>
              <a:t>po 15 kusech</a:t>
            </a:r>
          </a:p>
          <a:p>
            <a:r>
              <a:rPr lang="cs-CZ" dirty="0" smtClean="0"/>
              <a:t>po 20 kusech</a:t>
            </a:r>
          </a:p>
          <a:p>
            <a:r>
              <a:rPr lang="cs-CZ" dirty="0" smtClean="0"/>
              <a:t>po 30 kusech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7" y="1916832"/>
            <a:ext cx="19716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32684" y="1916831"/>
            <a:ext cx="19716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7" y="4156073"/>
            <a:ext cx="19716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32684" y="4156073"/>
            <a:ext cx="19716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15821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16632"/>
            <a:ext cx="8686800" cy="122413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000" b="1" cap="none" dirty="0" smtClean="0">
                <a:solidFill>
                  <a:srgbClr val="F79646">
                    <a:lumMod val="50000"/>
                  </a:srgbClr>
                </a:solidFill>
                <a:effectLst/>
                <a:latin typeface="Times New Roman" pitchFamily="18" charset="0"/>
                <a:cs typeface="Times New Roman" pitchFamily="18" charset="0"/>
              </a:rPr>
              <a:t>Skladování a vady  </a:t>
            </a:r>
            <a:r>
              <a:rPr lang="cs-CZ" sz="4000" b="1" cap="none" dirty="0">
                <a:solidFill>
                  <a:prstClr val="black"/>
                </a:solidFill>
                <a:effectLst/>
                <a:latin typeface="Calibri"/>
              </a:rPr>
              <a:t/>
            </a:r>
            <a:br>
              <a:rPr lang="cs-CZ" sz="4000" b="1" cap="none" dirty="0">
                <a:solidFill>
                  <a:prstClr val="black"/>
                </a:solidFill>
                <a:effectLst/>
                <a:latin typeface="Calibri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052736"/>
            <a:ext cx="8686800" cy="5027389"/>
          </a:xfrm>
        </p:spPr>
        <p:txBody>
          <a:bodyPr>
            <a:normAutofit lnSpcReduction="10000"/>
          </a:bodyPr>
          <a:lstStyle/>
          <a:p>
            <a:pPr marL="0" lvl="0" indent="0">
              <a:buClrTx/>
              <a:buSzTx/>
              <a:buNone/>
              <a:defRPr/>
            </a:pPr>
            <a:r>
              <a:rPr lang="cs-CZ" u="sng" dirty="0" smtClean="0">
                <a:solidFill>
                  <a:srgbClr val="F79646">
                    <a:lumMod val="50000"/>
                  </a:srgbClr>
                </a:solidFill>
                <a:latin typeface="Calibri"/>
              </a:rPr>
              <a:t>SKLADOVÁNÍ:</a:t>
            </a:r>
          </a:p>
          <a:p>
            <a:pPr marL="0" lvl="0" indent="0">
              <a:buClrTx/>
              <a:buSzTx/>
              <a:buNone/>
              <a:defRPr/>
            </a:pPr>
            <a:r>
              <a:rPr lang="cs-CZ" u="sng" dirty="0">
                <a:solidFill>
                  <a:srgbClr val="F79646">
                    <a:lumMod val="50000"/>
                  </a:srgbClr>
                </a:solidFill>
                <a:latin typeface="Calibri"/>
              </a:rPr>
              <a:t>č</a:t>
            </a:r>
            <a:r>
              <a:rPr lang="cs-CZ" u="sng" dirty="0" smtClean="0">
                <a:solidFill>
                  <a:srgbClr val="F79646">
                    <a:lumMod val="50000"/>
                  </a:srgbClr>
                </a:solidFill>
                <a:latin typeface="Calibri"/>
              </a:rPr>
              <a:t>erstvá vejce</a:t>
            </a:r>
            <a:endParaRPr lang="cs-CZ" u="sng" dirty="0">
              <a:solidFill>
                <a:srgbClr val="F79646">
                  <a:lumMod val="50000"/>
                </a:srgbClr>
              </a:solidFill>
              <a:latin typeface="Calibri"/>
            </a:endParaRPr>
          </a:p>
          <a:p>
            <a:pPr lvl="0">
              <a:buClrTx/>
              <a:buSzTx/>
              <a:buFont typeface="Arial" pitchFamily="34" charset="0"/>
              <a:buChar char="•"/>
              <a:defRPr/>
            </a:pPr>
            <a:r>
              <a:rPr lang="cs-CZ" dirty="0">
                <a:solidFill>
                  <a:prstClr val="black">
                    <a:lumMod val="95000"/>
                    <a:lumOff val="5000"/>
                  </a:prstClr>
                </a:solidFill>
                <a:latin typeface="Calibri"/>
              </a:rPr>
              <a:t>teplota 5°C až 18°C</a:t>
            </a:r>
          </a:p>
          <a:p>
            <a:pPr lvl="0">
              <a:buClrTx/>
              <a:buSzTx/>
              <a:buFont typeface="Arial" pitchFamily="34" charset="0"/>
              <a:buChar char="•"/>
              <a:defRPr/>
            </a:pPr>
            <a:r>
              <a:rPr lang="cs-CZ" dirty="0">
                <a:solidFill>
                  <a:prstClr val="black"/>
                </a:solidFill>
                <a:latin typeface="Calibri"/>
              </a:rPr>
              <a:t>ukládají se špičkou dolů</a:t>
            </a:r>
          </a:p>
          <a:p>
            <a:pPr lvl="0">
              <a:buClrTx/>
              <a:buSzTx/>
              <a:buFont typeface="Arial" pitchFamily="34" charset="0"/>
              <a:buChar char="•"/>
              <a:defRPr/>
            </a:pPr>
            <a:r>
              <a:rPr lang="cs-CZ" dirty="0">
                <a:solidFill>
                  <a:prstClr val="black"/>
                </a:solidFill>
                <a:latin typeface="Calibri"/>
              </a:rPr>
              <a:t>neprodyšný obal </a:t>
            </a:r>
          </a:p>
          <a:p>
            <a:pPr lvl="0">
              <a:buClrTx/>
              <a:buSzTx/>
              <a:buFont typeface="Arial" pitchFamily="34" charset="0"/>
              <a:buChar char="•"/>
              <a:defRPr/>
            </a:pPr>
            <a:r>
              <a:rPr lang="cs-CZ" dirty="0">
                <a:solidFill>
                  <a:prstClr val="black"/>
                </a:solidFill>
                <a:latin typeface="Calibri"/>
              </a:rPr>
              <a:t>trvanlivost max. 9 </a:t>
            </a:r>
            <a:r>
              <a:rPr lang="cs-CZ" dirty="0" smtClean="0">
                <a:solidFill>
                  <a:prstClr val="black"/>
                </a:solidFill>
                <a:latin typeface="Calibri"/>
              </a:rPr>
              <a:t>měsíců</a:t>
            </a:r>
          </a:p>
          <a:p>
            <a:pPr marL="0" lvl="0" indent="0">
              <a:buClrTx/>
              <a:buSzTx/>
              <a:buNone/>
              <a:defRPr/>
            </a:pPr>
            <a:r>
              <a:rPr lang="cs-CZ" u="sng" dirty="0" smtClean="0">
                <a:solidFill>
                  <a:schemeClr val="accent6">
                    <a:lumMod val="50000"/>
                  </a:schemeClr>
                </a:solidFill>
                <a:latin typeface="Calibri"/>
              </a:rPr>
              <a:t>VADY:</a:t>
            </a:r>
          </a:p>
          <a:p>
            <a:pPr lvl="0" fontAlgn="base">
              <a:spcAft>
                <a:spcPct val="0"/>
              </a:spcAft>
              <a:buClrTx/>
              <a:buSzTx/>
              <a:buFont typeface="Arial" charset="0"/>
              <a:buChar char="•"/>
            </a:pPr>
            <a:r>
              <a:rPr lang="cs-CZ" u="sng" dirty="0">
                <a:solidFill>
                  <a:prstClr val="black"/>
                </a:solidFill>
                <a:latin typeface="Calibri"/>
              </a:rPr>
              <a:t>vysychání, smíšení žloutku a bílku, porušení skořápky, </a:t>
            </a:r>
            <a:r>
              <a:rPr lang="cs-CZ" dirty="0">
                <a:solidFill>
                  <a:prstClr val="black"/>
                </a:solidFill>
                <a:latin typeface="Calibri"/>
              </a:rPr>
              <a:t>rozklad – vejce zapáchají - </a:t>
            </a:r>
            <a:r>
              <a:rPr lang="cs-CZ" b="1" u="sng" dirty="0">
                <a:solidFill>
                  <a:prstClr val="black"/>
                </a:solidFill>
                <a:latin typeface="Calibri"/>
              </a:rPr>
              <a:t>PUKAVEC</a:t>
            </a:r>
          </a:p>
          <a:p>
            <a:pPr lvl="0">
              <a:buClrTx/>
              <a:buSzTx/>
              <a:buFont typeface="Arial" pitchFamily="34" charset="0"/>
              <a:buChar char="•"/>
              <a:defRPr/>
            </a:pPr>
            <a:endParaRPr lang="cs-CZ" dirty="0">
              <a:solidFill>
                <a:prstClr val="black"/>
              </a:solidFill>
              <a:latin typeface="Calibri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3242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812088" cy="1296144"/>
          </a:xfrm>
        </p:spPr>
        <p:txBody>
          <a:bodyPr>
            <a:normAutofit fontScale="90000"/>
          </a:bodyPr>
          <a:lstStyle/>
          <a:p>
            <a:r>
              <a:rPr lang="cs-CZ" sz="5400" b="1" cap="none" dirty="0">
                <a:solidFill>
                  <a:srgbClr val="F79646">
                    <a:lumMod val="50000"/>
                  </a:srgbClr>
                </a:solidFill>
                <a:effectLst/>
                <a:latin typeface="Times New Roman" pitchFamily="18" charset="0"/>
                <a:cs typeface="Times New Roman" pitchFamily="18" charset="0"/>
              </a:rPr>
              <a:t>Vaječné výrobky- </a:t>
            </a:r>
            <a:r>
              <a:rPr lang="cs-CZ" sz="5400" b="1" cap="none" dirty="0" smtClean="0">
                <a:solidFill>
                  <a:srgbClr val="F79646">
                    <a:lumMod val="50000"/>
                  </a:srgbClr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5400" b="1" cap="none" dirty="0" smtClean="0">
                <a:solidFill>
                  <a:srgbClr val="F79646">
                    <a:lumMod val="50000"/>
                  </a:srgbClr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5400" b="1" cap="none" dirty="0" smtClean="0">
                <a:solidFill>
                  <a:srgbClr val="F79646">
                    <a:lumMod val="50000"/>
                  </a:srgbClr>
                </a:solidFill>
                <a:effectLst/>
                <a:latin typeface="Times New Roman" pitchFamily="18" charset="0"/>
                <a:cs typeface="Times New Roman" pitchFamily="18" charset="0"/>
              </a:rPr>
              <a:t>konzervace vajec</a:t>
            </a:r>
            <a:r>
              <a:rPr lang="cs-CZ" sz="5400" b="1" cap="none" dirty="0">
                <a:solidFill>
                  <a:srgbClr val="F79646">
                    <a:lumMod val="50000"/>
                  </a:srgbClr>
                </a:solidFill>
                <a:effectLst/>
                <a:latin typeface="Times New Roman" pitchFamily="18" charset="0"/>
                <a:cs typeface="Times New Roman" pitchFamily="18" charset="0"/>
              </a:rPr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132856"/>
            <a:ext cx="8686800" cy="3947269"/>
          </a:xfrm>
        </p:spPr>
        <p:txBody>
          <a:bodyPr>
            <a:normAutofit/>
          </a:bodyPr>
          <a:lstStyle/>
          <a:p>
            <a:pPr lvl="0" fontAlgn="base">
              <a:spcAft>
                <a:spcPct val="0"/>
              </a:spcAft>
              <a:buClrTx/>
              <a:buSzTx/>
              <a:buNone/>
            </a:pPr>
            <a:r>
              <a:rPr lang="cs-CZ" b="1" u="sng" dirty="0">
                <a:solidFill>
                  <a:prstClr val="black"/>
                </a:solidFill>
                <a:latin typeface="Calibri"/>
              </a:rPr>
              <a:t>vaječná melanž </a:t>
            </a:r>
            <a:r>
              <a:rPr lang="cs-CZ" b="1" dirty="0">
                <a:solidFill>
                  <a:prstClr val="black"/>
                </a:solidFill>
                <a:latin typeface="Calibri"/>
              </a:rPr>
              <a:t>– </a:t>
            </a:r>
            <a:r>
              <a:rPr lang="cs-CZ" b="1" dirty="0" smtClean="0">
                <a:solidFill>
                  <a:prstClr val="black"/>
                </a:solidFill>
                <a:latin typeface="Calibri"/>
              </a:rPr>
              <a:t>směs </a:t>
            </a:r>
            <a:r>
              <a:rPr lang="cs-CZ" b="1" dirty="0">
                <a:solidFill>
                  <a:prstClr val="black"/>
                </a:solidFill>
                <a:latin typeface="Calibri"/>
              </a:rPr>
              <a:t>bílků a </a:t>
            </a:r>
            <a:r>
              <a:rPr lang="cs-CZ" b="1" dirty="0" smtClean="0">
                <a:solidFill>
                  <a:prstClr val="black"/>
                </a:solidFill>
                <a:latin typeface="Calibri"/>
              </a:rPr>
              <a:t>žloutků </a:t>
            </a:r>
          </a:p>
          <a:p>
            <a:pPr lvl="0" fontAlgn="base">
              <a:spcAft>
                <a:spcPct val="0"/>
              </a:spcAft>
              <a:buClrTx/>
              <a:buSzTx/>
              <a:buFont typeface="Wingdings" pitchFamily="2" charset="2"/>
              <a:buChar char="Ø"/>
            </a:pPr>
            <a:r>
              <a:rPr lang="cs-CZ" b="1" u="sng" dirty="0" smtClean="0">
                <a:solidFill>
                  <a:prstClr val="black"/>
                </a:solidFill>
                <a:latin typeface="Calibri"/>
              </a:rPr>
              <a:t>zmrazená </a:t>
            </a:r>
            <a:r>
              <a:rPr lang="cs-CZ" b="1" u="sng" dirty="0">
                <a:solidFill>
                  <a:prstClr val="black"/>
                </a:solidFill>
                <a:latin typeface="Calibri"/>
              </a:rPr>
              <a:t>vaječná hmota </a:t>
            </a:r>
            <a:r>
              <a:rPr lang="cs-CZ" b="1" dirty="0">
                <a:solidFill>
                  <a:prstClr val="black"/>
                </a:solidFill>
                <a:latin typeface="Calibri"/>
              </a:rPr>
              <a:t>– (zmrazená směs vajec ) </a:t>
            </a:r>
          </a:p>
          <a:p>
            <a:pPr lvl="0" fontAlgn="base">
              <a:spcAft>
                <a:spcPct val="0"/>
              </a:spcAft>
              <a:buClrTx/>
              <a:buSzTx/>
              <a:buFont typeface="Wingdings" pitchFamily="2" charset="2"/>
              <a:buChar char="Ø"/>
            </a:pPr>
            <a:r>
              <a:rPr lang="cs-CZ" b="1" u="sng" dirty="0" smtClean="0">
                <a:solidFill>
                  <a:prstClr val="black"/>
                </a:solidFill>
                <a:latin typeface="Calibri"/>
              </a:rPr>
              <a:t>sušená </a:t>
            </a:r>
            <a:r>
              <a:rPr lang="cs-CZ" b="1" u="sng" dirty="0">
                <a:solidFill>
                  <a:prstClr val="black"/>
                </a:solidFill>
                <a:latin typeface="Calibri"/>
              </a:rPr>
              <a:t>vaječná hmota-</a:t>
            </a:r>
            <a:r>
              <a:rPr lang="cs-CZ" dirty="0">
                <a:solidFill>
                  <a:prstClr val="black"/>
                </a:solidFill>
                <a:latin typeface="Calibri"/>
              </a:rPr>
              <a:t> </a:t>
            </a:r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bílky, žloutky, melanž</a:t>
            </a:r>
            <a:endParaRPr lang="cs-CZ" b="1" u="sng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0" fontAlgn="base">
              <a:spcAft>
                <a:spcPct val="0"/>
              </a:spcAft>
              <a:buClrTx/>
              <a:buSzTx/>
              <a:buNone/>
            </a:pPr>
            <a:endParaRPr lang="cs-CZ" b="1" dirty="0">
              <a:solidFill>
                <a:prstClr val="black"/>
              </a:solidFill>
              <a:latin typeface="Calibri"/>
            </a:endParaRPr>
          </a:p>
          <a:p>
            <a:pPr lvl="0" fontAlgn="base">
              <a:spcAft>
                <a:spcPct val="0"/>
              </a:spcAft>
              <a:buClrTx/>
              <a:buSzTx/>
              <a:buNone/>
            </a:pPr>
            <a:r>
              <a:rPr lang="cs-CZ" b="1" dirty="0">
                <a:solidFill>
                  <a:prstClr val="black"/>
                </a:solidFill>
                <a:latin typeface="Calibri"/>
              </a:rPr>
              <a:t>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31853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0"/>
            <a:ext cx="8686800" cy="1295400"/>
          </a:xfrm>
        </p:spPr>
        <p:txBody>
          <a:bodyPr>
            <a:normAutofit/>
          </a:bodyPr>
          <a:lstStyle/>
          <a:p>
            <a:pPr algn="ctr"/>
            <a:r>
              <a:rPr lang="cs-CZ" sz="4400" dirty="0" smtClean="0"/>
              <a:t>opakování: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Složení vejce.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Značení vajec podle hmotnosti.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Spotřebitelské balení vajec.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Skladování čerstvých vajec na prodejně.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12226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60648"/>
            <a:ext cx="8686800" cy="1034752"/>
          </a:xfrm>
        </p:spPr>
        <p:txBody>
          <a:bodyPr>
            <a:normAutofit/>
          </a:bodyPr>
          <a:lstStyle/>
          <a:p>
            <a:pPr algn="ctr"/>
            <a:r>
              <a:rPr lang="cs-CZ" sz="4400" dirty="0" smtClean="0"/>
              <a:t>ZDROJE: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www.ceskavejce.cz/images/produkty/m6.jpg</a:t>
            </a:r>
            <a:endParaRPr lang="cs-CZ" sz="1600" dirty="0" smtClean="0"/>
          </a:p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www.ceskavejce.cz/images/produkty/m10.jpg</a:t>
            </a:r>
            <a:endParaRPr lang="cs-CZ" sz="1600" dirty="0" smtClean="0"/>
          </a:p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www.ceskavejce.cz/images/produkty/l15.jpg</a:t>
            </a:r>
            <a:endParaRPr lang="cs-CZ" sz="1600" dirty="0" smtClean="0"/>
          </a:p>
          <a:p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www.ceskavejce.cz/images/produkty/m30.jpg</a:t>
            </a:r>
            <a:endParaRPr lang="cs-CZ" sz="1600" dirty="0" smtClean="0"/>
          </a:p>
          <a:p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www.souhorky.cz/ucebnice/pv/obrazky/zarizeni/vejce.jpg</a:t>
            </a:r>
            <a:endParaRPr lang="cs-CZ" sz="1600" dirty="0" smtClean="0"/>
          </a:p>
          <a:p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www.zlatavejce.cz/obr/vejce.jpg</a:t>
            </a:r>
            <a:endParaRPr lang="cs-CZ" sz="1600" dirty="0" smtClean="0"/>
          </a:p>
          <a:p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vejcekosicky.cz/wp/wp-content/uploads/2012/08/vejce_kod.jpg</a:t>
            </a:r>
            <a:endParaRPr lang="cs-CZ" sz="1600" dirty="0" smtClean="0"/>
          </a:p>
          <a:p>
            <a:r>
              <a:rPr lang="cs-CZ" sz="1600" dirty="0">
                <a:hlinkClick r:id="rId9"/>
              </a:rPr>
              <a:t>http://vejcekosicky.cz/vejce/znaceni-vajec</a:t>
            </a:r>
            <a:r>
              <a:rPr lang="cs-CZ" sz="1600" dirty="0" smtClean="0">
                <a:hlinkClick r:id="rId9"/>
              </a:rPr>
              <a:t>/</a:t>
            </a:r>
            <a:endParaRPr lang="cs-CZ" sz="1600" dirty="0" smtClean="0"/>
          </a:p>
          <a:p>
            <a:r>
              <a:rPr lang="cs-CZ" sz="1600" dirty="0">
                <a:hlinkClick r:id="rId10"/>
              </a:rPr>
              <a:t>http://</a:t>
            </a:r>
            <a:r>
              <a:rPr lang="cs-CZ" sz="1600" dirty="0" smtClean="0">
                <a:hlinkClick r:id="rId10"/>
              </a:rPr>
              <a:t>www.krepelkajaponska.cz/wp-content/uploads/IMG_8138-300x225.jpg</a:t>
            </a:r>
            <a:endParaRPr lang="cs-CZ" sz="1600" dirty="0" smtClean="0"/>
          </a:p>
          <a:p>
            <a:r>
              <a:rPr lang="cs-CZ" sz="1600" dirty="0">
                <a:hlinkClick r:id="rId11"/>
              </a:rPr>
              <a:t>http://</a:t>
            </a:r>
            <a:r>
              <a:rPr lang="cs-CZ" sz="1600" dirty="0" smtClean="0">
                <a:hlinkClick r:id="rId11"/>
              </a:rPr>
              <a:t>www.topinkalukas.cz/img/picture/1141/eggs.gif</a:t>
            </a:r>
            <a:endParaRPr lang="cs-CZ" sz="1600" dirty="0" smtClean="0"/>
          </a:p>
          <a:p>
            <a:r>
              <a:rPr lang="cs-CZ" sz="1600" dirty="0">
                <a:hlinkClick r:id="rId12"/>
              </a:rPr>
              <a:t>http://</a:t>
            </a:r>
            <a:r>
              <a:rPr lang="cs-CZ" sz="1600" dirty="0" smtClean="0">
                <a:hlinkClick r:id="rId12"/>
              </a:rPr>
              <a:t>www.topinkalukas.cz/img/picture/1140/67-article_v.jpg</a:t>
            </a:r>
            <a:endParaRPr lang="cs-CZ" sz="1600" dirty="0" smtClean="0"/>
          </a:p>
          <a:p>
            <a:r>
              <a:rPr lang="cs-CZ" sz="1600" dirty="0">
                <a:hlinkClick r:id="rId13"/>
              </a:rPr>
              <a:t>http://</a:t>
            </a:r>
            <a:r>
              <a:rPr lang="cs-CZ" sz="1600" dirty="0" smtClean="0">
                <a:hlinkClick r:id="rId13"/>
              </a:rPr>
              <a:t>data.labuznik.cz/labuznik/images/640x480/14444.jpg</a:t>
            </a:r>
            <a:endParaRPr lang="cs-CZ" sz="1600" dirty="0" smtClean="0"/>
          </a:p>
          <a:p>
            <a:r>
              <a:rPr lang="cs-CZ" sz="1600" dirty="0">
                <a:hlinkClick r:id="rId14"/>
              </a:rPr>
              <a:t>http://</a:t>
            </a:r>
            <a:r>
              <a:rPr lang="cs-CZ" sz="1600" dirty="0" smtClean="0">
                <a:hlinkClick r:id="rId14"/>
              </a:rPr>
              <a:t>vnuf.cz/sbornik/prispevky/soubory/01_05/image002.gif</a:t>
            </a:r>
            <a:endParaRPr lang="cs-CZ" sz="1600" dirty="0" smtClean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2133668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381000" y="5661248"/>
            <a:ext cx="8458200" cy="414538"/>
          </a:xfrm>
        </p:spPr>
        <p:txBody>
          <a:bodyPr>
            <a:normAutofit fontScale="90000"/>
          </a:bodyPr>
          <a:lstStyle/>
          <a:p>
            <a:r>
              <a:rPr lang="cs-CZ" sz="1300" b="1" cap="none" dirty="0">
                <a:solidFill>
                  <a:schemeClr val="accent6">
                    <a:lumMod val="50000"/>
                  </a:schemeClr>
                </a:solidFill>
                <a:effectLst/>
                <a:latin typeface="Century Schoolbook"/>
              </a:rPr>
              <a:t>Autorem materiálu a jeho částí , není-li uvedeno jinak, je Jaroslava </a:t>
            </a:r>
            <a:r>
              <a:rPr lang="cs-CZ" sz="1300" b="1" cap="none" dirty="0" err="1">
                <a:solidFill>
                  <a:schemeClr val="accent6">
                    <a:lumMod val="50000"/>
                  </a:schemeClr>
                </a:solidFill>
                <a:effectLst/>
                <a:latin typeface="Century Schoolbook"/>
              </a:rPr>
              <a:t>Kapalínová</a:t>
            </a:r>
            <a:r>
              <a:rPr lang="cs-CZ" sz="1300" b="1" cap="none" dirty="0">
                <a:solidFill>
                  <a:schemeClr val="accent6">
                    <a:lumMod val="50000"/>
                  </a:schemeClr>
                </a:solidFill>
                <a:effectLst/>
                <a:latin typeface="Century Schoolbook"/>
              </a:rPr>
              <a:t/>
            </a:r>
            <a:br>
              <a:rPr lang="cs-CZ" sz="1300" b="1" cap="none" dirty="0">
                <a:solidFill>
                  <a:schemeClr val="accent6">
                    <a:lumMod val="50000"/>
                  </a:schemeClr>
                </a:solidFill>
                <a:effectLst/>
                <a:latin typeface="Century Schoolbook"/>
              </a:rPr>
            </a:b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381000" y="2564904"/>
            <a:ext cx="8458200" cy="2235696"/>
          </a:xfrm>
        </p:spPr>
        <p:txBody>
          <a:bodyPr>
            <a:normAutofit/>
          </a:bodyPr>
          <a:lstStyle/>
          <a:p>
            <a:r>
              <a:rPr lang="cs-CZ" sz="9600" dirty="0">
                <a:solidFill>
                  <a:srgbClr val="F79646">
                    <a:lumMod val="50000"/>
                  </a:srgbClr>
                </a:solidFill>
                <a:latin typeface="Bauhaus 93" pitchFamily="82" charset="0"/>
                <a:ea typeface="+mj-ea"/>
                <a:cs typeface="+mj-cs"/>
              </a:rPr>
              <a:t>KONEC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04664"/>
            <a:ext cx="3409950" cy="3248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52928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80</TotalTime>
  <Words>470</Words>
  <Application>Microsoft Office PowerPoint</Application>
  <PresentationFormat>Předvádění na obrazovce (4:3)</PresentationFormat>
  <Paragraphs>106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Cesta</vt:lpstr>
      <vt:lpstr>Střední průmyslová škola a Střední odborná škola gastronomie a služeb, Most,  příspěvková organizace</vt:lpstr>
      <vt:lpstr>VEJCE</vt:lpstr>
      <vt:lpstr>Význam</vt:lpstr>
      <vt:lpstr>Složení</vt:lpstr>
      <vt:lpstr>Struktura vajec</vt:lpstr>
      <vt:lpstr>Značení na vejci</vt:lpstr>
      <vt:lpstr>Hmotnostní skupina</vt:lpstr>
      <vt:lpstr>Chladírenskách  vejce</vt:lpstr>
      <vt:lpstr>Další druhy vajec</vt:lpstr>
      <vt:lpstr>Znaky stárnutí vajec</vt:lpstr>
      <vt:lpstr>SPOTŘEBITELSKÉ  BALENÍ</vt:lpstr>
      <vt:lpstr>Skladování a vady   </vt:lpstr>
      <vt:lpstr>Vaječné výrobky-  konzervace vajec:</vt:lpstr>
      <vt:lpstr>opakování:</vt:lpstr>
      <vt:lpstr>ZDROJE:</vt:lpstr>
      <vt:lpstr>Autorem materiálu a jeho částí , není-li uvedeno jinak, je Jaroslava Kapalínová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Dum</cp:lastModifiedBy>
  <cp:revision>12</cp:revision>
  <dcterms:created xsi:type="dcterms:W3CDTF">2013-05-13T17:09:54Z</dcterms:created>
  <dcterms:modified xsi:type="dcterms:W3CDTF">2013-05-13T19:24:11Z</dcterms:modified>
</cp:coreProperties>
</file>