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78" r:id="rId3"/>
    <p:sldId id="258" r:id="rId4"/>
    <p:sldId id="271" r:id="rId5"/>
    <p:sldId id="281" r:id="rId6"/>
    <p:sldId id="282" r:id="rId7"/>
    <p:sldId id="260" r:id="rId8"/>
    <p:sldId id="284" r:id="rId9"/>
    <p:sldId id="261" r:id="rId10"/>
    <p:sldId id="267" r:id="rId11"/>
    <p:sldId id="263" r:id="rId12"/>
    <p:sldId id="276" r:id="rId13"/>
    <p:sldId id="275" r:id="rId14"/>
    <p:sldId id="279" r:id="rId15"/>
    <p:sldId id="264" r:id="rId16"/>
    <p:sldId id="265" r:id="rId17"/>
    <p:sldId id="280" r:id="rId18"/>
    <p:sldId id="285" r:id="rId19"/>
    <p:sldId id="283" r:id="rId20"/>
    <p:sldId id="270" r:id="rId21"/>
    <p:sldId id="266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F709E6"/>
    <a:srgbClr val="00FFFF"/>
    <a:srgbClr val="FF3300"/>
    <a:srgbClr val="00FF00"/>
    <a:srgbClr val="FFCC66"/>
    <a:srgbClr val="CC99FF"/>
    <a:srgbClr val="FFCC00"/>
    <a:srgbClr val="DEEC5A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4FA22-92BE-4E75-9DC6-9A49125A5759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BE96A5-4B0A-466D-9346-8F0FD368F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271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BE96A5-4B0A-466D-9346-8F0FD368F2D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724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90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4962527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2" y="3462340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201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3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2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2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jDtXqKBRp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8htac0tXpI" TargetMode="External"/><Relationship Id="rId2" Type="http://schemas.openxmlformats.org/officeDocument/2006/relationships/hyperlink" Target="http://www.maximturbulenc.cz/texty_akordy/jede_jede_masinka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hyperlink" Target="http://www.youtube.com/watch?v=8tq2gHweADM" TargetMode="Externa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tq2gHweADM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UjDtXqKBRpA" TargetMode="External"/><Relationship Id="rId4" Type="http://schemas.openxmlformats.org/officeDocument/2006/relationships/hyperlink" Target="http://www.youtube.com/watch?v=G8htac0tXp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049688"/>
            <a:ext cx="8496944" cy="240364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Anotace: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určeno žákům 1.stupně ZŠ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Nácvik písní k oslavám 30.4. – Čarodějnická hymna, píseň Letí, letí košťátko, </a:t>
            </a:r>
            <a:r>
              <a:rPr lang="cs-CZ" sz="2000" dirty="0" err="1" smtClean="0">
                <a:solidFill>
                  <a:schemeClr val="tx1"/>
                </a:solidFill>
              </a:rPr>
              <a:t>Čarotanec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Poslech balady Čarodějnice z </a:t>
            </a:r>
            <a:r>
              <a:rPr lang="cs-CZ" sz="2000" dirty="0" err="1" smtClean="0">
                <a:solidFill>
                  <a:schemeClr val="tx1"/>
                </a:solidFill>
              </a:rPr>
              <a:t>Amesbury</a:t>
            </a:r>
            <a:r>
              <a:rPr lang="cs-CZ" sz="2000" dirty="0" smtClean="0">
                <a:solidFill>
                  <a:schemeClr val="tx1"/>
                </a:solidFill>
              </a:rPr>
              <a:t>, otázky k poslechu.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980728"/>
            <a:ext cx="9144000" cy="2313509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b="1" dirty="0">
                <a:ea typeface="+mn-ea"/>
                <a:cs typeface="+mn-cs"/>
              </a:rPr>
              <a:t>Škola: Základní škola a Mateřská škola Halže, příspěvková organizace</a:t>
            </a:r>
            <a:br>
              <a:rPr lang="cs-CZ" sz="1800" b="1" dirty="0">
                <a:ea typeface="+mn-ea"/>
                <a:cs typeface="+mn-cs"/>
              </a:rPr>
            </a:br>
            <a:r>
              <a:rPr lang="cs-CZ" sz="2000" b="1" dirty="0">
                <a:ea typeface="+mn-ea"/>
                <a:cs typeface="+mn-cs"/>
              </a:rPr>
              <a:t>Název: </a:t>
            </a:r>
            <a:r>
              <a:rPr lang="cs-CZ" sz="4000" b="1" dirty="0" smtClean="0">
                <a:ea typeface="+mn-ea"/>
                <a:cs typeface="+mn-cs"/>
              </a:rPr>
              <a:t>VY_32_INOVACE_22_hv_ČArodějnice</a:t>
            </a:r>
            <a:r>
              <a:rPr lang="cs-CZ" sz="2000" b="1" dirty="0">
                <a:ea typeface="+mn-ea"/>
                <a:cs typeface="+mn-cs"/>
              </a:rPr>
              <a:t/>
            </a:r>
            <a:br>
              <a:rPr lang="cs-CZ" sz="2000" b="1" dirty="0">
                <a:ea typeface="+mn-ea"/>
                <a:cs typeface="+mn-cs"/>
              </a:rPr>
            </a:br>
            <a:r>
              <a:rPr lang="cs-CZ" sz="2000" b="1" dirty="0">
                <a:ea typeface="+mn-ea"/>
                <a:cs typeface="+mn-cs"/>
              </a:rPr>
              <a:t>Číslo projektu: CZ.1.07/1.4.00/21.3551</a:t>
            </a:r>
            <a:br>
              <a:rPr lang="cs-CZ" sz="2000" b="1" dirty="0">
                <a:ea typeface="+mn-ea"/>
                <a:cs typeface="+mn-cs"/>
              </a:rPr>
            </a:br>
            <a:r>
              <a:rPr lang="cs-CZ" sz="2000" b="1" dirty="0">
                <a:ea typeface="+mn-ea"/>
                <a:cs typeface="+mn-cs"/>
              </a:rPr>
              <a:t>Autor: Mgr. Jarmila Kočandrlová</a:t>
            </a:r>
            <a:endParaRPr lang="cs-CZ" sz="3200" dirty="0"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66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090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3" y="-14148"/>
            <a:ext cx="9143047" cy="6857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6151481"/>
            <a:ext cx="4104456" cy="52322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HALŽSKÝ SLET 30.4. 2009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457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8.51852E-6 C -0.00139 -0.0463 -0.0099 -0.10695 0.00156 -0.15163 C 0.00347 -0.16991 0.0066 -0.18542 0.01215 -0.20209 C 0.02118 -0.2294 0.02621 -0.24653 0.05 -0.25464 C 0.05712 -0.25394 0.06423 -0.25371 0.07135 -0.25255 C 0.07795 -0.25163 0.0842 -0.2463 0.09097 -0.24445 C 0.10052 -0.23797 0.11146 -0.23681 0.12118 -0.23056 C 0.12517 -0.22501 0.12847 -0.22547 0.13333 -0.22223 C 0.14496 -0.21436 0.15712 -0.20765 0.16823 -0.19792 C 0.17725 -0.19005 0.18489 -0.17987 0.19392 -0.17177 C 0.19687 -0.16899 0.19809 -0.1632 0.20156 -0.16158 C 0.21996 -0.15302 0.23663 -0.14329 0.25607 -0.13936 C 0.26423 -0.13565 0.26962 -0.13496 0.27882 -0.13334 C 0.28055 -0.13334 0.32535 -0.12732 0.33802 -0.14144 C 0.34236 -0.1463 0.34462 -0.15232 0.34861 -0.15765 C 0.35121 -0.16505 0.35278 -0.17223 0.35469 -0.17987 C 0.35156 -0.2919 0.36354 -0.25626 0.34861 -0.297 C 0.34722 -0.31204 0.346 -0.3257 0.34097 -0.33936 C 0.33802 -0.35834 0.34201 -0.34214 0.33489 -0.35556 C 0.33142 -0.36204 0.32969 -0.372 0.32587 -0.37778 C 0.32465 -0.37964 0.32274 -0.38033 0.32135 -0.38172 C 0.32014 -0.38288 0.3191 -0.38427 0.31823 -0.38589 C 0.31719 -0.38774 0.31684 -0.39052 0.31528 -0.3919 C 0.31354 -0.39352 0.31128 -0.39329 0.3092 -0.39399 C 0.2993 -0.40649 0.28455 -0.4139 0.27135 -0.41806 C 0.26493 -0.42663 0.25555 -0.42593 0.24705 -0.42825 C 0.2243 -0.42755 0.20156 -0.42802 0.17882 -0.42616 C 0.17708 -0.42593 0.17587 -0.42315 0.1743 -0.42223 C 0.17135 -0.42038 0.1684 -0.41922 0.16528 -0.41806 C 0.15486 -0.4139 0.14566 -0.40695 0.13489 -0.40394 C 0.13333 -0.40255 0.13212 -0.40093 0.13038 -0.40001 C 0.12639 -0.39815 0.11805 -0.39584 0.11805 -0.39584 C 0.11545 -0.39376 0.11319 -0.39144 0.11059 -0.38982 C 0.10451 -0.38589 0.10451 -0.39028 0.09687 -0.3838 C 0.08663 -0.37477 0.07257 -0.36945 0.06059 -0.36575 C 0.05503 -0.36065 0.05712 -0.36158 0.05 -0.3595 C 0.04496 -0.35811 0.03472 -0.35556 0.03472 -0.35556 C 0.01944 -0.35718 0.01215 -0.35903 -0.00139 -0.36366 C -0.00851 -0.36968 -0.01406 -0.37755 -0.02118 -0.3838 C -0.02396 -0.38936 -0.02795 -0.39399 -0.03021 -0.40001 C -0.03195 -0.40464 -0.03316 -0.4095 -0.0349 -0.41413 C -0.03403 -0.44561 -0.03663 -0.46366 -0.02743 -0.48913 C -0.02518 -0.50232 -0.01962 -0.50788 -0.01684 -0.5213 C -0.01459 -0.53149 -0.0132 -0.5389 -0.00903 -0.54746 C -0.00643 -0.56089 1.11111E-6 -0.56737 0.00607 -0.57778 C 0.01267 -0.58936 0.02048 -0.59954 0.03038 -0.60602 C 0.03524 -0.61274 0.04444 -0.6139 0.05156 -0.61621 C 0.07118 -0.61552 0.09097 -0.61528 0.11059 -0.61413 C 0.12691 -0.6132 0.14392 -0.6044 0.16059 -0.60209 C 0.16788 -0.59954 0.17465 -0.59677 0.18194 -0.59399 C 0.2118 -0.59468 0.24149 -0.59468 0.27135 -0.59584 C 0.27535 -0.59607 0.2835 -0.60487 0.28489 -0.60602 C 0.29618 -0.61621 0.30555 -0.6301 0.31528 -0.64237 C 0.31701 -0.64723 0.32014 -0.6514 0.32135 -0.65649 C 0.32239 -0.66042 0.32205 -0.66482 0.32274 -0.66876 C 0.32344 -0.67292 0.32587 -0.68079 0.32587 -0.68079 C 0.32552 -0.68959 0.32465 -0.73496 0.31823 -0.74352 C 0.30729 -0.78565 0.27413 -0.80116 0.24548 -0.81621 C 0.23455 -0.822 0.22378 -0.82778 0.21215 -0.83033 C 0.17482 -0.82964 0.13732 -0.82964 0.1 -0.82825 C 0.07673 -0.82755 0.06163 -0.80163 0.04097 -0.7919 C 0.0375 -0.78843 0.03437 -0.78427 0.03038 -0.78172 C 0.02812 -0.78033 0.02621 -0.7794 0.0243 -0.77778 C 0.0092 -0.76505 0.01892 -0.76968 0.0092 -0.76575 C -0.0059 -0.74561 0.01927 -0.77802 0.00156 -0.7595 C -0.00174 -0.75602 -0.00452 -0.7514 -0.00747 -0.74746 C -0.01111 -0.74283 -0.01702 -0.74306 -0.02118 -0.73936 C -0.05886 -0.70579 -0.09115 -0.68612 -0.13629 -0.67686 C -0.20747 -0.67802 -0.22275 -0.6794 -0.27413 -0.68473 C -0.28594 -0.68797 -0.29913 -0.68936 -0.31059 -0.69491 C -0.32066 -0.69977 -0.329 -0.70626 -0.33941 -0.70903 C -0.34618 -0.7139 -0.36059 -0.7213 -0.36059 -0.7213 C -0.37222 -0.73681 -0.35729 -0.71806 -0.37118 -0.73126 C -0.38004 -0.73959 -0.38663 -0.74977 -0.39688 -0.75556 C -0.40313 -0.76667 -0.41077 -0.77778 -0.41806 -0.78797 C -0.42396 -0.81065 -0.42448 -0.81737 -0.42118 -0.84653 C -0.42101 -0.84839 -0.41893 -0.84908 -0.41806 -0.85047 C -0.41215 -0.86019 -0.40903 -0.86366 -0.4 -0.86876 C -0.38281 -0.86737 -0.36806 -0.86413 -0.35139 -0.86065 C -0.33403 -0.85093 -0.3165 -0.84491 -0.29844 -0.83843 C -0.28351 -0.83311 -0.26736 -0.82385 -0.25295 -0.81621 C -0.24514 -0.81204 -0.23924 -0.80302 -0.23177 -0.79792 C -0.19549 -0.77385 -0.15886 -0.75047 -0.11806 -0.74538 C -0.11059 -0.74214 -0.10278 -0.74052 -0.09531 -0.73727 C -0.09271 -0.73612 -0.09028 -0.73496 -0.08785 -0.73334 C -0.08629 -0.73218 -0.08507 -0.7301 -0.08334 -0.72917 C -0.07118 -0.72223 -0.08264 -0.73172 -0.07275 -0.72547 C -0.05799 -0.71552 -0.04479 -0.70047 -0.02865 -0.69491 C -0.0125 -0.68079 -0.0033 -0.68473 0.01371 -0.67686 C 0.04149 -0.66413 0.07222 -0.66065 0.10156 -0.65464 C 0.13038 -0.65533 0.17847 -0.6301 0.18802 -0.66667 C 0.18107 -0.69352 0.16597 -0.69862 0.14705 -0.7051 C 0.13437 -0.70927 0.12118 -0.71065 0.1092 -0.71714 C 0.10399 -0.71991 0.09913 -0.72315 0.09392 -0.72547 C 0.07969 -0.73079 0.06441 -0.73126 0.05 -0.73334 C 0.01823 -0.73265 -0.01493 -0.74167 -0.04549 -0.72917 C -0.08594 -0.71251 -0.11858 -0.67269 -0.15139 -0.63843 C -0.16042 -0.62917 -0.17049 -0.62339 -0.18021 -0.61621 C -0.19618 -0.6044 -0.21129 -0.58959 -0.22743 -0.57778 C -0.23976 -0.56852 -0.25035 -0.55649 -0.26354 -0.54977 C -0.27205 -0.54005 -0.27917 -0.53473 -0.28941 -0.52917 C -0.30486 -0.51204 -0.32014 -0.50325 -0.33629 -0.48913 C -0.34722 -0.47917 -0.35695 -0.46575 -0.36806 -0.45649 C -0.39497 -0.43403 -0.42066 -0.41251 -0.45295 -0.40811 C -0.45504 -0.4095 -0.45781 -0.4095 -0.45903 -0.41204 C -0.4599 -0.4139 -0.45799 -0.41598 -0.45747 -0.41806 C -0.454 -0.43218 -0.44636 -0.43727 -0.43629 -0.44237 C -0.4059 -0.44121 -0.38733 -0.44491 -0.36198 -0.43635 C -0.35521 -0.43056 -0.34775 -0.42802 -0.3408 -0.42223 C -0.33073 -0.41366 -0.32275 -0.40371 -0.31354 -0.39399 C -0.31007 -0.39028 -0.30608 -0.38797 -0.30295 -0.3838 C -0.29306 -0.37061 -0.28455 -0.35579 -0.2757 -0.34144 C -0.27153 -0.33473 -0.2691 -0.32825 -0.26354 -0.32315 C -0.25191 -0.29144 -0.225 -0.26991 -0.20295 -0.25255 C -0.1941 -0.24561 -0.18507 -0.23612 -0.1757 -0.23056 C -0.11962 -0.19607 -0.0599 -0.17015 0.00156 -0.1595 C 0.0493 -0.16089 0.05816 -0.14931 0.08646 -0.1676 C 0.08941 -0.1794 0.09028 -0.19283 0.08333 -0.20209 C 0.08003 -0.21644 0.07048 -0.22686 0.06215 -0.23635 C 0.05416 -0.24538 0.04479 -0.24931 0.03472 -0.25464 C 0.02708 -0.2588 0.02014 -0.26575 0.01215 -0.26876 C 0.00069 -0.27315 -0.01129 -0.27524 -0.02275 -0.27871 C -0.06129 -0.27686 -0.05747 -0.27709 -0.08472 -0.26876 C -0.09601 -0.26112 -0.10799 -0.25672 -0.11962 -0.2507 C -0.14097 -0.2389 -0.16215 -0.2257 -0.18472 -0.21806 C -0.19236 -0.21227 -0.19601 -0.21042 -0.20452 -0.20811 C -0.21059 -0.19954 -0.21858 -0.20116 -0.22587 -0.19584 C -0.22691 -0.19491 -0.23663 -0.18635 -0.23941 -0.1838 C -0.24306 -0.18102 -0.25313 -0.17755 -0.25747 -0.1757 C -0.27448 -0.16829 -0.28785 -0.16135 -0.30608 -0.15765 C -0.3191 -0.15834 -0.33281 -0.15417 -0.34531 -0.1595 C -0.34844 -0.16089 -0.34167 -0.18311 -0.33941 -0.18589 C -0.32379 -0.20417 -0.29844 -0.20857 -0.27865 -0.21227 C -0.26858 -0.21065 -0.25851 -0.20996 -0.24844 -0.20811 C -0.24549 -0.20765 -0.24045 -0.20348 -0.23802 -0.20209 C -0.22101 -0.19376 -0.204 -0.18496 -0.18629 -0.17987 C -0.17709 -0.17362 -0.16927 -0.16876 -0.15903 -0.16575 C -0.15035 -0.15371 -0.1592 -0.1639 -0.14844 -0.15765 C -0.14202 -0.15394 -0.13872 -0.1463 -0.13177 -0.14352 C -0.12587 -0.13565 -0.1165 -0.13079 -0.10903 -0.12524 C -0.1 -0.11852 -0.0934 -0.10765 -0.08334 -0.10302 C -0.07865 -0.09723 -0.0757 -0.09167 -0.06962 -0.08913 C -0.06406 -0.08102 -0.05764 -0.07616 -0.05 -0.07269 C -0.04097 -0.06158 -0.05347 -0.07616 -0.04236 -0.06667 C -0.03768 -0.06274 -0.03611 -0.05927 -0.03021 -0.05649 C -0.02448 -0.04515 -0.01459 -0.03797 -0.00625 -0.03033 C -0.00486 -0.02917 -0.00417 -0.02709 -0.00313 -0.02616 C 0.00208 -0.02223 0.00156 -0.02709 0.00156 -0.02223 " pathEditMode="relative" ptsTypes="fffffffffffffffffffffffffffffffffffffffffffffffffffffffffffffffffffffffffffffffffffffffffffffffffffffffffffffffffffffffffffffffffffffffffffffffffffA"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8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2" presetClass="exit" presetSubtype="3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" grpId="2" animBg="1"/>
      <p:bldP spid="2" grpId="3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9036496" cy="3312368"/>
          </a:xfrm>
        </p:spPr>
        <p:txBody>
          <a:bodyPr/>
          <a:lstStyle/>
          <a:p>
            <a:pPr algn="ctr"/>
            <a:r>
              <a:rPr lang="cs-CZ" sz="8800" dirty="0" smtClean="0">
                <a:latin typeface="Algerian" pitchFamily="82" charset="0"/>
              </a:rPr>
              <a:t>ČARODĚJNICKÁ HYMNA</a:t>
            </a:r>
            <a:endParaRPr lang="cs-CZ" sz="8800" dirty="0"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4293096"/>
            <a:ext cx="42795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Slova: čarodějnice </a:t>
            </a:r>
            <a:r>
              <a:rPr lang="cs-CZ" dirty="0" err="1" smtClean="0"/>
              <a:t>Jeskyňůra</a:t>
            </a:r>
            <a:endParaRPr lang="cs-CZ" dirty="0"/>
          </a:p>
          <a:p>
            <a:r>
              <a:rPr lang="cs-CZ" dirty="0" smtClean="0"/>
              <a:t>Hudba: Melodie písně Kozel Jarka Nohavici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www.youtube.com/watch?v=UjDtXqKBRpA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09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91" y="14001"/>
            <a:ext cx="9252520" cy="693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287531" y="188640"/>
            <a:ext cx="3600400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čarodějnic.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9985" y="1828413"/>
            <a:ext cx="3277879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Kdo nelítá,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426968" y="1828413"/>
            <a:ext cx="3519505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je tu na nic.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1587" y="3445591"/>
            <a:ext cx="3496522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Na košťata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331296" y="3445591"/>
            <a:ext cx="3710848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nasedneme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01587" y="5229200"/>
            <a:ext cx="3572095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celou Halži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515062" y="5257894"/>
            <a:ext cx="3459297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prolítneme.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9985" y="188640"/>
            <a:ext cx="4193464" cy="115212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Dneska je slet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20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693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287531" y="188640"/>
            <a:ext cx="3100893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čarodějnic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9985" y="1828413"/>
            <a:ext cx="3277879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>
                <a:solidFill>
                  <a:srgbClr val="FF3300"/>
                </a:solidFill>
              </a:rPr>
              <a:t>m</a:t>
            </a:r>
            <a:r>
              <a:rPr lang="cs-CZ" sz="6000" dirty="0" smtClean="0">
                <a:solidFill>
                  <a:srgbClr val="FF3300"/>
                </a:solidFill>
              </a:rPr>
              <a:t>á na nose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32040" y="1828413"/>
            <a:ext cx="4319589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>
                <a:solidFill>
                  <a:srgbClr val="FF3300"/>
                </a:solidFill>
              </a:rPr>
              <a:t>p</a:t>
            </a:r>
            <a:r>
              <a:rPr lang="cs-CZ" sz="6000" dirty="0" smtClean="0">
                <a:solidFill>
                  <a:srgbClr val="FF3300"/>
                </a:solidFill>
              </a:rPr>
              <a:t>ár bradavic.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1586" y="3445591"/>
            <a:ext cx="4326397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Na hlavě vlas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17740" y="3445591"/>
            <a:ext cx="4626260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jak z plotu drát,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01587" y="5229200"/>
            <a:ext cx="4830453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s krysou, žábou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515062" y="5257894"/>
            <a:ext cx="3459297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umí si hrát.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9985" y="188640"/>
            <a:ext cx="4193464" cy="1152128"/>
          </a:xfrm>
          <a:prstGeom prst="rect">
            <a:avLst/>
          </a:prstGeom>
          <a:solidFill>
            <a:srgbClr val="00FF0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Kdo je z rodu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16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91" y="0"/>
            <a:ext cx="9252520" cy="693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4884623" y="211025"/>
            <a:ext cx="4348991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teď slyš a pěj,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9985" y="1828413"/>
            <a:ext cx="3277879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až do rána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32040" y="1828413"/>
            <a:ext cx="4319589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  jen vyváděj.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1587" y="3445591"/>
            <a:ext cx="2958246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err="1" smtClean="0">
                <a:solidFill>
                  <a:srgbClr val="FF3300"/>
                </a:solidFill>
              </a:rPr>
              <a:t>Heja</a:t>
            </a:r>
            <a:r>
              <a:rPr lang="cs-CZ" sz="6000" dirty="0" smtClean="0">
                <a:solidFill>
                  <a:srgbClr val="FF3300"/>
                </a:solidFill>
              </a:rPr>
              <a:t> </a:t>
            </a:r>
            <a:r>
              <a:rPr lang="cs-CZ" sz="6000" dirty="0" err="1" smtClean="0">
                <a:solidFill>
                  <a:srgbClr val="FF3300"/>
                </a:solidFill>
              </a:rPr>
              <a:t>heja</a:t>
            </a:r>
            <a:endParaRPr lang="cs-CZ" sz="6000" dirty="0" smtClean="0">
              <a:solidFill>
                <a:srgbClr val="FF3300"/>
              </a:solidFill>
            </a:endParaRP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716016" y="3445591"/>
            <a:ext cx="4326128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>
                <a:solidFill>
                  <a:srgbClr val="FF3300"/>
                </a:solidFill>
              </a:rPr>
              <a:t> </a:t>
            </a:r>
            <a:r>
              <a:rPr lang="cs-CZ" sz="6000" dirty="0" smtClean="0">
                <a:solidFill>
                  <a:srgbClr val="FF3300"/>
                </a:solidFill>
              </a:rPr>
              <a:t>a hej </a:t>
            </a:r>
            <a:r>
              <a:rPr lang="cs-CZ" sz="6000" dirty="0" err="1" smtClean="0">
                <a:solidFill>
                  <a:srgbClr val="FF3300"/>
                </a:solidFill>
              </a:rPr>
              <a:t>hej</a:t>
            </a:r>
            <a:r>
              <a:rPr lang="cs-CZ" sz="6000" dirty="0" smtClean="0">
                <a:solidFill>
                  <a:srgbClr val="FF3300"/>
                </a:solidFill>
              </a:rPr>
              <a:t> </a:t>
            </a:r>
            <a:r>
              <a:rPr lang="cs-CZ" sz="6000" dirty="0" err="1" smtClean="0">
                <a:solidFill>
                  <a:srgbClr val="FF3300"/>
                </a:solidFill>
              </a:rPr>
              <a:t>hej</a:t>
            </a:r>
            <a:endParaRPr lang="cs-CZ" sz="6000" dirty="0" smtClean="0">
              <a:solidFill>
                <a:srgbClr val="FF3300"/>
              </a:solidFill>
            </a:endParaRP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01587" y="5229200"/>
            <a:ext cx="3966357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dokud lítáš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625370" y="5257894"/>
            <a:ext cx="4348990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 žije náš rej!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9985" y="188640"/>
            <a:ext cx="4193464" cy="1152128"/>
          </a:xfrm>
          <a:prstGeom prst="rect">
            <a:avLst/>
          </a:prstGeom>
          <a:solidFill>
            <a:srgbClr val="00FF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dirty="0" smtClean="0">
                <a:solidFill>
                  <a:srgbClr val="FF3300"/>
                </a:solidFill>
              </a:rPr>
              <a:t>Heslo noci</a:t>
            </a:r>
          </a:p>
          <a:p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4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kocandrlova\AppData\Local\Microsoft\Windows\Temporary Internet Files\Content.IE5\SFZ87J2Q\MP900400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96" y="1279"/>
            <a:ext cx="8028384" cy="535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023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9036496" cy="3312368"/>
          </a:xfrm>
        </p:spPr>
        <p:txBody>
          <a:bodyPr/>
          <a:lstStyle/>
          <a:p>
            <a:pPr algn="ctr"/>
            <a:r>
              <a:rPr lang="cs-CZ" sz="8800" dirty="0" smtClean="0">
                <a:latin typeface="Algerian" pitchFamily="82" charset="0"/>
              </a:rPr>
              <a:t>LETÍ, LETÍ KOŠŤÁTKO</a:t>
            </a:r>
            <a:endParaRPr lang="cs-CZ" sz="8800" dirty="0"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933056"/>
            <a:ext cx="587616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Slova: čarodějnice </a:t>
            </a:r>
            <a:r>
              <a:rPr lang="cs-CZ" dirty="0" err="1" smtClean="0"/>
              <a:t>Jeskyňůra</a:t>
            </a:r>
            <a:endParaRPr lang="cs-CZ" dirty="0"/>
          </a:p>
          <a:p>
            <a:r>
              <a:rPr lang="cs-CZ" dirty="0" smtClean="0"/>
              <a:t>Hudba: Melodie písně  Jede jede mašinka  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www.maximturbulenc.cz/texty_akordy/jede_jede_masinka.htm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www.youtube.com/watch?v=G8htac0tXpI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3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673"/>
            <a:ext cx="3960440" cy="2676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584191" y="2780928"/>
            <a:ext cx="655980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Letí, letí košťátko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na něm švarné děvčátko.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/: Čarodějky různých ras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mají dneska v Halži sraz. :/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656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kocandrlova\AppData\Local\Microsoft\Windows\Temporary Internet Files\Content.IE5\3NU7GTTO\MP9004387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87245"/>
            <a:ext cx="4788024" cy="417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22428"/>
            <a:ext cx="562846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solidFill>
                  <a:srgbClr val="00B0F0"/>
                </a:solidFill>
              </a:rPr>
              <a:t>J</a:t>
            </a:r>
            <a:r>
              <a:rPr lang="cs-CZ" sz="4800" b="1" dirty="0" smtClean="0">
                <a:solidFill>
                  <a:srgbClr val="00B0F0"/>
                </a:solidFill>
              </a:rPr>
              <a:t>en se trochu zešeří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dají dědkům večeři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/: a pak klidně láry fáry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provozují temné čáry :/</a:t>
            </a:r>
          </a:p>
        </p:txBody>
      </p:sp>
    </p:spTree>
    <p:extLst>
      <p:ext uri="{BB962C8B-B14F-4D97-AF65-F5344CB8AC3E}">
        <p14:creationId xmlns:p14="http://schemas.microsoft.com/office/powerpoint/2010/main" val="301251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199" y="309966"/>
            <a:ext cx="6164808" cy="1143000"/>
          </a:xfrm>
        </p:spPr>
        <p:txBody>
          <a:bodyPr/>
          <a:lstStyle/>
          <a:p>
            <a:pPr algn="ctr"/>
            <a:r>
              <a:rPr lang="cs-CZ" sz="8000" dirty="0" err="1" smtClean="0">
                <a:latin typeface="Algerian" pitchFamily="82" charset="0"/>
              </a:rPr>
              <a:t>ČaroTANEc</a:t>
            </a:r>
            <a:endParaRPr lang="cs-CZ" sz="80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556793"/>
            <a:ext cx="8210872" cy="4968552"/>
          </a:xfrm>
          <a:solidFill>
            <a:schemeClr val="tx1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6149" name="Picture 5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8" y="38473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4" y="145555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8" y="201878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959" y="349038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4" y="17008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4" y="4509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jkocandrlova\AppData\Local\Microsoft\Windows\Temporary Internet Files\Content.IE5\3NU7GTTO\MC9004363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311" y="441906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366531" y="532224"/>
            <a:ext cx="26965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Slova: čarodějnice </a:t>
            </a:r>
            <a:r>
              <a:rPr lang="cs-CZ" dirty="0" err="1" smtClean="0"/>
              <a:t>Jeskyňůra</a:t>
            </a:r>
            <a:endParaRPr lang="cs-CZ" dirty="0"/>
          </a:p>
          <a:p>
            <a:r>
              <a:rPr lang="cs-CZ" dirty="0" smtClean="0"/>
              <a:t>Hudba: Melodie libovolná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19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2060" y="844731"/>
            <a:ext cx="9121940" cy="3952421"/>
            <a:chOff x="22060" y="844731"/>
            <a:chExt cx="8908200" cy="3781055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60" y="881370"/>
              <a:ext cx="4992555" cy="3744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88854" y="844731"/>
              <a:ext cx="5041406" cy="37810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9557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259760" y="2233464"/>
            <a:ext cx="2884240" cy="532656"/>
          </a:xfrm>
          <a:solidFill>
            <a:srgbClr val="7030A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TOČÍME RUKAMA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899592" y="1700808"/>
            <a:ext cx="4176464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 smtClean="0"/>
              <a:t>Halí, haló a čarodějnice</a:t>
            </a:r>
            <a:endParaRPr lang="cs-CZ" sz="32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2233464"/>
            <a:ext cx="7924800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 smtClean="0"/>
              <a:t>My se my se my se my se nebojíme se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80801" y="2766120"/>
            <a:ext cx="7924800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 smtClean="0"/>
              <a:t>Halí, haló a nebojíme se.</a:t>
            </a:r>
            <a:endParaRPr lang="cs-CZ" sz="32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21610" y="3645024"/>
            <a:ext cx="7924800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 smtClean="0"/>
              <a:t>Frnk první, </a:t>
            </a:r>
            <a:r>
              <a:rPr lang="cs-CZ" sz="3200" dirty="0"/>
              <a:t>f</a:t>
            </a:r>
            <a:r>
              <a:rPr lang="cs-CZ" sz="3200" dirty="0" smtClean="0"/>
              <a:t>rnk druhé, frnk třetí košťátko,</a:t>
            </a:r>
            <a:endParaRPr lang="cs-CZ" sz="32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51520" y="4227513"/>
            <a:ext cx="6588224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/>
              <a:t>f</a:t>
            </a:r>
            <a:r>
              <a:rPr lang="cs-CZ" sz="3200" dirty="0" smtClean="0"/>
              <a:t>rnk čtvrté, </a:t>
            </a:r>
            <a:r>
              <a:rPr lang="cs-CZ" sz="3200" dirty="0"/>
              <a:t>f</a:t>
            </a:r>
            <a:r>
              <a:rPr lang="cs-CZ" sz="3200" dirty="0" smtClean="0"/>
              <a:t>rnk páté, frnk šesté košťátko,</a:t>
            </a:r>
            <a:endParaRPr lang="cs-CZ" sz="32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21610" y="4752707"/>
            <a:ext cx="6942678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/>
              <a:t>f</a:t>
            </a:r>
            <a:r>
              <a:rPr lang="cs-CZ" sz="3200" dirty="0" smtClean="0"/>
              <a:t>rnk sedmé, </a:t>
            </a:r>
            <a:r>
              <a:rPr lang="cs-CZ" sz="3200" dirty="0"/>
              <a:t>f</a:t>
            </a:r>
            <a:r>
              <a:rPr lang="cs-CZ" sz="3200" dirty="0" smtClean="0"/>
              <a:t>rnk osmé, frnk deváté košťátko</a:t>
            </a:r>
            <a:endParaRPr lang="cs-CZ" sz="32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68330" y="5314980"/>
            <a:ext cx="5390612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/>
              <a:t> </a:t>
            </a:r>
            <a:r>
              <a:rPr lang="cs-CZ" sz="3200" dirty="0" smtClean="0"/>
              <a:t>a to poslední, nejmenší </a:t>
            </a:r>
            <a:r>
              <a:rPr lang="cs-CZ" sz="3200" dirty="0" err="1" smtClean="0"/>
              <a:t>frrrrrrrrrrr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51520" y="1187268"/>
            <a:ext cx="5544616" cy="5326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200" dirty="0" err="1" smtClean="0"/>
              <a:t>Čaro</a:t>
            </a:r>
            <a:r>
              <a:rPr lang="cs-CZ" sz="3200" dirty="0" smtClean="0"/>
              <a:t> </a:t>
            </a:r>
            <a:r>
              <a:rPr lang="cs-CZ" sz="3200" dirty="0" err="1" smtClean="0"/>
              <a:t>čaro</a:t>
            </a:r>
            <a:r>
              <a:rPr lang="cs-CZ" sz="3200" dirty="0" smtClean="0"/>
              <a:t> </a:t>
            </a:r>
            <a:r>
              <a:rPr lang="cs-CZ" sz="3200" dirty="0" err="1" smtClean="0"/>
              <a:t>čaro</a:t>
            </a:r>
            <a:r>
              <a:rPr lang="cs-CZ" sz="3200" dirty="0" smtClean="0"/>
              <a:t> </a:t>
            </a:r>
            <a:r>
              <a:rPr lang="cs-CZ" sz="3200" dirty="0" err="1" smtClean="0"/>
              <a:t>čaro</a:t>
            </a:r>
            <a:r>
              <a:rPr lang="cs-CZ" sz="3200" dirty="0" smtClean="0"/>
              <a:t> čarodějnice</a:t>
            </a:r>
            <a:endParaRPr lang="cs-CZ" sz="3200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6553672" y="1191638"/>
            <a:ext cx="2590328" cy="532656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TLESKÁME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259760" y="1719924"/>
            <a:ext cx="2884240" cy="532656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VOLÁME VLEVO,VPRAVO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6255421" y="2747476"/>
            <a:ext cx="2884240" cy="532656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VOLÁME VLEVO,VPRAVO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7015933" y="3422314"/>
            <a:ext cx="2123728" cy="3193442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UKAZUJEME, JAK KOŠTĚ LETÍ VPRAVO, VLEVO, PŘI POSLEDNÍM ČÍSLE      V ŘÁDKU UKAZUJEME, JAK SE NASEDÁ NA KOŠTĚ.</a:t>
            </a:r>
          </a:p>
          <a:p>
            <a:pPr marL="0" indent="0">
              <a:buFont typeface="Arial" pitchFamily="34" charset="0"/>
              <a:buNone/>
            </a:pPr>
            <a:r>
              <a:rPr lang="cs-CZ" sz="1600" dirty="0" smtClean="0">
                <a:solidFill>
                  <a:srgbClr val="FFFF00"/>
                </a:solidFill>
              </a:rPr>
              <a:t>NAKONEC SE TOČÍME DO DŘEPU, RYCHLE VSTANEME A PÍSEŇ  ZAČÍNÁ ZNOVU, ALE RYCHLEJI.</a:t>
            </a: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95536" y="6085060"/>
            <a:ext cx="6264696" cy="772940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PŘI KAŽDÉM OPAKOVÁNÍ SE ZPÍVÁ RYCHLEJI A OPAKUJE SE, DOKUD ČARODĚJNICE VYDRŽÍ ! 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331640" y="136282"/>
            <a:ext cx="6365901" cy="532656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VŠECHNY ČARODĚJNICE STOJÍ V KRUHU.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66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0" b="98761" l="9572" r="89963">
                        <a14:foregroundMark x1="58364" y1="24411" x2="58364" y2="24411"/>
                        <a14:foregroundMark x1="52881" y1="11276" x2="52881" y2="11276"/>
                        <a14:foregroundMark x1="70353" y1="68649" x2="70353" y2="68649"/>
                        <a14:foregroundMark x1="64777" y1="93061" x2="64777" y2="93061"/>
                        <a14:foregroundMark x1="42286" y1="88600" x2="42286" y2="88600"/>
                        <a14:foregroundMark x1="28439" y1="88848" x2="28439" y2="88848"/>
                        <a14:foregroundMark x1="30855" y1="88848" x2="30855" y2="88848"/>
                        <a14:foregroundMark x1="66914" y1="69765" x2="66914" y2="69765"/>
                        <a14:foregroundMark x1="70725" y1="74226" x2="70725" y2="74226"/>
                        <a14:foregroundMark x1="72677" y1="76084" x2="72677" y2="76084"/>
                        <a14:foregroundMark x1="76022" y1="82032" x2="76022" y2="82032"/>
                        <a14:foregroundMark x1="77509" y1="84015" x2="77509" y2="84015"/>
                        <a14:foregroundMark x1="76115" y1="76952" x2="76115" y2="76952"/>
                        <a14:foregroundMark x1="65520" y1="74473" x2="65520" y2="74473"/>
                        <a14:foregroundMark x1="67193" y1="75713" x2="67193" y2="75713"/>
                        <a14:foregroundMark x1="70260" y1="77323" x2="70260" y2="77323"/>
                        <a14:foregroundMark x1="72770" y1="82404" x2="72770" y2="82404"/>
                        <a14:foregroundMark x1="74814" y1="85006" x2="74814" y2="85006"/>
                        <a14:foregroundMark x1="69796" y1="86865" x2="69796" y2="86865"/>
                        <a14:foregroundMark x1="68216" y1="86369" x2="67751" y2="85998"/>
                        <a14:foregroundMark x1="64405" y1="84015" x2="63848" y2="83643"/>
                        <a14:foregroundMark x1="59572" y1="85626" x2="59572" y2="85626"/>
                        <a14:foregroundMark x1="79182" y1="86989" x2="79182" y2="86989"/>
                        <a14:foregroundMark x1="80112" y1="86989" x2="80112" y2="87608"/>
                        <a14:foregroundMark x1="80204" y1="85626" x2="80204" y2="85626"/>
                        <a14:foregroundMark x1="81506" y1="82528" x2="81506" y2="82528"/>
                        <a14:foregroundMark x1="67379" y1="42503" x2="67379" y2="42503"/>
                        <a14:foregroundMark x1="62361" y1="40025" x2="62361" y2="40025"/>
                        <a14:foregroundMark x1="56970" y1="37423" x2="56970" y2="37423"/>
                        <a14:foregroundMark x1="51580" y1="35812" x2="51580" y2="35812"/>
                        <a14:foregroundMark x1="48048" y1="35564" x2="48048" y2="35564"/>
                        <a14:foregroundMark x1="45911" y1="34944" x2="63197" y2="991"/>
                        <a14:foregroundMark x1="40706" y1="34820" x2="23327" y2="35440"/>
                        <a14:foregroundMark x1="36338" y1="34572" x2="33178" y2="34820"/>
                        <a14:foregroundMark x1="34480" y1="33953" x2="34480" y2="33953"/>
                        <a14:foregroundMark x1="36338" y1="33953" x2="36338" y2="33953"/>
                        <a14:foregroundMark x1="37546" y1="34201" x2="37546" y2="34201"/>
                        <a14:foregroundMark x1="24628" y1="83147" x2="33922" y2="97398"/>
                        <a14:foregroundMark x1="34851" y1="86617" x2="53253" y2="98017"/>
                        <a14:foregroundMark x1="55948" y1="88848" x2="72770" y2="98761"/>
                        <a14:backgroundMark x1="19981" y1="48699" x2="19981" y2="48699"/>
                        <a14:backgroundMark x1="16450" y1="23172" x2="16636" y2="655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3374"/>
            <a:ext cx="8940188" cy="6705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 rot="10535601" flipH="1" flipV="1">
            <a:off x="66346" y="58578"/>
            <a:ext cx="5453885" cy="1936834"/>
          </a:xfrm>
          <a:prstGeom prst="cloudCallout">
            <a:avLst>
              <a:gd name="adj1" fmla="val 30038"/>
              <a:gd name="adj2" fmla="val 694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Uf, to byl tanec!</a:t>
            </a:r>
          </a:p>
          <a:p>
            <a:pPr algn="ctr"/>
            <a:r>
              <a:rPr lang="cs-CZ" sz="2000" b="1" dirty="0" smtClean="0"/>
              <a:t>Teď si dáme něco klidnějšího. Posaďte se a pozorně poslouchejte!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8725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316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771231" y="452961"/>
            <a:ext cx="5901866" cy="1860286"/>
            <a:chOff x="5194541" y="2206790"/>
            <a:chExt cx="4001274" cy="1122872"/>
          </a:xfrm>
        </p:grpSpPr>
        <p:pic>
          <p:nvPicPr>
            <p:cNvPr id="3074" name="Picture 2" descr="C:\Users\jkocandrlova\AppData\Local\Microsoft\Windows\Temporary Internet Files\Content.IE5\HEA9Y1ZH\MC90028128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66889">
              <a:off x="7066749" y="2206790"/>
              <a:ext cx="2129066" cy="1122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jkocandrlova\AppData\Local\Microsoft\Windows\Temporary Internet Files\Content.IE5\HEA9Y1ZH\MC90028128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33111" flipH="1">
              <a:off x="5194541" y="2206790"/>
              <a:ext cx="2129066" cy="1122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Obdélník 1"/>
          <p:cNvSpPr/>
          <p:nvPr/>
        </p:nvSpPr>
        <p:spPr>
          <a:xfrm>
            <a:off x="2555930" y="2608806"/>
            <a:ext cx="4104302" cy="92333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0383" y="1803148"/>
            <a:ext cx="8563563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ČARODĚJNICE  Z  AMESBURY 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4" name="Asonance Carodejnice Z Amesbury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22965" y="3916288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67004" y="2862845"/>
            <a:ext cx="5821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Poslechněte si píseň o čarodějnici z </a:t>
            </a:r>
            <a:r>
              <a:rPr lang="cs-CZ" dirty="0" err="1" smtClean="0"/>
              <a:t>Amesbury</a:t>
            </a: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r>
              <a:rPr lang="cs-CZ" dirty="0" smtClean="0"/>
              <a:t>a  pak odpovězte na následující otázky.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1413" y="4036422"/>
            <a:ext cx="553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mp3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94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3192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10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88368" y="3822600"/>
            <a:ext cx="4041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Co dosvědčil jeden sedlák?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8368" y="1196752"/>
            <a:ext cx="3403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Co o ní říkali sousedé?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1287" y="2252965"/>
            <a:ext cx="2571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Kde Zuzana žila?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187" y="476672"/>
            <a:ext cx="6231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Jak se jmenovala dívka, o které se zpívalo?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9897" y="5949280"/>
            <a:ext cx="2781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Jak rozhodl soud?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022" y="2987791"/>
            <a:ext cx="3533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Z čeho Zuzanu obvinili?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681" y="4888406"/>
            <a:ext cx="59362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 které jiné zvíře se ještě měla proměnit?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45661" y="459858"/>
            <a:ext cx="119776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Zuzana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03025" y="1209914"/>
            <a:ext cx="4740400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Že zná temná kouzla, vyhýbá se lidem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a má pletky s ďáblem.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85153" y="3790167"/>
            <a:ext cx="3013967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75000"/>
                  </a:schemeClr>
                </a:solidFill>
              </a:rPr>
              <a:t>Dosvědčil, že se v noci </a:t>
            </a:r>
          </a:p>
          <a:p>
            <a:r>
              <a:rPr lang="cs-CZ" sz="2400" b="1" dirty="0" smtClean="0">
                <a:solidFill>
                  <a:schemeClr val="tx1">
                    <a:lumMod val="75000"/>
                  </a:schemeClr>
                </a:solidFill>
              </a:rPr>
              <a:t>proměňuje v netopýra.</a:t>
            </a:r>
            <a:endParaRPr lang="cs-CZ" sz="24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56621" y="5843143"/>
            <a:ext cx="3861955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709E6"/>
                </a:solidFill>
              </a:rPr>
              <a:t>Prohlásili ji za čarodějnici </a:t>
            </a:r>
          </a:p>
          <a:p>
            <a:r>
              <a:rPr lang="cs-CZ" sz="2800" b="1" dirty="0" smtClean="0">
                <a:solidFill>
                  <a:srgbClr val="F709E6"/>
                </a:solidFill>
              </a:rPr>
              <a:t>a poslali na šibenici.</a:t>
            </a:r>
            <a:endParaRPr lang="cs-CZ" sz="2800" b="1" dirty="0">
              <a:solidFill>
                <a:srgbClr val="F709E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09640" y="2987791"/>
            <a:ext cx="488948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Z toho, že způsobila smrt dobytka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4889860"/>
            <a:ext cx="237436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černou kočku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80175" y="2252965"/>
            <a:ext cx="189077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V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Amesbury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8368" y="46527"/>
            <a:ext cx="87041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Odpověz na otázku. Pro kontrolu klikni na  větu, zobrazí se správná odpověď.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2165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07504" y="155159"/>
            <a:ext cx="8928992" cy="65946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51520" y="155159"/>
            <a:ext cx="71559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1. </a:t>
            </a:r>
            <a:r>
              <a:rPr lang="cs-CZ" sz="2400" dirty="0">
                <a:solidFill>
                  <a:srgbClr val="FFFF00"/>
                </a:solidFill>
              </a:rPr>
              <a:t>Zuzana  </a:t>
            </a:r>
            <a:r>
              <a:rPr lang="cs-CZ" sz="2400" dirty="0" smtClean="0">
                <a:solidFill>
                  <a:srgbClr val="FFFF00"/>
                </a:solidFill>
              </a:rPr>
              <a:t>byla </a:t>
            </a:r>
            <a:r>
              <a:rPr lang="cs-CZ" sz="2400" dirty="0">
                <a:solidFill>
                  <a:srgbClr val="FFFF00"/>
                </a:solidFill>
              </a:rPr>
              <a:t>dívka, </a:t>
            </a:r>
            <a:r>
              <a:rPr lang="cs-CZ" sz="2400" dirty="0" smtClean="0">
                <a:solidFill>
                  <a:srgbClr val="FFFF00"/>
                </a:solidFill>
              </a:rPr>
              <a:t>která </a:t>
            </a:r>
            <a:r>
              <a:rPr lang="cs-CZ" sz="2400" dirty="0">
                <a:solidFill>
                  <a:srgbClr val="FFFF00"/>
                </a:solidFill>
              </a:rPr>
              <a:t>žila </a:t>
            </a:r>
            <a:r>
              <a:rPr lang="cs-CZ" sz="2400" dirty="0" smtClean="0">
                <a:solidFill>
                  <a:srgbClr val="FFFF00"/>
                </a:solidFill>
              </a:rPr>
              <a:t>v </a:t>
            </a:r>
            <a:r>
              <a:rPr lang="cs-CZ" sz="2400" dirty="0" err="1" smtClean="0">
                <a:solidFill>
                  <a:srgbClr val="FFFF00"/>
                </a:solidFill>
              </a:rPr>
              <a:t>Amesbury</a:t>
            </a:r>
            <a:r>
              <a:rPr lang="cs-CZ" sz="2400" dirty="0">
                <a:solidFill>
                  <a:srgbClr val="FFFF00"/>
                </a:solidFill>
              </a:rPr>
              <a:t>,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s jasnýma </a:t>
            </a:r>
            <a:r>
              <a:rPr lang="cs-CZ" sz="2400" dirty="0" smtClean="0">
                <a:solidFill>
                  <a:srgbClr val="FFFF00"/>
                </a:solidFill>
              </a:rPr>
              <a:t>očima </a:t>
            </a:r>
            <a:r>
              <a:rPr lang="cs-CZ" sz="2400" dirty="0">
                <a:solidFill>
                  <a:srgbClr val="FFFF00"/>
                </a:solidFill>
              </a:rPr>
              <a:t>a </a:t>
            </a:r>
            <a:r>
              <a:rPr lang="cs-CZ" sz="2400" dirty="0" smtClean="0">
                <a:solidFill>
                  <a:srgbClr val="FFFF00"/>
                </a:solidFill>
              </a:rPr>
              <a:t> řečmi </a:t>
            </a:r>
            <a:r>
              <a:rPr lang="cs-CZ" sz="2400" dirty="0">
                <a:solidFill>
                  <a:srgbClr val="FFFF00"/>
                </a:solidFill>
              </a:rPr>
              <a:t>pánům </a:t>
            </a:r>
            <a:r>
              <a:rPr lang="cs-CZ" sz="2400" dirty="0" smtClean="0">
                <a:solidFill>
                  <a:srgbClr val="FFFF00"/>
                </a:solidFill>
              </a:rPr>
              <a:t> navzdory</a:t>
            </a:r>
            <a:r>
              <a:rPr lang="cs-CZ" sz="2400" dirty="0">
                <a:solidFill>
                  <a:srgbClr val="FFFF00"/>
                </a:solidFill>
              </a:rPr>
              <a:t>,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sousedé </a:t>
            </a:r>
            <a:r>
              <a:rPr lang="cs-CZ" sz="2400" dirty="0">
                <a:solidFill>
                  <a:srgbClr val="FFFF00"/>
                </a:solidFill>
              </a:rPr>
              <a:t>o ní </a:t>
            </a:r>
            <a:r>
              <a:rPr lang="cs-CZ" sz="2400" dirty="0" smtClean="0">
                <a:solidFill>
                  <a:srgbClr val="FFFF00"/>
                </a:solidFill>
              </a:rPr>
              <a:t>říkali</a:t>
            </a:r>
            <a:r>
              <a:rPr lang="cs-CZ" sz="2400" dirty="0">
                <a:solidFill>
                  <a:srgbClr val="FFFF00"/>
                </a:solidFill>
              </a:rPr>
              <a:t>, že  </a:t>
            </a:r>
            <a:r>
              <a:rPr lang="cs-CZ" sz="2400" dirty="0" smtClean="0">
                <a:solidFill>
                  <a:srgbClr val="FFFF00"/>
                </a:solidFill>
              </a:rPr>
              <a:t>temná </a:t>
            </a:r>
            <a:r>
              <a:rPr lang="cs-CZ" sz="2400" dirty="0">
                <a:solidFill>
                  <a:srgbClr val="FFFF00"/>
                </a:solidFill>
              </a:rPr>
              <a:t>kouzla  </a:t>
            </a:r>
            <a:r>
              <a:rPr lang="cs-CZ" sz="2400" dirty="0" smtClean="0">
                <a:solidFill>
                  <a:srgbClr val="FFFF00"/>
                </a:solidFill>
              </a:rPr>
              <a:t>zná 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>
                <a:solidFill>
                  <a:srgbClr val="FFFF00"/>
                </a:solidFill>
              </a:rPr>
              <a:t>a </a:t>
            </a:r>
            <a:r>
              <a:rPr lang="cs-CZ" sz="2400" dirty="0" smtClean="0">
                <a:solidFill>
                  <a:srgbClr val="FFFF00"/>
                </a:solidFill>
              </a:rPr>
              <a:t> že </a:t>
            </a:r>
            <a:r>
              <a:rPr lang="cs-CZ" sz="2400" dirty="0">
                <a:solidFill>
                  <a:srgbClr val="FFFF00"/>
                </a:solidFill>
              </a:rPr>
              <a:t>se lidem  </a:t>
            </a:r>
            <a:r>
              <a:rPr lang="cs-CZ" sz="2400" dirty="0" smtClean="0">
                <a:solidFill>
                  <a:srgbClr val="FFFF00"/>
                </a:solidFill>
              </a:rPr>
              <a:t>vyhýbá </a:t>
            </a:r>
            <a:r>
              <a:rPr lang="cs-CZ" sz="2400" dirty="0">
                <a:solidFill>
                  <a:srgbClr val="FFFF00"/>
                </a:solidFill>
              </a:rPr>
              <a:t>a s </a:t>
            </a:r>
            <a:r>
              <a:rPr lang="cs-CZ" sz="2400" dirty="0" smtClean="0">
                <a:solidFill>
                  <a:srgbClr val="FFFF00"/>
                </a:solidFill>
              </a:rPr>
              <a:t> ďáblem 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pletky má</a:t>
            </a:r>
            <a:r>
              <a:rPr lang="cs-CZ" sz="2400" dirty="0">
                <a:solidFill>
                  <a:srgbClr val="FFFF00"/>
                </a:solidFill>
              </a:rPr>
              <a:t>.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45882" y="1729724"/>
            <a:ext cx="71559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CC66"/>
                </a:solidFill>
              </a:rPr>
              <a:t>2</a:t>
            </a:r>
            <a:r>
              <a:rPr lang="cs-CZ" sz="2400" dirty="0">
                <a:solidFill>
                  <a:srgbClr val="FFCC66"/>
                </a:solidFill>
              </a:rPr>
              <a:t>. Onoho léta náhle mor dobytek zachvátil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a pověrčivý lid se na pastora obrátil,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že znají tu moc nečistou, jež krávy zabíjí,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a odkud ta moc vychází, to každý dobře ví.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3299384"/>
            <a:ext cx="71559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99FF66"/>
                </a:solidFill>
              </a:rPr>
              <a:t>3</a:t>
            </a:r>
            <a:r>
              <a:rPr lang="cs-CZ" sz="2400" dirty="0">
                <a:solidFill>
                  <a:srgbClr val="99FF66"/>
                </a:solidFill>
              </a:rPr>
              <a:t>. Tak Zuzanu hned před tribunál předvést nechali,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a když ji vedli městem, všichni kolem volali: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"Už konec je s tvým řáděním, už nám neuškodíš,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teď na své cestě poslední do pekla poletíš!"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50090" y="4919008"/>
            <a:ext cx="658640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4</a:t>
            </a:r>
            <a:r>
              <a:rPr lang="cs-CZ" sz="2400" dirty="0">
                <a:solidFill>
                  <a:srgbClr val="00B0F0"/>
                </a:solidFill>
              </a:rPr>
              <a:t>. Dosvědčil jeden sedlák, že zná její umění,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ďábelským kouzlem prý se v netopýra promění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a v noci nad krajinou létává pod černou oblohou,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sedlákům krávy zabíjí tou mocí čarovnou. 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4496" y="836712"/>
            <a:ext cx="30920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PŘEČTI SI CELÝ</a:t>
            </a:r>
          </a:p>
          <a:p>
            <a:r>
              <a:rPr lang="cs-CZ" sz="2800" dirty="0" smtClean="0"/>
              <a:t> TEXT PO SLOKÁCH.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206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4400" y="0"/>
            <a:ext cx="8972095" cy="67413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4401" y="152974"/>
            <a:ext cx="761125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5. Jiný zas na kříž přísahal, že její kouzla zná,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v noci se v černou kočku mění dívka líbezná,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je třeba jednou provždy ukončit ďábelské řádění,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a všichni křičeli jako posedlí</a:t>
            </a:r>
            <a:r>
              <a:rPr lang="cs-CZ" sz="2400" dirty="0" smtClean="0">
                <a:solidFill>
                  <a:srgbClr val="FFFF00"/>
                </a:solidFill>
              </a:rPr>
              <a:t>: "</a:t>
            </a:r>
            <a:r>
              <a:rPr lang="cs-CZ" sz="2400" dirty="0">
                <a:solidFill>
                  <a:srgbClr val="FFFF00"/>
                </a:solidFill>
              </a:rPr>
              <a:t>Na šibenici s ní!"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213697" y="3284984"/>
            <a:ext cx="693030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99FF66"/>
                </a:solidFill>
              </a:rPr>
              <a:t>7</a:t>
            </a:r>
            <a:r>
              <a:rPr lang="cs-CZ" sz="2400" dirty="0">
                <a:solidFill>
                  <a:srgbClr val="99FF66"/>
                </a:solidFill>
              </a:rPr>
              <a:t>. Zuzana stála krásná s hlavou hrdě vztyčenou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a její slova zněla klenbou s tichou ozvěnou: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"Pohrdám vámi, neznáte nic nežli samou lež a klam, </a:t>
            </a:r>
          </a:p>
          <a:p>
            <a:r>
              <a:rPr lang="cs-CZ" sz="2400" dirty="0">
                <a:solidFill>
                  <a:srgbClr val="99FF66"/>
                </a:solidFill>
              </a:rPr>
              <a:t>pro tvrdost vašich srdcí jen, jen pro ni umírám!"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09528" y="1722634"/>
            <a:ext cx="678034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CC66"/>
                </a:solidFill>
              </a:rPr>
              <a:t>6</a:t>
            </a:r>
            <a:r>
              <a:rPr lang="cs-CZ" sz="2400" dirty="0">
                <a:solidFill>
                  <a:srgbClr val="FFCC66"/>
                </a:solidFill>
              </a:rPr>
              <a:t>. Spektrální důkazy pečlivě byly zváženy,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pak z tribunálu povstal starý soudce vážený: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"Je přece v knize psáno: nenecháš čarodějnici žít </a:t>
            </a:r>
          </a:p>
          <a:p>
            <a:r>
              <a:rPr lang="cs-CZ" sz="2400" dirty="0">
                <a:solidFill>
                  <a:srgbClr val="FFCC66"/>
                </a:solidFill>
              </a:rPr>
              <a:t>a před ďáblovým učením budeš se na pozoru mít!" </a:t>
            </a:r>
          </a:p>
          <a:p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23318" y="4898276"/>
            <a:ext cx="61206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8</a:t>
            </a:r>
            <a:r>
              <a:rPr lang="cs-CZ" sz="2400" dirty="0">
                <a:solidFill>
                  <a:srgbClr val="00B0F0"/>
                </a:solidFill>
              </a:rPr>
              <a:t>. Tak vzali Zuzanu na kopec pod šibenici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a všude kolem ní se sběhly davy běsnící,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a ona stála bezbranná, však s hlavou vztyčenou, </a:t>
            </a:r>
          </a:p>
          <a:p>
            <a:r>
              <a:rPr lang="cs-CZ" sz="2400" dirty="0">
                <a:solidFill>
                  <a:srgbClr val="00B0F0"/>
                </a:solidFill>
              </a:rPr>
              <a:t>zemřela tiše samotná pod letní oblohou ...</a:t>
            </a:r>
          </a:p>
        </p:txBody>
      </p:sp>
    </p:spTree>
    <p:extLst>
      <p:ext uri="{BB962C8B-B14F-4D97-AF65-F5344CB8AC3E}">
        <p14:creationId xmlns:p14="http://schemas.microsoft.com/office/powerpoint/2010/main" val="19590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kocandrlova\AppData\Local\Microsoft\Windows\Temporary Internet Files\Content.IE5\SFZ87J2Q\MC900053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316" y="6093298"/>
            <a:ext cx="4363517" cy="52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771231" y="452961"/>
            <a:ext cx="5901866" cy="1860286"/>
            <a:chOff x="5194541" y="2206790"/>
            <a:chExt cx="4001274" cy="1122872"/>
          </a:xfrm>
        </p:grpSpPr>
        <p:pic>
          <p:nvPicPr>
            <p:cNvPr id="3074" name="Picture 2" descr="C:\Users\jkocandrlova\AppData\Local\Microsoft\Windows\Temporary Internet Files\Content.IE5\HEA9Y1ZH\MC90028128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66889">
              <a:off x="7066749" y="2206790"/>
              <a:ext cx="2129066" cy="1122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jkocandrlova\AppData\Local\Microsoft\Windows\Temporary Internet Files\Content.IE5\HEA9Y1ZH\MC90028128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33111" flipH="1">
              <a:off x="5194541" y="2206790"/>
              <a:ext cx="2129066" cy="1122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Obdélník 1"/>
          <p:cNvSpPr/>
          <p:nvPr/>
        </p:nvSpPr>
        <p:spPr>
          <a:xfrm>
            <a:off x="3341413" y="3759423"/>
            <a:ext cx="4332468" cy="923330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endParaRPr lang="cs-CZ" dirty="0" smtClean="0">
              <a:hlinkClick r:id="rId6"/>
            </a:endParaRPr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www.youtube.com/watch?v=8tq2gHweADM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0383" y="1803148"/>
            <a:ext cx="8563563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ČARODĚJNICE  Z  AMESBURY </a:t>
            </a:r>
            <a:endParaRPr lang="cs-CZ" sz="4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4" name="Asonance Carodejnice Z Amesbury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91680" y="5157192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71600" y="2917574"/>
            <a:ext cx="5607625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Zazpívejte si píseň s videem:</a:t>
            </a:r>
          </a:p>
          <a:p>
            <a:r>
              <a:rPr lang="cs-CZ" dirty="0"/>
              <a:t>(</a:t>
            </a:r>
            <a:r>
              <a:rPr lang="cs-CZ" dirty="0" smtClean="0"/>
              <a:t>u videa je napsaný text 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27719" y="5397460"/>
            <a:ext cx="553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mp3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89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3192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10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55" b="95942" l="10000" r="90000">
                        <a14:foregroundMark x1="29130" y1="10725" x2="29130" y2="10725"/>
                        <a14:foregroundMark x1="27609" y1="15072" x2="27609" y2="15072"/>
                        <a14:foregroundMark x1="25870" y1="17681" x2="25870" y2="17681"/>
                        <a14:foregroundMark x1="33696" y1="95942" x2="33696" y2="95942"/>
                        <a14:foregroundMark x1="66087" y1="35362" x2="66087" y2="35362"/>
                        <a14:backgroundMark x1="83043" y1="35072" x2="83043" y2="35072"/>
                        <a14:backgroundMark x1="48043" y1="48696" x2="45000" y2="52174"/>
                        <a14:backgroundMark x1="45652" y1="55652" x2="45870" y2="66957"/>
                        <a14:backgroundMark x1="70652" y1="30145" x2="83261" y2="17391"/>
                        <a14:backgroundMark x1="76304" y1="28696" x2="76304" y2="29565"/>
                        <a14:backgroundMark x1="72391" y1="31014" x2="77174" y2="63478"/>
                        <a14:backgroundMark x1="13913" y1="54493" x2="10652" y2="544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0648" y="21673"/>
            <a:ext cx="9217024" cy="6912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1341" y="36142"/>
            <a:ext cx="633670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Tuto anglickou lidovou baladu zpívá skupina Asonance. </a:t>
            </a:r>
          </a:p>
          <a:p>
            <a:pPr algn="ctr"/>
            <a:r>
              <a:rPr lang="cs-CZ" dirty="0"/>
              <a:t>Balada je původně epická, </a:t>
            </a:r>
            <a:r>
              <a:rPr lang="cs-CZ" dirty="0" smtClean="0"/>
              <a:t>lyricko-epická </a:t>
            </a:r>
            <a:r>
              <a:rPr lang="cs-CZ" dirty="0"/>
              <a:t>nebo lyrická báseň s ponurým, tragickým dějem a zejména </a:t>
            </a:r>
            <a:r>
              <a:rPr lang="cs-CZ" dirty="0" smtClean="0"/>
              <a:t>koncem.</a:t>
            </a:r>
          </a:p>
          <a:p>
            <a:pPr algn="ctr"/>
            <a:r>
              <a:rPr lang="cs-CZ" sz="2800" dirty="0" smtClean="0"/>
              <a:t>Text této balady pochází ze zápisů </a:t>
            </a:r>
            <a:r>
              <a:rPr lang="cs-CZ" sz="2800" dirty="0" err="1" smtClean="0"/>
              <a:t>Salemských</a:t>
            </a:r>
            <a:r>
              <a:rPr lang="cs-CZ" sz="2800" dirty="0" smtClean="0"/>
              <a:t> čarodějnických procesů z roku 1692.</a:t>
            </a:r>
          </a:p>
          <a:p>
            <a:pPr algn="ctr"/>
            <a:endParaRPr lang="cs-CZ" sz="2800" dirty="0"/>
          </a:p>
          <a:p>
            <a:pPr algn="ctr"/>
            <a:r>
              <a:rPr lang="cs-CZ" dirty="0" smtClean="0"/>
              <a:t>                                        </a:t>
            </a:r>
          </a:p>
          <a:p>
            <a:pPr algn="ctr"/>
            <a:r>
              <a:rPr lang="cs-CZ" dirty="0" smtClean="0"/>
              <a:t>  Český text upravil Jan </a:t>
            </a:r>
            <a:r>
              <a:rPr lang="cs-CZ" dirty="0"/>
              <a:t>L</a:t>
            </a:r>
            <a:r>
              <a:rPr lang="cs-CZ" dirty="0" smtClean="0"/>
              <a:t>aštovička.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Balada tedy vypráví o skutečné události.</a:t>
            </a:r>
          </a:p>
          <a:p>
            <a:pPr algn="ctr"/>
            <a:r>
              <a:rPr lang="cs-CZ" sz="2800" dirty="0" smtClean="0"/>
              <a:t>     Obviněna byla Zuzana za to, že prý   uhranula farmářům býky a způsobila, </a:t>
            </a:r>
          </a:p>
          <a:p>
            <a:pPr algn="ctr"/>
            <a:r>
              <a:rPr lang="cs-CZ" sz="2800" dirty="0" smtClean="0"/>
              <a:t>že plavali do moře a utopili 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17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" y="-17690"/>
            <a:ext cx="9457828" cy="7093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4584" y="332656"/>
            <a:ext cx="8829416" cy="646331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Milé čarodějnice a čarodějové, užijte si letošní slet!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47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texty písní čarodějnice </a:t>
            </a:r>
            <a:r>
              <a:rPr lang="cs-CZ" dirty="0" err="1" smtClean="0"/>
              <a:t>Jeskyňůra</a:t>
            </a:r>
            <a:r>
              <a:rPr lang="cs-CZ" dirty="0" smtClean="0"/>
              <a:t> – autorka prezentace</a:t>
            </a:r>
          </a:p>
          <a:p>
            <a:r>
              <a:rPr lang="cs-CZ" dirty="0" smtClean="0"/>
              <a:t>kliparty z webu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smtClean="0"/>
              <a:t>fotografie : archiv autorky prezentace</a:t>
            </a:r>
          </a:p>
          <a:p>
            <a:r>
              <a:rPr lang="cs-CZ" dirty="0" smtClean="0"/>
              <a:t>texty písní i tance: autorka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r>
              <a:rPr lang="cs-CZ" dirty="0" smtClean="0"/>
              <a:t>Melodie </a:t>
            </a:r>
            <a:r>
              <a:rPr lang="cs-CZ" smtClean="0"/>
              <a:t>k textům: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www.youtube.com/watch?v=8tq2gHweADM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www.youtube.com/watch?v=G8htac0tXpI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www.youtube.com/watch?v=UjDtXqKBRpA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943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488</TotalTime>
  <Words>938</Words>
  <Application>Microsoft Office PowerPoint</Application>
  <PresentationFormat>Předvádění na obrazovce (4:3)</PresentationFormat>
  <Paragraphs>152</Paragraphs>
  <Slides>22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Horizont</vt:lpstr>
      <vt:lpstr>Škola: Základní škola a Mateřská škola Halže, příspěvková organizace Název: VY_32_INOVACE_22_hv_ČArodějnice Číslo projektu: CZ.1.07/1.4.00/21.3551 Autor: Mgr. Jarmila Kočandrlová</vt:lpstr>
      <vt:lpstr>Prezentace aplikace PowerPoint</vt:lpstr>
      <vt:lpstr>ČARODĚJNICKÁ HYMNA</vt:lpstr>
      <vt:lpstr>Prezentace aplikace PowerPoint</vt:lpstr>
      <vt:lpstr>Prezentace aplikace PowerPoint</vt:lpstr>
      <vt:lpstr>Prezentace aplikace PowerPoint</vt:lpstr>
      <vt:lpstr>Prezentace aplikace PowerPoint</vt:lpstr>
      <vt:lpstr>LETÍ, LETÍ KOŠŤÁTKO</vt:lpstr>
      <vt:lpstr>Prezentace aplikace PowerPoint</vt:lpstr>
      <vt:lpstr>Prezentace aplikace PowerPoint</vt:lpstr>
      <vt:lpstr>ČaroTANEc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57</cp:revision>
  <dcterms:created xsi:type="dcterms:W3CDTF">2012-11-14T19:31:59Z</dcterms:created>
  <dcterms:modified xsi:type="dcterms:W3CDTF">2013-05-13T19:25:14Z</dcterms:modified>
  <cp:contentStatus/>
</cp:coreProperties>
</file>