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1" r:id="rId1"/>
  </p:sldMasterIdLst>
  <p:sldIdLst>
    <p:sldId id="256" r:id="rId2"/>
    <p:sldId id="26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464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4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5" name="PlaceHolder 4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8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9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2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3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092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0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1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7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4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/>
          <p:cNvPicPr/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0079640" cy="7560000"/>
          </a:xfrm>
          <a:prstGeom prst="rect">
            <a:avLst/>
          </a:prstGeom>
        </p:spPr>
      </p:pic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45000"/>
              <a:buFont typeface="StarSymbol"/>
              <a:buChar char=""/>
            </a:pPr>
            <a:r>
              <a:rPr lang="cs-CZ"/>
              <a:t>Druhá úroveň</a:t>
            </a:r>
            <a:endParaRPr/>
          </a:p>
          <a:p>
            <a:pPr lvl="2">
              <a:buSzPct val="75000"/>
              <a:buFont typeface="StarSymbol"/>
              <a:buChar char=""/>
            </a:pPr>
            <a:r>
              <a:rPr lang="cs-CZ"/>
              <a:t>Třetí úroveň</a:t>
            </a:r>
            <a:endParaRPr/>
          </a:p>
          <a:p>
            <a:pPr lvl="3">
              <a:buSzPct val="45000"/>
              <a:buFont typeface="StarSymbol"/>
              <a:buChar char=""/>
            </a:pPr>
            <a:r>
              <a:rPr lang="cs-CZ"/>
              <a:t>Čtvrtá úroveň osnovy</a:t>
            </a:r>
            <a:endParaRPr/>
          </a:p>
          <a:p>
            <a:pPr lvl="4">
              <a:buSzPct val="75000"/>
              <a:buFont typeface="StarSymbol"/>
              <a:buChar char="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dt"/>
          </p:nvPr>
        </p:nvSpPr>
        <p:spPr>
          <a:xfrm>
            <a:off x="504000" y="6886440"/>
            <a:ext cx="234828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1400"/>
              <a:t>&lt;datum/čas&gt;</a:t>
            </a:r>
            <a:endParaRPr/>
          </a:p>
        </p:txBody>
      </p:sp>
      <p:sp>
        <p:nvSpPr>
          <p:cNvPr id="41" name="PlaceHolder 4"/>
          <p:cNvSpPr>
            <a:spLocks noGrp="1"/>
          </p:cNvSpPr>
          <p:nvPr>
            <p:ph type="ftr"/>
          </p:nvPr>
        </p:nvSpPr>
        <p:spPr>
          <a:xfrm>
            <a:off x="3447000" y="6886440"/>
            <a:ext cx="319500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pPr algn="ctr"/>
            <a:r>
              <a:rPr lang="cs-CZ" sz="1400"/>
              <a:t>&lt;zápatí&gt;</a:t>
            </a:r>
            <a:endParaRPr/>
          </a:p>
        </p:txBody>
      </p:sp>
      <p:sp>
        <p:nvSpPr>
          <p:cNvPr id="42" name="PlaceHolder 5"/>
          <p:cNvSpPr>
            <a:spLocks noGrp="1"/>
          </p:cNvSpPr>
          <p:nvPr>
            <p:ph type="sldNum"/>
          </p:nvPr>
        </p:nvSpPr>
        <p:spPr>
          <a:xfrm>
            <a:off x="7227000" y="6886440"/>
            <a:ext cx="234828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fld id="{2B710063-74A5-4FC2-BDE0-D2CB93EAE12D}" type="slidenum">
              <a:rPr lang="cs-CZ" sz="140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lubok%C3%A1_nad_Vltavou" TargetMode="External"/><Relationship Id="rId2" Type="http://schemas.openxmlformats.org/officeDocument/2006/relationships/hyperlink" Target="http://cs.wikipedia.org/wiki/Plzen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T%C3%A1bor" TargetMode="External"/><Relationship Id="rId5" Type="http://schemas.openxmlformats.org/officeDocument/2006/relationships/hyperlink" Target="http://cs.wikipedia.org/wiki/Ro%C5%BEmberk" TargetMode="External"/><Relationship Id="rId4" Type="http://schemas.openxmlformats.org/officeDocument/2006/relationships/hyperlink" Target="http://cs.wikipedia.org/wiki/Temel%C3%AD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Shape 1"/>
          <p:cNvSpPr txBox="1"/>
          <p:nvPr/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 dirty="0"/>
          </a:p>
        </p:txBody>
      </p:sp>
      <p:sp>
        <p:nvSpPr>
          <p:cNvPr id="76" name="TextShape 2"/>
          <p:cNvSpPr txBox="1"/>
          <p:nvPr/>
        </p:nvSpPr>
        <p:spPr>
          <a:xfrm>
            <a:off x="504000" y="1768680"/>
            <a:ext cx="6408000" cy="12553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 dirty="0"/>
          </a:p>
        </p:txBody>
      </p:sp>
      <p:graphicFrame>
        <p:nvGraphicFramePr>
          <p:cNvPr id="8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" name="TextovéPole 5"/>
          <p:cNvSpPr txBox="1"/>
          <p:nvPr/>
        </p:nvSpPr>
        <p:spPr>
          <a:xfrm>
            <a:off x="1187624" y="4509120"/>
            <a:ext cx="77759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VY_32_INOVACE_X_3_8_Jihočeský_Kraj</a:t>
            </a:r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 </a:t>
            </a:r>
            <a:r>
              <a:rPr lang="cs-CZ" b="1" dirty="0" smtClean="0"/>
              <a:t>         Sada číslo:     </a:t>
            </a:r>
            <a:r>
              <a:rPr lang="cs-CZ" dirty="0"/>
              <a:t>3</a:t>
            </a:r>
            <a:r>
              <a:rPr lang="cs-CZ" dirty="0" smtClean="0"/>
              <a:t> </a:t>
            </a:r>
            <a:r>
              <a:rPr lang="cs-CZ" b="1" dirty="0" smtClean="0"/>
              <a:t>          Pořadové číslo DUM: 08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Radomíra Fišerová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Shape 1"/>
          <p:cNvSpPr txBox="1"/>
          <p:nvPr/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 dirty="0"/>
          </a:p>
        </p:txBody>
      </p:sp>
      <p:sp>
        <p:nvSpPr>
          <p:cNvPr id="76" name="TextShape 2"/>
          <p:cNvSpPr txBox="1"/>
          <p:nvPr/>
        </p:nvSpPr>
        <p:spPr>
          <a:xfrm>
            <a:off x="504000" y="1768680"/>
            <a:ext cx="6408000" cy="12553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225254" y="539477"/>
            <a:ext cx="9495577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o jihočeském kraji	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přírodní a hospodářské podmínky jihočeského kraje</a:t>
            </a:r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9. třída, 14-15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jihočeský kraj, města, povrch, vodstvo, podnebí, půdy, obyvatelstvo, hospodářství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tabule,mapa ČR, psací potřeby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  30 min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seznamují s učivem o jihočeském kraji. 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b="1" dirty="0" smtClean="0"/>
          </a:p>
          <a:p>
            <a:r>
              <a:rPr lang="cs-CZ" dirty="0" smtClean="0"/>
              <a:t>.</a:t>
            </a:r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06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Shape 1"/>
          <p:cNvSpPr txBox="1"/>
          <p:nvPr/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>
                <a:solidFill>
                  <a:srgbClr val="000000"/>
                </a:solidFill>
              </a:rPr>
              <a:t>Jihočeský Kraj</a:t>
            </a:r>
            <a:endParaRPr/>
          </a:p>
        </p:txBody>
      </p:sp>
      <p:sp>
        <p:nvSpPr>
          <p:cNvPr id="76" name="TextShape 2"/>
          <p:cNvSpPr txBox="1"/>
          <p:nvPr/>
        </p:nvSpPr>
        <p:spPr>
          <a:xfrm>
            <a:off x="504000" y="1768680"/>
            <a:ext cx="6408000" cy="12553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r>
              <a:rPr lang="cs-CZ">
                <a:solidFill>
                  <a:srgbClr val="000000"/>
                </a:solidFill>
              </a:rPr>
              <a:t>Krajské město: České Budějovice</a:t>
            </a:r>
            <a:endParaRPr/>
          </a:p>
        </p:txBody>
      </p:sp>
      <p:pic>
        <p:nvPicPr>
          <p:cNvPr id="77" name="Picture 76"/>
          <p:cNvPicPr/>
          <p:nvPr/>
        </p:nvPicPr>
        <p:blipFill>
          <a:blip r:embed="rId2"/>
          <a:stretch>
            <a:fillRect/>
          </a:stretch>
        </p:blipFill>
        <p:spPr>
          <a:xfrm>
            <a:off x="2088000" y="3240000"/>
            <a:ext cx="7992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41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TextShape 1"/>
          <p:cNvSpPr txBox="1"/>
          <p:nvPr/>
        </p:nvSpPr>
        <p:spPr>
          <a:xfrm>
            <a:off x="504000" y="28800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sz="2200" dirty="0">
                <a:solidFill>
                  <a:srgbClr val="000000"/>
                </a:solidFill>
                <a:latin typeface="Arial"/>
                <a:ea typeface="Droid Sans Fallback"/>
              </a:rPr>
              <a:t>Povrch:	- Středočeská pahorkatina</a:t>
            </a:r>
            <a:endParaRPr dirty="0"/>
          </a:p>
          <a:p>
            <a:pPr lvl="2">
              <a:buSzPct val="75000"/>
            </a:pPr>
            <a:r>
              <a:rPr lang="cs-CZ" sz="2200" dirty="0" smtClean="0">
                <a:solidFill>
                  <a:srgbClr val="000000"/>
                </a:solidFill>
                <a:latin typeface="Arial"/>
                <a:ea typeface="Droid Sans Fallback"/>
              </a:rPr>
              <a:t>	- </a:t>
            </a:r>
            <a:r>
              <a:rPr lang="cs-CZ" sz="2200" dirty="0">
                <a:solidFill>
                  <a:srgbClr val="000000"/>
                </a:solidFill>
                <a:latin typeface="Arial"/>
                <a:ea typeface="Droid Sans Fallback"/>
              </a:rPr>
              <a:t>Šumava</a:t>
            </a:r>
            <a:endParaRPr dirty="0"/>
          </a:p>
          <a:p>
            <a:pPr lvl="2">
              <a:buSzPct val="75000"/>
            </a:pPr>
            <a:r>
              <a:rPr lang="cs-CZ" sz="2200" dirty="0" smtClean="0">
                <a:solidFill>
                  <a:srgbClr val="000000"/>
                </a:solidFill>
                <a:latin typeface="Arial"/>
                <a:ea typeface="Droid Sans Fallback"/>
              </a:rPr>
              <a:t>	- </a:t>
            </a:r>
            <a:r>
              <a:rPr lang="cs-CZ" sz="2200" dirty="0">
                <a:solidFill>
                  <a:srgbClr val="000000"/>
                </a:solidFill>
                <a:latin typeface="Arial"/>
                <a:ea typeface="Droid Sans Fallback"/>
              </a:rPr>
              <a:t>Českobudějovická a Třeboňská pánev</a:t>
            </a:r>
            <a:endParaRPr dirty="0"/>
          </a:p>
          <a:p>
            <a:pPr>
              <a:buSzPct val="45000"/>
            </a:pPr>
            <a:r>
              <a:rPr lang="cs-CZ" sz="2200" dirty="0">
                <a:solidFill>
                  <a:srgbClr val="000000"/>
                </a:solidFill>
                <a:latin typeface="Arial"/>
                <a:ea typeface="Droid Sans Fallback"/>
              </a:rPr>
              <a:t>Vodstvo	- Vltava 	- Lužnice, Otava</a:t>
            </a:r>
            <a:endParaRPr dirty="0"/>
          </a:p>
          <a:p>
            <a:pPr lvl="2">
              <a:buSzPct val="75000"/>
            </a:pPr>
            <a:r>
              <a:rPr lang="cs-CZ" sz="2200" dirty="0" smtClean="0">
                <a:solidFill>
                  <a:srgbClr val="000000"/>
                </a:solidFill>
                <a:latin typeface="Arial"/>
                <a:ea typeface="Droid Sans Fallback"/>
              </a:rPr>
              <a:t>	- </a:t>
            </a:r>
            <a:r>
              <a:rPr lang="cs-CZ" sz="2200" dirty="0">
                <a:solidFill>
                  <a:srgbClr val="000000"/>
                </a:solidFill>
                <a:latin typeface="Arial"/>
                <a:ea typeface="Droid Sans Fallback"/>
              </a:rPr>
              <a:t>Rybníky	- Rožmberk, Svět</a:t>
            </a:r>
            <a:endParaRPr dirty="0"/>
          </a:p>
          <a:p>
            <a:pPr lvl="2">
              <a:buSzPct val="75000"/>
            </a:pPr>
            <a:r>
              <a:rPr lang="cs-CZ" sz="2200" dirty="0" smtClean="0">
                <a:solidFill>
                  <a:srgbClr val="000000"/>
                </a:solidFill>
                <a:latin typeface="Arial"/>
                <a:ea typeface="Droid Sans Fallback"/>
              </a:rPr>
              <a:t>	- </a:t>
            </a:r>
            <a:r>
              <a:rPr lang="cs-CZ" sz="2200" dirty="0">
                <a:solidFill>
                  <a:srgbClr val="000000"/>
                </a:solidFill>
                <a:latin typeface="Arial"/>
                <a:ea typeface="Droid Sans Fallback"/>
              </a:rPr>
              <a:t>Přehrady </a:t>
            </a:r>
            <a:r>
              <a:rPr lang="cs-CZ" sz="2200" dirty="0" smtClean="0">
                <a:solidFill>
                  <a:srgbClr val="000000"/>
                </a:solidFill>
                <a:latin typeface="Arial"/>
                <a:ea typeface="Droid Sans Fallback"/>
              </a:rPr>
              <a:t>	– </a:t>
            </a:r>
            <a:r>
              <a:rPr lang="cs-CZ" sz="2200" dirty="0">
                <a:solidFill>
                  <a:srgbClr val="000000"/>
                </a:solidFill>
                <a:latin typeface="Arial"/>
                <a:ea typeface="Droid Sans Fallback"/>
              </a:rPr>
              <a:t>Lipno, Orlík	</a:t>
            </a:r>
            <a:r>
              <a:rPr lang="cs-CZ" sz="2200" dirty="0">
                <a:solidFill>
                  <a:srgbClr val="FFFFFF"/>
                </a:solidFill>
                <a:latin typeface="Arial"/>
                <a:ea typeface="Droid Sans Fallback"/>
              </a:rPr>
              <a:t>	</a:t>
            </a:r>
            <a:endParaRPr dirty="0"/>
          </a:p>
          <a:p>
            <a:pPr lvl="2">
              <a:buSzPct val="75000"/>
              <a:buFont typeface="StarSymbol"/>
              <a:buChar char=""/>
            </a:pPr>
            <a:endParaRPr dirty="0"/>
          </a:p>
          <a:p>
            <a:pPr lvl="4">
              <a:buSzPct val="75000"/>
              <a:buFont typeface="StarSymbol"/>
              <a:buChar char=""/>
            </a:pPr>
            <a:endParaRPr dirty="0"/>
          </a:p>
          <a:p>
            <a:pPr lvl="4">
              <a:buSzPct val="75000"/>
              <a:buFont typeface="StarSymbol"/>
              <a:buChar char=""/>
            </a:pPr>
            <a:endParaRPr dirty="0"/>
          </a:p>
        </p:txBody>
      </p:sp>
      <p:pic>
        <p:nvPicPr>
          <p:cNvPr id="79" name="Picture 78"/>
          <p:cNvPicPr/>
          <p:nvPr/>
        </p:nvPicPr>
        <p:blipFill>
          <a:blip r:embed="rId2"/>
          <a:stretch>
            <a:fillRect/>
          </a:stretch>
        </p:blipFill>
        <p:spPr>
          <a:xfrm>
            <a:off x="3969190" y="3371931"/>
            <a:ext cx="6119280" cy="417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extShape 1"/>
          <p:cNvSpPr txBox="1"/>
          <p:nvPr/>
        </p:nvSpPr>
        <p:spPr>
          <a:xfrm>
            <a:off x="432000" y="-162180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81" name="TextShape 2"/>
          <p:cNvSpPr txBox="1"/>
          <p:nvPr/>
        </p:nvSpPr>
        <p:spPr>
          <a:xfrm>
            <a:off x="504360" y="367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Podnebí 			- chladnější  vlhčí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Půdy 				- meně úrodné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Lesy – 1/3 území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Obyvatelstvo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	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nejmenší  hustota osídlení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menší města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Zemědělství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	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brambory, oves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skot, ryby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Průmysl			- strojírenský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potravinářský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textilní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 				</a:t>
            </a:r>
            <a:r>
              <a:rPr lang="cs-CZ" sz="2400" dirty="0" smtClean="0">
                <a:solidFill>
                  <a:srgbClr val="000000"/>
                </a:solidFill>
                <a:latin typeface="Arial"/>
                <a:ea typeface="Droid Sans Fallback"/>
              </a:rPr>
              <a:t>- 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dřevozpracující</a:t>
            </a:r>
            <a:endParaRPr dirty="0"/>
          </a:p>
          <a:p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extShape 1"/>
          <p:cNvSpPr txBox="1"/>
          <p:nvPr/>
        </p:nvSpPr>
        <p:spPr>
          <a:xfrm>
            <a:off x="576000" y="-151200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83" name="TextShape 2"/>
          <p:cNvSpPr txBox="1"/>
          <p:nvPr/>
        </p:nvSpPr>
        <p:spPr>
          <a:xfrm>
            <a:off x="504360" y="936000"/>
            <a:ext cx="9071640" cy="57600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2400" dirty="0">
                <a:solidFill>
                  <a:srgbClr val="000000"/>
                </a:solidFill>
              </a:rPr>
              <a:t>Města 	</a:t>
            </a:r>
            <a:r>
              <a:rPr lang="cs-CZ" sz="2400" dirty="0" smtClean="0">
                <a:solidFill>
                  <a:srgbClr val="000000"/>
                </a:solidFill>
              </a:rPr>
              <a:t>-</a:t>
            </a:r>
            <a:r>
              <a:rPr lang="cs-CZ" sz="2400" dirty="0">
                <a:solidFill>
                  <a:srgbClr val="000000"/>
                </a:solidFill>
                <a:latin typeface="Arial"/>
                <a:ea typeface="Droid Sans Fallback"/>
              </a:rPr>
              <a:t>České Budějovice – pivo, tužky (koh-i-noor)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</a:rPr>
              <a:t> 		</a:t>
            </a:r>
            <a:r>
              <a:rPr lang="cs-CZ" sz="2400" dirty="0" smtClean="0">
                <a:solidFill>
                  <a:srgbClr val="000000"/>
                </a:solidFill>
              </a:rPr>
              <a:t>- </a:t>
            </a:r>
            <a:r>
              <a:rPr lang="cs-CZ" sz="2400" dirty="0">
                <a:solidFill>
                  <a:srgbClr val="000000"/>
                </a:solidFill>
              </a:rPr>
              <a:t>Český Krumlov – historické centrum, papírny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</a:rPr>
              <a:t> 		</a:t>
            </a:r>
            <a:r>
              <a:rPr lang="cs-CZ" sz="2400" dirty="0" smtClean="0">
                <a:solidFill>
                  <a:srgbClr val="000000"/>
                </a:solidFill>
              </a:rPr>
              <a:t>- </a:t>
            </a:r>
            <a:r>
              <a:rPr lang="cs-CZ" sz="2400" dirty="0">
                <a:solidFill>
                  <a:srgbClr val="000000"/>
                </a:solidFill>
              </a:rPr>
              <a:t>Temelín – jaderná elektrárna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		- </a:t>
            </a:r>
            <a:r>
              <a:rPr lang="cs-CZ" sz="2400" dirty="0">
                <a:solidFill>
                  <a:srgbClr val="000000"/>
                </a:solidFill>
              </a:rPr>
              <a:t>Jindřichův Hradec – zámek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</a:rPr>
              <a:t>  		</a:t>
            </a:r>
            <a:r>
              <a:rPr lang="cs-CZ" sz="2400" dirty="0" smtClean="0">
                <a:solidFill>
                  <a:srgbClr val="000000"/>
                </a:solidFill>
              </a:rPr>
              <a:t>- </a:t>
            </a:r>
            <a:r>
              <a:rPr lang="cs-CZ" sz="2400" dirty="0">
                <a:solidFill>
                  <a:srgbClr val="000000"/>
                </a:solidFill>
              </a:rPr>
              <a:t>Písek – textil, nejstarší kamený most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</a:rPr>
              <a:t> 		</a:t>
            </a:r>
            <a:r>
              <a:rPr lang="cs-CZ" sz="2400" dirty="0" smtClean="0">
                <a:solidFill>
                  <a:srgbClr val="000000"/>
                </a:solidFill>
              </a:rPr>
              <a:t>- </a:t>
            </a:r>
            <a:r>
              <a:rPr lang="cs-CZ" sz="2400" dirty="0">
                <a:solidFill>
                  <a:srgbClr val="000000"/>
                </a:solidFill>
              </a:rPr>
              <a:t>Strakonice – textilní a strojírenský průmysl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</a:rPr>
              <a:t> 		</a:t>
            </a:r>
            <a:r>
              <a:rPr lang="cs-CZ" sz="2400" dirty="0" smtClean="0">
                <a:solidFill>
                  <a:srgbClr val="000000"/>
                </a:solidFill>
              </a:rPr>
              <a:t>- </a:t>
            </a:r>
            <a:r>
              <a:rPr lang="cs-CZ" sz="2400" dirty="0">
                <a:solidFill>
                  <a:srgbClr val="000000"/>
                </a:solidFill>
              </a:rPr>
              <a:t>Tábor – historie (Husité), potravinářský průmysl</a:t>
            </a:r>
            <a:endParaRPr dirty="0"/>
          </a:p>
          <a:p>
            <a:r>
              <a:rPr lang="cs-CZ" sz="2400" dirty="0">
                <a:solidFill>
                  <a:srgbClr val="000000"/>
                </a:solidFill>
              </a:rPr>
              <a:t> 		</a:t>
            </a:r>
            <a:r>
              <a:rPr lang="cs-CZ" sz="2400" dirty="0" smtClean="0">
                <a:solidFill>
                  <a:srgbClr val="000000"/>
                </a:solidFill>
              </a:rPr>
              <a:t>- </a:t>
            </a:r>
            <a:r>
              <a:rPr lang="cs-CZ" sz="2400" dirty="0">
                <a:solidFill>
                  <a:srgbClr val="000000"/>
                </a:solidFill>
              </a:rPr>
              <a:t>Třeboň – rybníky, lázně</a:t>
            </a:r>
            <a:endParaRPr dirty="0"/>
          </a:p>
          <a:p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TextShape 1"/>
          <p:cNvSpPr txBox="1"/>
          <p:nvPr/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969" y="0"/>
            <a:ext cx="8029031" cy="4744800"/>
          </a:xfrm>
          <a:prstGeom prst="rect">
            <a:avLst/>
          </a:prstGeom>
        </p:spPr>
      </p:pic>
      <p:pic>
        <p:nvPicPr>
          <p:cNvPr id="86" name="Picture 85"/>
          <p:cNvPicPr/>
          <p:nvPr/>
        </p:nvPicPr>
        <p:blipFill>
          <a:blip r:embed="rId3"/>
          <a:stretch>
            <a:fillRect/>
          </a:stretch>
        </p:blipFill>
        <p:spPr>
          <a:xfrm>
            <a:off x="5688000" y="3888000"/>
            <a:ext cx="4464000" cy="3672000"/>
          </a:xfrm>
          <a:prstGeom prst="rect">
            <a:avLst/>
          </a:prstGeom>
        </p:spPr>
      </p:pic>
      <p:pic>
        <p:nvPicPr>
          <p:cNvPr id="87" name="Picture 86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3816000" cy="3384000"/>
          </a:xfrm>
          <a:prstGeom prst="rect">
            <a:avLst/>
          </a:prstGeom>
        </p:spPr>
      </p:pic>
      <p:pic>
        <p:nvPicPr>
          <p:cNvPr id="85" name="Picture 8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4744800"/>
            <a:ext cx="3888000" cy="2815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extShape 1"/>
          <p:cNvSpPr txBox="1"/>
          <p:nvPr/>
        </p:nvSpPr>
        <p:spPr>
          <a:xfrm>
            <a:off x="408486" y="1269568"/>
            <a:ext cx="9071640" cy="5248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sz="2400" dirty="0"/>
              <a:t>Opakování</a:t>
            </a:r>
            <a:endParaRPr dirty="0"/>
          </a:p>
          <a:p>
            <a:pPr>
              <a:buSzPct val="45000"/>
            </a:pPr>
            <a:r>
              <a:rPr lang="cs-CZ" sz="2400" dirty="0"/>
              <a:t>Nejvyšší pohoří jihočeského kraje:</a:t>
            </a:r>
            <a:endParaRPr dirty="0"/>
          </a:p>
          <a:p>
            <a:pPr>
              <a:buSzPct val="45000"/>
            </a:pPr>
            <a:r>
              <a:rPr lang="cs-CZ" sz="2400" dirty="0"/>
              <a:t>Největší přehradní nádrž:</a:t>
            </a:r>
            <a:endParaRPr dirty="0"/>
          </a:p>
          <a:p>
            <a:pPr>
              <a:buSzPct val="45000"/>
            </a:pPr>
            <a:r>
              <a:rPr lang="cs-CZ" sz="2400" dirty="0"/>
              <a:t>Největší rybník:</a:t>
            </a:r>
            <a:endParaRPr dirty="0"/>
          </a:p>
          <a:p>
            <a:pPr>
              <a:buSzPct val="45000"/>
            </a:pPr>
            <a:r>
              <a:rPr lang="cs-CZ" sz="2400" dirty="0"/>
              <a:t>Největší město:</a:t>
            </a:r>
            <a:endParaRPr dirty="0"/>
          </a:p>
          <a:p>
            <a:pPr>
              <a:buSzPct val="45000"/>
            </a:pPr>
            <a:r>
              <a:rPr lang="cs-CZ" sz="2400" dirty="0"/>
              <a:t>Jaderná elektrárna:</a:t>
            </a:r>
            <a:endParaRPr dirty="0"/>
          </a:p>
          <a:p>
            <a:pPr>
              <a:buSzPct val="45000"/>
            </a:pPr>
            <a:r>
              <a:rPr lang="cs-CZ" sz="2400" dirty="0"/>
              <a:t>Dva přítoky Vltavy: 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TextShape 1"/>
          <p:cNvSpPr txBox="1"/>
          <p:nvPr/>
        </p:nvSpPr>
        <p:spPr>
          <a:xfrm>
            <a:off x="533677" y="1403573"/>
            <a:ext cx="9071640" cy="49680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sz="2400" dirty="0"/>
              <a:t>Řešení</a:t>
            </a:r>
            <a:endParaRPr dirty="0"/>
          </a:p>
          <a:p>
            <a:pPr>
              <a:buSzPct val="45000"/>
            </a:pPr>
            <a:r>
              <a:rPr lang="cs-CZ" sz="2400" dirty="0"/>
              <a:t>Nejvyšší pohoří jihočeského kraje: Šumava</a:t>
            </a:r>
            <a:endParaRPr dirty="0"/>
          </a:p>
          <a:p>
            <a:pPr>
              <a:buSzPct val="45000"/>
            </a:pPr>
            <a:r>
              <a:rPr lang="cs-CZ" sz="2400" dirty="0"/>
              <a:t>Největší přehradní nádrž: Lipno</a:t>
            </a:r>
            <a:endParaRPr dirty="0"/>
          </a:p>
          <a:p>
            <a:pPr>
              <a:buSzPct val="45000"/>
            </a:pPr>
            <a:r>
              <a:rPr lang="cs-CZ" sz="2400" dirty="0"/>
              <a:t>Největší rybník: Rožmberk</a:t>
            </a:r>
            <a:endParaRPr dirty="0"/>
          </a:p>
          <a:p>
            <a:pPr>
              <a:buSzPct val="45000"/>
            </a:pPr>
            <a:r>
              <a:rPr lang="cs-CZ" sz="2400" dirty="0"/>
              <a:t>Největší město: České Budějovice</a:t>
            </a:r>
            <a:endParaRPr dirty="0"/>
          </a:p>
          <a:p>
            <a:pPr>
              <a:buSzPct val="45000"/>
            </a:pPr>
            <a:r>
              <a:rPr lang="cs-CZ" sz="2400" dirty="0"/>
              <a:t>Jaderná elektrárna: Temelín</a:t>
            </a:r>
            <a:endParaRPr dirty="0"/>
          </a:p>
          <a:p>
            <a:pPr>
              <a:buSzPct val="45000"/>
            </a:pPr>
            <a:r>
              <a:rPr lang="cs-CZ" sz="2400" dirty="0"/>
              <a:t>Dva přítoky Vltavy: Otava, Lužnice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extShape 1"/>
          <p:cNvSpPr txBox="1"/>
          <p:nvPr/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91" name="TextShape 2"/>
          <p:cNvSpPr txBox="1"/>
          <p:nvPr/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/>
              <a:t>Zdroje </a:t>
            </a:r>
            <a:r>
              <a:rPr lang="cs-CZ" dirty="0" smtClean="0"/>
              <a:t>:	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cs.wikipedia.org/wiki/Plzen</a:t>
            </a:r>
            <a:endParaRPr lang="cs-CZ" dirty="0" smtClean="0"/>
          </a:p>
          <a:p>
            <a:pPr>
              <a:buSzPct val="45000"/>
            </a:pPr>
            <a:r>
              <a:rPr lang="cs-CZ" dirty="0"/>
              <a:t>	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cs.wikipedia.org/wiki/Hlubok%C3%A1_nad_Vltavou</a:t>
            </a:r>
            <a:endParaRPr lang="cs-CZ" dirty="0" smtClean="0"/>
          </a:p>
          <a:p>
            <a:pPr>
              <a:buSzPct val="45000"/>
            </a:pPr>
            <a:r>
              <a:rPr lang="cs-CZ" dirty="0"/>
              <a:t>	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cs.wikipedia.org/wiki/Temel%C3%ADn</a:t>
            </a:r>
            <a:endParaRPr lang="cs-CZ" dirty="0" smtClean="0"/>
          </a:p>
          <a:p>
            <a:pPr>
              <a:buSzPct val="45000"/>
            </a:pPr>
            <a:r>
              <a:rPr lang="cs-CZ" dirty="0"/>
              <a:t>	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cs.wikipedia.org/wiki/Ro%C5%BEmberk</a:t>
            </a:r>
            <a:endParaRPr lang="cs-CZ" dirty="0" smtClean="0"/>
          </a:p>
          <a:p>
            <a:pPr>
              <a:buSzPct val="45000"/>
            </a:pPr>
            <a:r>
              <a:rPr lang="cs-CZ" dirty="0"/>
              <a:t>	</a:t>
            </a:r>
            <a:r>
              <a:rPr lang="cs-CZ" dirty="0">
                <a:hlinkClick r:id="rId6"/>
              </a:rPr>
              <a:t>http://cs.wikipedia.org/wiki/T%C3%A1bor</a:t>
            </a:r>
            <a:endParaRPr lang="cs-CZ" dirty="0" smtClean="0"/>
          </a:p>
          <a:p>
            <a:pPr>
              <a:buSzPct val="45000"/>
            </a:pPr>
            <a:r>
              <a:rPr lang="cs-CZ" dirty="0"/>
              <a:t>	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125</Words>
  <Application>Microsoft Office PowerPoint</Application>
  <PresentationFormat>Custom</PresentationFormat>
  <Paragraphs>73</Paragraphs>
  <Slides>10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Vojta</cp:lastModifiedBy>
  <cp:revision>4</cp:revision>
  <dcterms:modified xsi:type="dcterms:W3CDTF">2013-05-13T20:46:07Z</dcterms:modified>
</cp:coreProperties>
</file>