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9"/>
  </p:notesMasterIdLst>
  <p:sldIdLst>
    <p:sldId id="271" r:id="rId3"/>
    <p:sldId id="257" r:id="rId4"/>
    <p:sldId id="288" r:id="rId5"/>
    <p:sldId id="289" r:id="rId6"/>
    <p:sldId id="291" r:id="rId7"/>
    <p:sldId id="29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530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13.5.2013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VY_32_INOVACE_030.ICT.34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– seznamy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030.ICT.34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Tvorba webových stránek – seznamy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</a:t>
            </a:r>
            <a:r>
              <a:rPr lang="cs-CZ" sz="2800" dirty="0" smtClean="0"/>
              <a:t>501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13. 05.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HTML, www, web, internet, seznamy</a:t>
            </a: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Vytvoření nečíslovaného a číslovaného seznamu.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seznamy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77771" y="1412776"/>
            <a:ext cx="763284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Seznam (nečíslovaný, číslovaný seznam) </a:t>
            </a:r>
            <a:r>
              <a:rPr lang="cs-CZ" sz="2800" dirty="0"/>
              <a:t>je jednou ze základnách HTML struktur</a:t>
            </a:r>
            <a:r>
              <a:rPr lang="cs-CZ" sz="28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Nečíslované </a:t>
            </a:r>
            <a:r>
              <a:rPr lang="cs-CZ" sz="2800" dirty="0"/>
              <a:t>seznamy se definují párovým tagem </a:t>
            </a:r>
            <a:r>
              <a:rPr lang="cs-CZ" sz="2800" b="1" dirty="0"/>
              <a:t>&lt;ul&gt; &lt;/ul&gt;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Číslované </a:t>
            </a:r>
            <a:r>
              <a:rPr lang="cs-CZ" sz="2800" dirty="0"/>
              <a:t>seznamy se definují párovým tagem </a:t>
            </a:r>
            <a:r>
              <a:rPr lang="cs-CZ" sz="2800" b="1" dirty="0"/>
              <a:t>&lt;ol&gt; &lt;/ol&gt;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Položka </a:t>
            </a:r>
            <a:r>
              <a:rPr lang="cs-CZ" sz="2800" dirty="0"/>
              <a:t>v libovolném seznamu se </a:t>
            </a:r>
            <a:r>
              <a:rPr lang="cs-CZ" sz="2800" dirty="0" smtClean="0"/>
              <a:t>uvozuje párovým tagem </a:t>
            </a:r>
            <a:r>
              <a:rPr lang="cs-CZ" sz="2800" b="1" dirty="0"/>
              <a:t>&lt;li</a:t>
            </a:r>
            <a:r>
              <a:rPr lang="cs-CZ" sz="2800" b="1" dirty="0" smtClean="0"/>
              <a:t>&gt; </a:t>
            </a:r>
            <a:r>
              <a:rPr lang="cs-CZ" sz="2800" b="1" dirty="0"/>
              <a:t>&lt;/li</a:t>
            </a:r>
            <a:r>
              <a:rPr lang="cs-CZ" sz="2800" b="1" dirty="0" smtClean="0"/>
              <a:t>&gt;</a:t>
            </a:r>
            <a:endParaRPr lang="cs-CZ" sz="28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Seznamy </a:t>
            </a:r>
            <a:r>
              <a:rPr lang="cs-CZ" sz="2800" dirty="0"/>
              <a:t>lze do sebe libovolně vnořovat (do nečíselného lze vnořit i číselný a naopak)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159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seznamy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1352464"/>
            <a:ext cx="6552728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                   Příklad HTML kódu:</a:t>
            </a:r>
          </a:p>
          <a:p>
            <a:pPr lvl="1"/>
            <a:r>
              <a:rPr lang="cs-CZ" sz="1400" dirty="0"/>
              <a:t> </a:t>
            </a:r>
            <a:r>
              <a:rPr lang="cs-CZ" sz="1400" dirty="0" smtClean="0"/>
              <a:t>       &lt;</a:t>
            </a:r>
            <a:r>
              <a:rPr lang="cs-CZ" sz="1400" dirty="0"/>
              <a:t>h1&gt;Nabídka jazykových kurzů&lt;/h1&gt;</a:t>
            </a:r>
          </a:p>
          <a:p>
            <a:pPr lvl="1"/>
            <a:r>
              <a:rPr lang="cs-CZ" sz="1400" dirty="0"/>
              <a:t>                     </a:t>
            </a:r>
            <a:r>
              <a:rPr lang="cs-CZ" sz="1400" dirty="0">
                <a:solidFill>
                  <a:srgbClr val="FF0000"/>
                </a:solidFill>
              </a:rPr>
              <a:t>&lt;ul&gt;</a:t>
            </a:r>
          </a:p>
          <a:p>
            <a:pPr lvl="1"/>
            <a:r>
              <a:rPr lang="cs-CZ" sz="1400" dirty="0"/>
              <a:t>                        </a:t>
            </a:r>
            <a:r>
              <a:rPr lang="cs-CZ" sz="1400" dirty="0">
                <a:solidFill>
                  <a:srgbClr val="00B050"/>
                </a:solidFill>
              </a:rPr>
              <a:t>&lt;li&gt; </a:t>
            </a:r>
            <a:r>
              <a:rPr lang="cs-CZ" sz="1400" dirty="0"/>
              <a:t>Anglický jazyk - jednoletý kurz</a:t>
            </a:r>
          </a:p>
          <a:p>
            <a:pPr lvl="1"/>
            <a:r>
              <a:rPr lang="cs-CZ" sz="1400" dirty="0"/>
              <a:t>                            </a:t>
            </a:r>
            <a:r>
              <a:rPr lang="cs-CZ" sz="1400" dirty="0">
                <a:solidFill>
                  <a:srgbClr val="0070C0"/>
                </a:solidFill>
              </a:rPr>
              <a:t>&lt;ul&gt;</a:t>
            </a:r>
          </a:p>
          <a:p>
            <a:pPr lvl="1"/>
            <a:r>
              <a:rPr lang="cs-CZ" sz="1400" dirty="0"/>
              <a:t>                               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&lt;li&gt;</a:t>
            </a:r>
            <a:r>
              <a:rPr lang="cs-CZ" sz="1400" dirty="0"/>
              <a:t>začátečníci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          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&lt;li&gt;</a:t>
            </a:r>
            <a:r>
              <a:rPr lang="cs-CZ" sz="1400" dirty="0"/>
              <a:t>pokročilí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       </a:t>
            </a:r>
            <a:r>
              <a:rPr lang="cs-CZ" sz="1400" dirty="0">
                <a:solidFill>
                  <a:srgbClr val="0070C0"/>
                </a:solidFill>
              </a:rPr>
              <a:t>&lt;/ul&gt;</a:t>
            </a:r>
          </a:p>
          <a:p>
            <a:pPr lvl="1"/>
            <a:r>
              <a:rPr lang="cs-CZ" sz="1400" dirty="0"/>
              <a:t>                        </a:t>
            </a:r>
            <a:r>
              <a:rPr lang="cs-CZ" sz="1400" dirty="0">
                <a:solidFill>
                  <a:srgbClr val="00B050"/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   </a:t>
            </a:r>
          </a:p>
          <a:p>
            <a:pPr lvl="1"/>
            <a:r>
              <a:rPr lang="cs-CZ" sz="1400" dirty="0"/>
              <a:t>                        </a:t>
            </a:r>
            <a:r>
              <a:rPr lang="cs-CZ" sz="1400" dirty="0">
                <a:solidFill>
                  <a:srgbClr val="00B050"/>
                </a:solidFill>
              </a:rPr>
              <a:t>&lt;li&gt; </a:t>
            </a:r>
            <a:r>
              <a:rPr lang="cs-CZ" sz="1400" dirty="0"/>
              <a:t>Německý jazyk - jednoletý kurz</a:t>
            </a:r>
          </a:p>
          <a:p>
            <a:pPr lvl="1"/>
            <a:r>
              <a:rPr lang="cs-CZ" sz="1400" dirty="0"/>
              <a:t>                            </a:t>
            </a:r>
            <a:r>
              <a:rPr lang="cs-CZ" sz="1400" dirty="0">
                <a:solidFill>
                  <a:srgbClr val="0070C0"/>
                </a:solidFill>
              </a:rPr>
              <a:t>&lt;ul&gt;</a:t>
            </a:r>
          </a:p>
          <a:p>
            <a:pPr lvl="1"/>
            <a:r>
              <a:rPr lang="cs-CZ" sz="1400" dirty="0"/>
              <a:t>                               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&lt;li&gt;</a:t>
            </a:r>
            <a:r>
              <a:rPr lang="cs-CZ" sz="1400" dirty="0"/>
              <a:t>začátečníci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          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&lt;li&gt;</a:t>
            </a:r>
            <a:r>
              <a:rPr lang="cs-CZ" sz="1400" dirty="0"/>
              <a:t>pokročilí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       </a:t>
            </a:r>
            <a:r>
              <a:rPr lang="cs-CZ" sz="1400" dirty="0">
                <a:solidFill>
                  <a:srgbClr val="0070C0"/>
                </a:solidFill>
              </a:rPr>
              <a:t>&lt;/ul&gt;</a:t>
            </a:r>
          </a:p>
          <a:p>
            <a:pPr lvl="1"/>
            <a:r>
              <a:rPr lang="cs-CZ" sz="1400" dirty="0"/>
              <a:t>                        </a:t>
            </a:r>
            <a:r>
              <a:rPr lang="cs-CZ" sz="1400" dirty="0">
                <a:solidFill>
                  <a:srgbClr val="00B050"/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</a:t>
            </a:r>
            <a:r>
              <a:rPr lang="cs-CZ" sz="1400" dirty="0">
                <a:solidFill>
                  <a:srgbClr val="FF0000"/>
                </a:solidFill>
              </a:rPr>
              <a:t>&lt;/ul&gt;  </a:t>
            </a:r>
          </a:p>
          <a:p>
            <a:pPr lvl="1"/>
            <a:r>
              <a:rPr lang="cs-CZ" sz="1400" dirty="0" smtClean="0"/>
              <a:t>      &lt;</a:t>
            </a:r>
            <a:r>
              <a:rPr lang="cs-CZ" sz="1400" dirty="0"/>
              <a:t>h2&gt;Dále nabízíme&lt;/h2&gt;</a:t>
            </a:r>
          </a:p>
          <a:p>
            <a:pPr lvl="1"/>
            <a:r>
              <a:rPr lang="cs-CZ" sz="1400" dirty="0"/>
              <a:t>                     </a:t>
            </a:r>
            <a:r>
              <a:rPr lang="cs-CZ" sz="1400" dirty="0">
                <a:solidFill>
                  <a:srgbClr val="FF0000"/>
                </a:solidFill>
              </a:rPr>
              <a:t>&lt;ol&gt;</a:t>
            </a:r>
          </a:p>
          <a:p>
            <a:pPr lvl="1"/>
            <a:r>
              <a:rPr lang="cs-CZ" sz="1400" dirty="0"/>
              <a:t>                       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&lt;li&gt;</a:t>
            </a:r>
            <a:r>
              <a:rPr lang="cs-CZ" sz="1400" dirty="0"/>
              <a:t>Firemní kurzy na pracovišti zákazníka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  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&lt;li&gt;</a:t>
            </a:r>
            <a:r>
              <a:rPr lang="cs-CZ" sz="1400" dirty="0"/>
              <a:t>Uzavřené firemní kurzy v naší učebně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  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&lt;li&gt;</a:t>
            </a:r>
            <a:r>
              <a:rPr lang="cs-CZ" sz="1400" dirty="0"/>
              <a:t>Individuální konzultace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&lt;/li&gt;</a:t>
            </a:r>
          </a:p>
          <a:p>
            <a:pPr lvl="1"/>
            <a:r>
              <a:rPr lang="cs-CZ" sz="1400" dirty="0"/>
              <a:t>                     </a:t>
            </a:r>
            <a:r>
              <a:rPr lang="cs-CZ" sz="1400" dirty="0">
                <a:solidFill>
                  <a:srgbClr val="FF0000"/>
                </a:solidFill>
              </a:rPr>
              <a:t>&lt;/ol&gt;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1467272" y="1916832"/>
            <a:ext cx="296416" cy="4320480"/>
            <a:chOff x="2051720" y="1916832"/>
            <a:chExt cx="296416" cy="4320480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2204709" y="3645024"/>
              <a:ext cx="0" cy="1080120"/>
            </a:xfrm>
            <a:prstGeom prst="line">
              <a:avLst/>
            </a:prstGeom>
            <a:ln>
              <a:solidFill>
                <a:srgbClr val="00B05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2051720" y="1916832"/>
              <a:ext cx="0" cy="2952329"/>
            </a:xfrm>
            <a:prstGeom prst="line">
              <a:avLst/>
            </a:prstGeom>
            <a:ln cap="sq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195736" y="2132856"/>
              <a:ext cx="0" cy="1080120"/>
            </a:xfrm>
            <a:prstGeom prst="line">
              <a:avLst/>
            </a:prstGeom>
            <a:ln>
              <a:solidFill>
                <a:srgbClr val="00B05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2348136" y="2349956"/>
              <a:ext cx="0" cy="646996"/>
            </a:xfrm>
            <a:prstGeom prst="line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2348136" y="3864536"/>
              <a:ext cx="0" cy="646996"/>
            </a:xfrm>
            <a:prstGeom prst="line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2051720" y="5301208"/>
              <a:ext cx="0" cy="936104"/>
            </a:xfrm>
            <a:prstGeom prst="line">
              <a:avLst/>
            </a:prstGeom>
            <a:ln cap="sq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429" y="3284984"/>
            <a:ext cx="3512019" cy="3040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831704" y="3038763"/>
            <a:ext cx="255672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000" b="1" dirty="0">
                <a:solidFill>
                  <a:srgbClr val="0070C0"/>
                </a:solidFill>
              </a:rPr>
              <a:t>Ukázka  zobrazení </a:t>
            </a:r>
            <a:r>
              <a:rPr lang="cs-CZ" sz="1000" b="1" dirty="0" err="1">
                <a:solidFill>
                  <a:srgbClr val="0070C0"/>
                </a:solidFill>
              </a:rPr>
              <a:t>HTML</a:t>
            </a:r>
            <a:r>
              <a:rPr lang="cs-CZ" sz="1000" b="1" dirty="0">
                <a:solidFill>
                  <a:srgbClr val="0070C0"/>
                </a:solidFill>
              </a:rPr>
              <a:t> kódu v prohlížeči</a:t>
            </a:r>
            <a:endParaRPr lang="cs-CZ" sz="1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24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seznamy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86836" y="1340768"/>
            <a:ext cx="76950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Úkol </a:t>
            </a:r>
            <a:r>
              <a:rPr lang="cs-CZ" sz="1600" i="1" dirty="0"/>
              <a:t>1. </a:t>
            </a:r>
            <a:endParaRPr lang="cs-CZ" sz="1600" dirty="0"/>
          </a:p>
          <a:p>
            <a:r>
              <a:rPr lang="cs-CZ" sz="1600" dirty="0" smtClean="0"/>
              <a:t>Pro splnění úkolu použijte soubor </a:t>
            </a:r>
            <a:r>
              <a:rPr lang="cs-CZ" sz="1600" i="1" dirty="0"/>
              <a:t>hrady.zip</a:t>
            </a:r>
            <a:r>
              <a:rPr lang="cs-CZ" sz="1600" dirty="0"/>
              <a:t> </a:t>
            </a:r>
            <a:r>
              <a:rPr lang="cs-CZ" sz="1600" dirty="0" smtClean="0"/>
              <a:t> z </a:t>
            </a:r>
            <a:r>
              <a:rPr lang="cs-CZ" sz="1600" dirty="0" smtClean="0">
                <a:hlinkClick r:id="rId2"/>
              </a:rPr>
              <a:t>http://jafi3.php5.cz</a:t>
            </a:r>
            <a:r>
              <a:rPr lang="cs-CZ" sz="1600" dirty="0" smtClean="0"/>
              <a:t>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Do souboru </a:t>
            </a:r>
            <a:r>
              <a:rPr lang="cs-CZ" sz="1600" i="1" dirty="0" smtClean="0"/>
              <a:t>index.htm </a:t>
            </a:r>
            <a:r>
              <a:rPr lang="cs-CZ" sz="1600" dirty="0" smtClean="0"/>
              <a:t>přidejte následující část HTML kódu:</a:t>
            </a:r>
            <a:endParaRPr lang="cs-CZ" sz="1600" b="1" dirty="0" smtClean="0"/>
          </a:p>
          <a:p>
            <a:r>
              <a:rPr lang="cs-CZ" sz="1600" b="1" dirty="0" smtClean="0"/>
              <a:t>. 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&lt;b&gt;Seznamy &lt;/</a:t>
            </a:r>
            <a:r>
              <a:rPr lang="cs-CZ" sz="1600" dirty="0"/>
              <a:t>b&gt; &lt;i&gt; (zde zobraz datum vytvoření)&lt;/i&gt;&lt;br </a:t>
            </a:r>
            <a:r>
              <a:rPr lang="cs-CZ" sz="1600" dirty="0" smtClean="0"/>
              <a:t>/&gt;</a:t>
            </a:r>
          </a:p>
          <a:p>
            <a:r>
              <a:rPr lang="cs-CZ" sz="1600" b="1" dirty="0"/>
              <a:t>.</a:t>
            </a:r>
            <a:endParaRPr lang="cs-CZ" sz="1600" dirty="0" smtClean="0"/>
          </a:p>
          <a:p>
            <a:pPr marL="342900" indent="-342900">
              <a:buFont typeface="+mj-lt"/>
              <a:buAutoNum type="alphaLcParenR" startAt="5"/>
            </a:pPr>
            <a:r>
              <a:rPr lang="cs-CZ" sz="1600" dirty="0" smtClean="0"/>
              <a:t>Na další řádek zapište HTML kód pro zobrazení seznamu, kde jednotlivé položky budou fungovat jako odkazy na fotky hradů, které jste získaly ze souboru </a:t>
            </a:r>
            <a:r>
              <a:rPr lang="cs-CZ" sz="1600" i="1" dirty="0" smtClean="0"/>
              <a:t>hrady.zip</a:t>
            </a:r>
            <a:r>
              <a:rPr lang="cs-CZ" sz="1600" dirty="0" smtClean="0"/>
              <a:t>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02871"/>
            <a:ext cx="5544616" cy="2914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21930"/>
            <a:ext cx="2950503" cy="2775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26367" y="6309320"/>
            <a:ext cx="5212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721286" y="3402871"/>
            <a:ext cx="5212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2</a:t>
            </a:r>
          </a:p>
        </p:txBody>
      </p:sp>
    </p:spTree>
    <p:extLst>
      <p:ext uri="{BB962C8B-B14F-4D97-AF65-F5344CB8AC3E}">
        <p14:creationId xmlns:p14="http://schemas.microsoft.com/office/powerpoint/2010/main" val="365528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seznamy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VY_32_INOVACE_030.ICT.34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endParaRPr lang="pl-PL" sz="1100" dirty="0" smtClean="0"/>
          </a:p>
          <a:p>
            <a:pPr algn="ctr">
              <a:spcBef>
                <a:spcPts val="600"/>
              </a:spcBef>
            </a:pPr>
            <a:r>
              <a:rPr lang="cs-CZ" sz="2400" dirty="0" smtClean="0">
                <a:hlinkClick r:id="rId3"/>
              </a:rPr>
              <a:t>http://www.jakpsatweb.cz</a:t>
            </a:r>
            <a:endParaRPr lang="cs-CZ" sz="2400" dirty="0" smtClean="0"/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4"/>
              </a:rPr>
              <a:t>P. Roubal, Informatika a výpočetní technika pro střední školy - Praktická učebnice</a:t>
            </a:r>
            <a:endParaRPr lang="cs-CZ" sz="16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800" dirty="0">
                <a:solidFill>
                  <a:prstClr val="black"/>
                </a:solidFill>
              </a:rPr>
              <a:t>autora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31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1022</TotalTime>
  <Words>372</Words>
  <Application>Microsoft Office PowerPoint</Application>
  <PresentationFormat>Předvádění na obrazovce (4:3)</PresentationFormat>
  <Paragraphs>83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Motiv systému Office</vt:lpstr>
      <vt:lpstr>Prezentace aplikace PowerPoint</vt:lpstr>
      <vt:lpstr>Prezentace aplikace PowerPoint</vt:lpstr>
      <vt:lpstr>Tvorba webových stránek – seznamy</vt:lpstr>
      <vt:lpstr>Tvorba webových stránek – seznamy</vt:lpstr>
      <vt:lpstr>Tvorba webových stránek – seznamy</vt:lpstr>
      <vt:lpstr>Tvorba webových stránek – seznamy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030.ICT.34</dc:title>
  <dc:creator>Fišer Jaroslav</dc:creator>
  <cp:keywords>CZ.1.07/1.5.00/34.0744</cp:keywords>
  <cp:lastModifiedBy>Fiser</cp:lastModifiedBy>
  <cp:revision>158</cp:revision>
  <dcterms:created xsi:type="dcterms:W3CDTF">2012-10-03T08:25:35Z</dcterms:created>
  <dcterms:modified xsi:type="dcterms:W3CDTF">2013-05-13T09:31:04Z</dcterms:modified>
</cp:coreProperties>
</file>