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66" r:id="rId4"/>
    <p:sldId id="268" r:id="rId5"/>
    <p:sldId id="272" r:id="rId6"/>
    <p:sldId id="273" r:id="rId7"/>
    <p:sldId id="274" r:id="rId8"/>
    <p:sldId id="275" r:id="rId9"/>
    <p:sldId id="277" r:id="rId10"/>
    <p:sldId id="26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audio" Target="../media/audio1.wav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10" Type="http://schemas.openxmlformats.org/officeDocument/2006/relationships/audio" Target="../media/audio1.wav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erver-based-network.svg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://cs.wikipedia.org/wiki/Soubor:P2P-network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audio" Target="../media/audio1.wav"/><Relationship Id="rId7" Type="http://schemas.openxmlformats.org/officeDocument/2006/relationships/slide" Target="slide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3.wav"/><Relationship Id="rId5" Type="http://schemas.openxmlformats.org/officeDocument/2006/relationships/slide" Target="slide2.xml"/><Relationship Id="rId4" Type="http://schemas.openxmlformats.org/officeDocument/2006/relationships/audio" Target="../media/audio2.wav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audio" Target="../media/audio1.wav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audio" Target="../media/audio5.wav"/><Relationship Id="rId4" Type="http://schemas.openxmlformats.org/officeDocument/2006/relationships/audio" Target="../media/audio4.wav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?CTT=97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erver-based-network.svg" TargetMode="External"/><Relationship Id="rId5" Type="http://schemas.openxmlformats.org/officeDocument/2006/relationships/hyperlink" Target="http://cs.wikipedia.org/wiki/Soubor:P2P-network.svg" TargetMode="External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01861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architektura sítí, topologie a rozloha sítí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Počítačové sítě – </a:t>
            </a:r>
            <a:r>
              <a:rPr lang="cs-CZ" sz="2400" b="1" dirty="0" smtClean="0"/>
              <a:t>rozdělení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VY_32_INOVACE_33_659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268333"/>
            <a:ext cx="1444324" cy="968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11312"/>
            <a:ext cx="936104" cy="111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Kabel RJ-45 CAT5e UTP 2m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48840">
            <a:off x="1505446" y="4920871"/>
            <a:ext cx="1157799" cy="1138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034" name="Picture 10" descr="http://pctuning.tyden.cz/ilustrace3/koc/ws2011/Dashboard%20PC%20connected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57909"/>
            <a:ext cx="1883291" cy="125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7200800" cy="4121197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200" dirty="0" smtClean="0"/>
              <a:t>Sítě </a:t>
            </a:r>
            <a:r>
              <a:rPr lang="cs-CZ" sz="2200" dirty="0"/>
              <a:t>se </a:t>
            </a:r>
            <a:r>
              <a:rPr lang="cs-CZ" sz="2200" dirty="0" smtClean="0"/>
              <a:t>v dnešní době uplatňují </a:t>
            </a:r>
            <a:r>
              <a:rPr lang="cs-CZ" sz="2200" dirty="0"/>
              <a:t>jak ve </a:t>
            </a:r>
            <a:r>
              <a:rPr lang="cs-CZ" sz="2200" dirty="0" smtClean="0"/>
              <a:t>firmách a institucích, ve vědecké a vzdělávací činnosti, tak i v dalších oborech </a:t>
            </a:r>
            <a:r>
              <a:rPr lang="cs-CZ" sz="2200" dirty="0"/>
              <a:t>lidské </a:t>
            </a:r>
            <a:r>
              <a:rPr lang="cs-CZ" sz="2200" dirty="0" smtClean="0"/>
              <a:t>činnosti, včetně domácích, odpočinkových a komunikačních aktivit lidí a jejich </a:t>
            </a:r>
            <a:r>
              <a:rPr lang="cs-CZ" sz="2200" dirty="0"/>
              <a:t>současného způsobu života.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2060"/>
                </a:solidFill>
              </a:rPr>
              <a:t>Pro zapojení a funkčnost sítě je zapotřebí opět HW a SW:</a:t>
            </a:r>
            <a:endParaRPr lang="cs-CZ" sz="2200" dirty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- síťový </a:t>
            </a:r>
            <a:r>
              <a:rPr lang="cs-CZ" sz="2000" b="1" dirty="0">
                <a:solidFill>
                  <a:srgbClr val="0070C0"/>
                </a:solidFill>
              </a:rPr>
              <a:t>HW </a:t>
            </a:r>
            <a:r>
              <a:rPr lang="cs-CZ" sz="2000" dirty="0" smtClean="0">
                <a:solidFill>
                  <a:srgbClr val="0070C0"/>
                </a:solidFill>
              </a:rPr>
              <a:t>-&gt; umožňuje </a:t>
            </a:r>
            <a:r>
              <a:rPr lang="cs-CZ" sz="2000" dirty="0">
                <a:solidFill>
                  <a:srgbClr val="0070C0"/>
                </a:solidFill>
              </a:rPr>
              <a:t>vlastní fyzické propojení (NIC </a:t>
            </a:r>
            <a:r>
              <a:rPr lang="cs-CZ" sz="2000" dirty="0" smtClean="0">
                <a:solidFill>
                  <a:srgbClr val="0070C0"/>
                </a:solidFill>
              </a:rPr>
              <a:t>- network </a:t>
            </a:r>
            <a:r>
              <a:rPr lang="cs-CZ" sz="2000" dirty="0">
                <a:solidFill>
                  <a:srgbClr val="0070C0"/>
                </a:solidFill>
              </a:rPr>
              <a:t>interface </a:t>
            </a:r>
            <a:r>
              <a:rPr lang="cs-CZ" sz="2000" dirty="0" err="1">
                <a:solidFill>
                  <a:srgbClr val="0070C0"/>
                </a:solidFill>
              </a:rPr>
              <a:t>card</a:t>
            </a:r>
            <a:r>
              <a:rPr lang="cs-CZ" sz="2000" dirty="0">
                <a:solidFill>
                  <a:srgbClr val="0070C0"/>
                </a:solidFill>
              </a:rPr>
              <a:t> – sítová karta) + přenosové médium + propojovací síťové </a:t>
            </a:r>
            <a:r>
              <a:rPr lang="cs-CZ" sz="2000" dirty="0" smtClean="0">
                <a:solidFill>
                  <a:srgbClr val="0070C0"/>
                </a:solidFill>
              </a:rPr>
              <a:t>prvky</a:t>
            </a:r>
            <a:r>
              <a:rPr lang="cs-CZ" sz="2000" dirty="0">
                <a:solidFill>
                  <a:srgbClr val="0070C0"/>
                </a:solidFill>
              </a:rPr>
              <a:t>, rozbočovače, </a:t>
            </a:r>
            <a:r>
              <a:rPr lang="cs-CZ" sz="2000" dirty="0" smtClean="0">
                <a:solidFill>
                  <a:srgbClr val="0070C0"/>
                </a:solidFill>
              </a:rPr>
              <a:t>zesilovače, apod.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HW </a:t>
            </a:r>
            <a:r>
              <a:rPr lang="cs-CZ" sz="2000" dirty="0">
                <a:solidFill>
                  <a:srgbClr val="0070C0"/>
                </a:solidFill>
              </a:rPr>
              <a:t>je buď pasívní (kabely, …) nebo aktivní (</a:t>
            </a:r>
            <a:r>
              <a:rPr lang="cs-CZ" sz="2000" dirty="0" err="1">
                <a:solidFill>
                  <a:srgbClr val="0070C0"/>
                </a:solidFill>
              </a:rPr>
              <a:t>router</a:t>
            </a:r>
            <a:r>
              <a:rPr lang="cs-CZ" sz="2000" dirty="0">
                <a:solidFill>
                  <a:srgbClr val="0070C0"/>
                </a:solidFill>
              </a:rPr>
              <a:t>, </a:t>
            </a:r>
            <a:r>
              <a:rPr lang="cs-CZ" sz="2000" dirty="0" err="1">
                <a:solidFill>
                  <a:srgbClr val="0070C0"/>
                </a:solidFill>
              </a:rPr>
              <a:t>switch</a:t>
            </a:r>
            <a:r>
              <a:rPr lang="cs-CZ" sz="2000" dirty="0">
                <a:solidFill>
                  <a:srgbClr val="0070C0"/>
                </a:solidFill>
              </a:rPr>
              <a:t>, </a:t>
            </a:r>
            <a:r>
              <a:rPr lang="cs-CZ" sz="2000" dirty="0" smtClean="0">
                <a:solidFill>
                  <a:srgbClr val="0070C0"/>
                </a:solidFill>
              </a:rPr>
              <a:t>…)</a:t>
            </a:r>
            <a:endParaRPr lang="cs-CZ" sz="2000" dirty="0">
              <a:solidFill>
                <a:srgbClr val="0070C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- síťový </a:t>
            </a:r>
            <a:r>
              <a:rPr lang="cs-CZ" sz="2000" b="1" dirty="0">
                <a:solidFill>
                  <a:srgbClr val="0070C0"/>
                </a:solidFill>
              </a:rPr>
              <a:t>SW </a:t>
            </a:r>
            <a:r>
              <a:rPr lang="cs-CZ" sz="2000" dirty="0">
                <a:solidFill>
                  <a:srgbClr val="0070C0"/>
                </a:solidFill>
              </a:rPr>
              <a:t>– stará se o přesuny dat, komunikaci, navazování a řízení spojení a další funkce (síťový operační systém, např. Linux, Novell, Windows server a další síťové aplikace)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C00000"/>
                </a:solidFill>
              </a:rPr>
              <a:t>Úkol: </a:t>
            </a:r>
            <a:r>
              <a:rPr lang="cs-CZ" sz="2000" i="1" dirty="0" smtClean="0">
                <a:solidFill>
                  <a:srgbClr val="C00000"/>
                </a:solidFill>
              </a:rPr>
              <a:t>Na </a:t>
            </a:r>
            <a:r>
              <a:rPr lang="cs-CZ" sz="2000" i="1" dirty="0">
                <a:solidFill>
                  <a:srgbClr val="C00000"/>
                </a:solidFill>
              </a:rPr>
              <a:t>Internetu </a:t>
            </a:r>
            <a:r>
              <a:rPr lang="cs-CZ" sz="2000" i="1" dirty="0" smtClean="0">
                <a:solidFill>
                  <a:srgbClr val="C00000"/>
                </a:solidFill>
              </a:rPr>
              <a:t>nalezněte různé možnosti využití malých domácích sítí. 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7152" y="692696"/>
            <a:ext cx="1506848" cy="5544615"/>
          </a:xfrm>
          <a:prstGeom prst="rect">
            <a:avLst/>
          </a:prstGeom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12781"/>
            <a:ext cx="724557" cy="804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000"/>
                            </p:stCondLst>
                            <p:childTnLst>
                              <p:par>
                                <p:cTn id="6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25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12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222" y="5143078"/>
            <a:ext cx="1238250" cy="1238250"/>
          </a:xfrm>
          <a:prstGeom prst="rect">
            <a:avLst/>
          </a:prstGeom>
        </p:spPr>
      </p:pic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712968" cy="53285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000" b="1" kern="0" dirty="0" smtClean="0">
                <a:latin typeface="Calibri" pitchFamily="34" charset="0"/>
              </a:rPr>
              <a:t>Základní výhody </a:t>
            </a:r>
            <a:r>
              <a:rPr lang="cs-CZ" sz="2000" b="1" kern="0" dirty="0">
                <a:latin typeface="Calibri" pitchFamily="34" charset="0"/>
              </a:rPr>
              <a:t>počítačových sítí</a:t>
            </a:r>
          </a:p>
          <a:p>
            <a:pPr marL="279400" indent="-279400">
              <a:spcBef>
                <a:spcPts val="0"/>
              </a:spcBef>
              <a:buAutoNum type="arabicParenR"/>
            </a:pP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Sdílení 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dat a programů - umožnuje více uživatelům zpřístupňovat stejná data (rozsáhlé databáze</a:t>
            </a: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, na 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nichž jsou založeny informační a další systémy). Data jsou umístěna na jednom počítači v </a:t>
            </a: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síti (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serveru), odkud je jednotliví uživatelé mohou číst, aktualizovat, rozšiřovat apod. </a:t>
            </a:r>
            <a:endParaRPr lang="cs-CZ" sz="2000" kern="0" dirty="0" smtClean="0">
              <a:solidFill>
                <a:srgbClr val="0070C0"/>
              </a:solidFill>
              <a:latin typeface="Calibri" pitchFamily="34" charset="0"/>
            </a:endParaRPr>
          </a:p>
          <a:p>
            <a:pPr marL="268288" lvl="1" indent="0">
              <a:spcBef>
                <a:spcPts val="0"/>
              </a:spcBef>
              <a:buNone/>
            </a:pP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Uživatelé mohou využívat 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také společné programové </a:t>
            </a: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vybavení, </a:t>
            </a:r>
          </a:p>
          <a:p>
            <a:pPr marL="268288" lvl="1" indent="0">
              <a:spcBef>
                <a:spcPts val="0"/>
              </a:spcBef>
              <a:buNone/>
            </a:pP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které je 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instalované na serveru.</a:t>
            </a: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2) Sdílení prostředků - uživatelům poskytuje zařízení (laserová tiskárna, velkokapacitní disky</a:t>
            </a: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, výkonné 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procesory, plottery, scannery, apod.).</a:t>
            </a: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3) Zvýšení spolehlivosti a zálohování - při poruše umožnuje přepojení 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na jiný počítač</a:t>
            </a: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.</a:t>
            </a: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kern="0" dirty="0">
                <a:solidFill>
                  <a:srgbClr val="0070C0"/>
                </a:solidFill>
                <a:latin typeface="Calibri" pitchFamily="34" charset="0"/>
              </a:rPr>
              <a:t>4) Řízení technologií „na dálku“ (vzdálený přístup</a:t>
            </a: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).</a:t>
            </a:r>
          </a:p>
          <a:p>
            <a:pPr marL="269875" indent="-269875">
              <a:spcBef>
                <a:spcPts val="0"/>
              </a:spcBef>
              <a:buNone/>
            </a:pPr>
            <a:endParaRPr lang="cs-CZ" sz="2000" b="1" kern="0" dirty="0" smtClean="0">
              <a:latin typeface="Calibri" pitchFamily="34" charset="0"/>
            </a:endParaRP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b="1" kern="0" dirty="0" smtClean="0">
                <a:latin typeface="Calibri" pitchFamily="34" charset="0"/>
              </a:rPr>
              <a:t>Nevýhody </a:t>
            </a:r>
            <a:r>
              <a:rPr lang="cs-CZ" sz="2000" b="1" kern="0" dirty="0">
                <a:latin typeface="Calibri" pitchFamily="34" charset="0"/>
              </a:rPr>
              <a:t>počítačových sítí</a:t>
            </a: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kern="0" dirty="0" smtClean="0">
                <a:solidFill>
                  <a:srgbClr val="002060"/>
                </a:solidFill>
                <a:latin typeface="Calibri" pitchFamily="34" charset="0"/>
              </a:rPr>
              <a:t>V podstatě je jen jedna, ale o to nebezpečnější – </a:t>
            </a:r>
            <a:r>
              <a:rPr lang="cs-CZ" sz="2000" b="1" kern="0" dirty="0" smtClean="0">
                <a:solidFill>
                  <a:srgbClr val="002060"/>
                </a:solidFill>
                <a:latin typeface="Calibri" pitchFamily="34" charset="0"/>
              </a:rPr>
              <a:t>bezpečnost a možnosti zneužití.</a:t>
            </a: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Další nebezpečí spočívá ve vzniklé technologické i sociální závislosti lidí </a:t>
            </a:r>
          </a:p>
          <a:p>
            <a:pPr marL="269875" indent="-269875">
              <a:spcBef>
                <a:spcPts val="0"/>
              </a:spcBef>
              <a:buNone/>
            </a:pP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na technologiích a následně tak vyšší míra jejich </a:t>
            </a:r>
            <a:r>
              <a:rPr lang="cs-CZ" sz="2000" kern="0" dirty="0" err="1" smtClean="0">
                <a:solidFill>
                  <a:srgbClr val="0070C0"/>
                </a:solidFill>
                <a:latin typeface="Calibri" pitchFamily="34" charset="0"/>
              </a:rPr>
              <a:t>zneužitelnosti</a:t>
            </a:r>
            <a:r>
              <a:rPr lang="cs-CZ" sz="2000" kern="0" dirty="0" smtClean="0">
                <a:solidFill>
                  <a:srgbClr val="0070C0"/>
                </a:solidFill>
                <a:latin typeface="Calibri" pitchFamily="34" charset="0"/>
              </a:rPr>
              <a:t>.  </a:t>
            </a:r>
            <a:endParaRPr lang="cs-CZ" sz="2000" kern="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Zamyslete </a:t>
            </a:r>
            <a:r>
              <a:rPr lang="cs-CZ" sz="2000" i="1" dirty="0" smtClean="0">
                <a:solidFill>
                  <a:srgbClr val="00B050"/>
                </a:solidFill>
              </a:rPr>
              <a:t>se na téma reálného </a:t>
            </a:r>
            <a:r>
              <a:rPr lang="cs-CZ" sz="2000" i="1" dirty="0">
                <a:solidFill>
                  <a:srgbClr val="00B050"/>
                </a:solidFill>
              </a:rPr>
              <a:t>používání </a:t>
            </a:r>
            <a:r>
              <a:rPr lang="cs-CZ" sz="2000" i="1" dirty="0" smtClean="0">
                <a:solidFill>
                  <a:srgbClr val="00B050"/>
                </a:solidFill>
              </a:rPr>
              <a:t>různých </a:t>
            </a:r>
            <a:r>
              <a:rPr lang="cs-CZ" sz="2000" i="1" dirty="0" smtClean="0">
                <a:solidFill>
                  <a:srgbClr val="00B050"/>
                </a:solidFill>
              </a:rPr>
              <a:t>sítí, zvláště s ohledem na zmíněné nevýhody – nalezněte v médiích a z praxe reálné příklady.</a:t>
            </a:r>
            <a:endParaRPr lang="cs-CZ" sz="2000" i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4432" y="2128267"/>
            <a:ext cx="1093829" cy="94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61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Poznámka: </a:t>
            </a:r>
            <a:r>
              <a:rPr lang="cs-CZ" sz="1800" i="1" dirty="0" smtClean="0">
                <a:solidFill>
                  <a:srgbClr val="7030A0"/>
                </a:solidFill>
              </a:rPr>
              <a:t>Pokus se vybavit a diskutovat s dalšími žáky či kamarády, jaké jsou různé možnosti spojení ICT přístrojů, jak fungují, </a:t>
            </a:r>
            <a:r>
              <a:rPr lang="cs-CZ" sz="1800" i="1" dirty="0" smtClean="0">
                <a:solidFill>
                  <a:srgbClr val="7030A0"/>
                </a:solidFill>
              </a:rPr>
              <a:t>jak se s nimi pracuje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51520" y="1412776"/>
            <a:ext cx="88569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smtClean="0">
                <a:solidFill>
                  <a:srgbClr val="002060"/>
                </a:solidFill>
              </a:rPr>
              <a:t>Klient-Klient; (Peer-to-Peer</a:t>
            </a:r>
            <a:r>
              <a:rPr lang="cs-CZ" sz="2200" dirty="0" smtClean="0">
                <a:solidFill>
                  <a:srgbClr val="0070C0"/>
                </a:solidFill>
              </a:rPr>
              <a:t>)</a:t>
            </a:r>
            <a:endParaRPr lang="cs-CZ" sz="2200" dirty="0">
              <a:solidFill>
                <a:srgbClr val="0070C0"/>
              </a:solidFill>
            </a:endParaRPr>
          </a:p>
          <a:p>
            <a:pPr marL="985838" lvl="1" indent="-533400"/>
            <a:r>
              <a:rPr lang="cs-CZ" sz="2200" dirty="0" smtClean="0">
                <a:solidFill>
                  <a:srgbClr val="0070C0"/>
                </a:solidFill>
              </a:rPr>
              <a:t>Všechny </a:t>
            </a:r>
            <a:r>
              <a:rPr lang="cs-CZ" sz="2200" dirty="0">
                <a:solidFill>
                  <a:srgbClr val="0070C0"/>
                </a:solidFill>
              </a:rPr>
              <a:t>uzly (počítače) jsou si v síti rovny </a:t>
            </a:r>
          </a:p>
          <a:p>
            <a:pPr marL="985838" lvl="1" indent="-533400"/>
            <a:r>
              <a:rPr lang="cs-CZ" sz="2200" dirty="0" smtClean="0">
                <a:solidFill>
                  <a:srgbClr val="0070C0"/>
                </a:solidFill>
              </a:rPr>
              <a:t>Každý </a:t>
            </a:r>
            <a:r>
              <a:rPr lang="cs-CZ" sz="2200" dirty="0">
                <a:solidFill>
                  <a:srgbClr val="0070C0"/>
                </a:solidFill>
              </a:rPr>
              <a:t>počítač může poskytnout své prostředky a služby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985838" lvl="1" indent="-533400"/>
            <a:r>
              <a:rPr lang="cs-CZ" sz="2200" dirty="0">
                <a:solidFill>
                  <a:srgbClr val="0070C0"/>
                </a:solidFill>
              </a:rPr>
              <a:t>	</a:t>
            </a:r>
            <a:r>
              <a:rPr lang="cs-CZ" sz="2200" dirty="0" smtClean="0">
                <a:solidFill>
                  <a:srgbClr val="0070C0"/>
                </a:solidFill>
              </a:rPr>
              <a:t>(paměťové médium, tisk</a:t>
            </a:r>
            <a:r>
              <a:rPr lang="cs-CZ" sz="2200" dirty="0">
                <a:solidFill>
                  <a:srgbClr val="0070C0"/>
                </a:solidFill>
              </a:rPr>
              <a:t>, </a:t>
            </a:r>
            <a:r>
              <a:rPr lang="cs-CZ" sz="2200" dirty="0" smtClean="0">
                <a:solidFill>
                  <a:srgbClr val="0070C0"/>
                </a:solidFill>
              </a:rPr>
              <a:t>programy, …)</a:t>
            </a:r>
            <a:endParaRPr lang="cs-CZ" sz="2200" dirty="0">
              <a:solidFill>
                <a:srgbClr val="0070C0"/>
              </a:solidFill>
            </a:endParaRPr>
          </a:p>
          <a:p>
            <a:pPr marL="985838" lvl="1" indent="-533400"/>
            <a:r>
              <a:rPr lang="cs-CZ" sz="2200" dirty="0" smtClean="0">
                <a:solidFill>
                  <a:srgbClr val="0070C0"/>
                </a:solidFill>
              </a:rPr>
              <a:t>Lze </a:t>
            </a:r>
            <a:r>
              <a:rPr lang="cs-CZ" sz="2200" dirty="0">
                <a:solidFill>
                  <a:srgbClr val="0070C0"/>
                </a:solidFill>
              </a:rPr>
              <a:t>využít pro sdílení souborů apod.</a:t>
            </a:r>
          </a:p>
          <a:p>
            <a:pPr marL="985838" lvl="1" indent="-533400"/>
            <a:r>
              <a:rPr lang="cs-CZ" sz="2200" dirty="0" smtClean="0">
                <a:solidFill>
                  <a:srgbClr val="0070C0"/>
                </a:solidFill>
              </a:rPr>
              <a:t>!- </a:t>
            </a:r>
            <a:r>
              <a:rPr lang="cs-CZ" sz="2200" dirty="0">
                <a:solidFill>
                  <a:srgbClr val="0070C0"/>
                </a:solidFill>
              </a:rPr>
              <a:t>nelze ji centrálně spravovat</a:t>
            </a:r>
          </a:p>
          <a:p>
            <a:endParaRPr lang="cs-CZ" sz="2200" dirty="0" smtClean="0">
              <a:solidFill>
                <a:srgbClr val="0070C0"/>
              </a:solidFill>
            </a:endParaRPr>
          </a:p>
          <a:p>
            <a:r>
              <a:rPr lang="cs-CZ" sz="2200" dirty="0" smtClean="0">
                <a:solidFill>
                  <a:srgbClr val="002060"/>
                </a:solidFill>
              </a:rPr>
              <a:t>Klient-Server</a:t>
            </a:r>
            <a:endParaRPr lang="cs-CZ" sz="2200" dirty="0">
              <a:solidFill>
                <a:srgbClr val="002060"/>
              </a:solidFill>
            </a:endParaRPr>
          </a:p>
          <a:p>
            <a:pPr marL="890588" lvl="1" indent="-438150"/>
            <a:r>
              <a:rPr lang="cs-CZ" sz="2200" dirty="0" smtClean="0">
                <a:solidFill>
                  <a:srgbClr val="0070C0"/>
                </a:solidFill>
              </a:rPr>
              <a:t>Jeden </a:t>
            </a:r>
            <a:r>
              <a:rPr lang="cs-CZ" sz="2200" dirty="0">
                <a:solidFill>
                  <a:srgbClr val="0070C0"/>
                </a:solidFill>
              </a:rPr>
              <a:t>či více počítačů (servery) jsou nadřazeny ostatním počítačům v síti (klientům)</a:t>
            </a:r>
          </a:p>
          <a:p>
            <a:pPr marL="890588" lvl="1" indent="-438150"/>
            <a:r>
              <a:rPr lang="cs-CZ" sz="2200" dirty="0" smtClean="0">
                <a:solidFill>
                  <a:srgbClr val="0070C0"/>
                </a:solidFill>
              </a:rPr>
              <a:t>Server </a:t>
            </a:r>
            <a:r>
              <a:rPr lang="cs-CZ" sz="2200" dirty="0">
                <a:solidFill>
                  <a:srgbClr val="0070C0"/>
                </a:solidFill>
              </a:rPr>
              <a:t>plní více funkcí najednou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890588" lvl="1" indent="-438150"/>
            <a:r>
              <a:rPr lang="cs-CZ" sz="2200" dirty="0">
                <a:solidFill>
                  <a:srgbClr val="0070C0"/>
                </a:solidFill>
              </a:rPr>
              <a:t>	</a:t>
            </a:r>
            <a:r>
              <a:rPr lang="cs-CZ" sz="2200" dirty="0" smtClean="0">
                <a:solidFill>
                  <a:srgbClr val="0070C0"/>
                </a:solidFill>
              </a:rPr>
              <a:t>(</a:t>
            </a:r>
            <a:r>
              <a:rPr lang="cs-CZ" sz="2200" dirty="0">
                <a:solidFill>
                  <a:srgbClr val="0070C0"/>
                </a:solidFill>
              </a:rPr>
              <a:t>souborový disk, tiskové pracoviště,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890588" lvl="1" indent="-438150"/>
            <a:r>
              <a:rPr lang="cs-CZ" sz="2200" dirty="0">
                <a:solidFill>
                  <a:srgbClr val="0070C0"/>
                </a:solidFill>
              </a:rPr>
              <a:t>	</a:t>
            </a:r>
            <a:r>
              <a:rPr lang="cs-CZ" sz="2200" dirty="0" smtClean="0">
                <a:solidFill>
                  <a:srgbClr val="0070C0"/>
                </a:solidFill>
              </a:rPr>
              <a:t> poštovní </a:t>
            </a:r>
            <a:r>
              <a:rPr lang="cs-CZ" sz="2200" dirty="0">
                <a:solidFill>
                  <a:srgbClr val="0070C0"/>
                </a:solidFill>
              </a:rPr>
              <a:t>server, www či FTP server apod</a:t>
            </a:r>
            <a:r>
              <a:rPr lang="cs-CZ" sz="2200" dirty="0" smtClean="0">
                <a:solidFill>
                  <a:srgbClr val="0070C0"/>
                </a:solidFill>
              </a:rPr>
              <a:t>.)</a:t>
            </a:r>
            <a:endParaRPr lang="cs-CZ" sz="2200" dirty="0">
              <a:solidFill>
                <a:srgbClr val="0070C0"/>
              </a:solidFill>
            </a:endParaRPr>
          </a:p>
          <a:p>
            <a:pPr marL="890588" lvl="1" indent="-438150"/>
            <a:r>
              <a:rPr lang="cs-CZ" sz="2200" dirty="0" smtClean="0">
                <a:solidFill>
                  <a:srgbClr val="0070C0"/>
                </a:solidFill>
              </a:rPr>
              <a:t>Centrální </a:t>
            </a:r>
            <a:r>
              <a:rPr lang="cs-CZ" sz="2200" dirty="0">
                <a:solidFill>
                  <a:srgbClr val="0070C0"/>
                </a:solidFill>
              </a:rPr>
              <a:t>možnost jednotné ochrany, apod</a:t>
            </a:r>
            <a:r>
              <a:rPr lang="cs-CZ" sz="20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934114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1) podle </a:t>
            </a:r>
            <a:r>
              <a:rPr lang="cs-CZ" sz="2400" b="1" u="sng" dirty="0">
                <a:solidFill>
                  <a:srgbClr val="002060"/>
                </a:solidFill>
              </a:rPr>
              <a:t>postavení </a:t>
            </a:r>
            <a:r>
              <a:rPr lang="cs-CZ" sz="2400" b="1" u="sng" dirty="0" smtClean="0">
                <a:solidFill>
                  <a:srgbClr val="002060"/>
                </a:solidFill>
              </a:rPr>
              <a:t>uzlů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://upload.wikimedia.org/wikipedia/commons/thumb/3/3f/P2P-network.svg/220px-P2P-network.svg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755" y="1628800"/>
            <a:ext cx="2095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f/fb/Server-based-network.svg/220px-Server-based-network.svg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755" y="4221088"/>
            <a:ext cx="209550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021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</a:t>
            </a:r>
            <a:r>
              <a:rPr lang="cs-CZ" sz="2000" i="1" dirty="0" smtClean="0">
                <a:solidFill>
                  <a:srgbClr val="00B050"/>
                </a:solidFill>
              </a:rPr>
              <a:t>:  na Internetu nalezněte informace o tzv. „malých domácích sítí“</a:t>
            </a:r>
            <a:endParaRPr lang="cs-CZ" sz="18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4906" y="4150650"/>
            <a:ext cx="1827886" cy="1826057"/>
          </a:xfrm>
          <a:prstGeom prst="rect">
            <a:avLst/>
          </a:prstGeom>
        </p:spPr>
      </p:pic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1565498"/>
            <a:ext cx="896448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0000CC"/>
                </a:solidFill>
              </a:rPr>
              <a:t>Historicky a vývojem byly sítě rozdělené na základní, místní LAN a rozlehlou WAN. </a:t>
            </a:r>
          </a:p>
          <a:p>
            <a:r>
              <a:rPr lang="cs-CZ" sz="2000" i="1" dirty="0" smtClean="0">
                <a:solidFill>
                  <a:srgbClr val="0000CC"/>
                </a:solidFill>
              </a:rPr>
              <a:t>V současné době toto rozdělení nesplňuje reálné funkční možnosti a proto se dále dělí: </a:t>
            </a:r>
          </a:p>
          <a:p>
            <a:r>
              <a:rPr lang="cs-CZ" sz="2000" i="1" dirty="0" smtClean="0">
                <a:solidFill>
                  <a:srgbClr val="0000CC"/>
                </a:solidFill>
              </a:rPr>
              <a:t>(na PAN</a:t>
            </a:r>
            <a:r>
              <a:rPr lang="cs-CZ" sz="2000" i="1" dirty="0">
                <a:solidFill>
                  <a:srgbClr val="0000CC"/>
                </a:solidFill>
              </a:rPr>
              <a:t>, LAN, MAN, WAN, </a:t>
            </a:r>
            <a:r>
              <a:rPr lang="cs-CZ" sz="2000" i="1" dirty="0" smtClean="0">
                <a:solidFill>
                  <a:srgbClr val="0000CC"/>
                </a:solidFill>
              </a:rPr>
              <a:t>GAN – viz další text)</a:t>
            </a:r>
            <a:endParaRPr lang="cs-CZ" sz="2000" i="1" dirty="0">
              <a:solidFill>
                <a:srgbClr val="0000CC"/>
              </a:solidFill>
            </a:endParaRPr>
          </a:p>
          <a:p>
            <a:endParaRPr lang="cs-CZ" sz="2400" i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a) PAN </a:t>
            </a:r>
            <a:r>
              <a:rPr lang="cs-CZ" sz="2400" b="1" dirty="0">
                <a:solidFill>
                  <a:srgbClr val="002060"/>
                </a:solidFill>
              </a:rPr>
              <a:t>– osobní </a:t>
            </a:r>
            <a:r>
              <a:rPr lang="cs-CZ" sz="2400" b="1" dirty="0" smtClean="0">
                <a:solidFill>
                  <a:srgbClr val="002060"/>
                </a:solidFill>
              </a:rPr>
              <a:t>síť („</a:t>
            </a:r>
            <a:r>
              <a:rPr lang="cs-CZ" sz="2400" b="1" dirty="0" err="1" smtClean="0">
                <a:solidFill>
                  <a:srgbClr val="002060"/>
                </a:solidFill>
              </a:rPr>
              <a:t>Personal</a:t>
            </a:r>
            <a:r>
              <a:rPr lang="cs-CZ" sz="2400" b="1" dirty="0" smtClean="0">
                <a:solidFill>
                  <a:srgbClr val="002060"/>
                </a:solidFill>
              </a:rPr>
              <a:t> Area Network“)</a:t>
            </a:r>
            <a:endParaRPr lang="cs-CZ" sz="2400" b="1" dirty="0">
              <a:solidFill>
                <a:srgbClr val="002060"/>
              </a:solidFill>
            </a:endParaRP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Jedná </a:t>
            </a:r>
            <a:r>
              <a:rPr lang="cs-CZ" sz="2400" dirty="0">
                <a:solidFill>
                  <a:srgbClr val="0070C0"/>
                </a:solidFill>
              </a:rPr>
              <a:t>se o </a:t>
            </a:r>
            <a:r>
              <a:rPr lang="cs-CZ" sz="2400" dirty="0" smtClean="0">
                <a:solidFill>
                  <a:srgbClr val="0070C0"/>
                </a:solidFill>
              </a:rPr>
              <a:t>osobní a domácí využívání v rámci místnosti či bytu, tedy propojení počítače </a:t>
            </a:r>
            <a:r>
              <a:rPr lang="cs-CZ" sz="2400" dirty="0">
                <a:solidFill>
                  <a:srgbClr val="0070C0"/>
                </a:solidFill>
              </a:rPr>
              <a:t>s mobilem, </a:t>
            </a:r>
            <a:r>
              <a:rPr lang="cs-CZ" sz="2400" dirty="0" err="1">
                <a:solidFill>
                  <a:srgbClr val="0070C0"/>
                </a:solidFill>
              </a:rPr>
              <a:t>tabletem</a:t>
            </a:r>
            <a:r>
              <a:rPr lang="cs-CZ" sz="2400" dirty="0">
                <a:solidFill>
                  <a:srgbClr val="0070C0"/>
                </a:solidFill>
              </a:rPr>
              <a:t>, tiskárnou, foto a videozařízením, </a:t>
            </a:r>
            <a:r>
              <a:rPr lang="cs-CZ" sz="2400" dirty="0" smtClean="0">
                <a:solidFill>
                  <a:srgbClr val="0070C0"/>
                </a:solidFill>
              </a:rPr>
              <a:t>ale i řízení spotřebičů, … </a:t>
            </a: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Používá </a:t>
            </a:r>
            <a:r>
              <a:rPr lang="cs-CZ" sz="2400" dirty="0">
                <a:solidFill>
                  <a:srgbClr val="0070C0"/>
                </a:solidFill>
              </a:rPr>
              <a:t>technologii spojení kabelem či bezdrátové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(RJ45, </a:t>
            </a:r>
            <a:r>
              <a:rPr lang="cs-CZ" sz="2400" dirty="0" err="1" smtClean="0">
                <a:solidFill>
                  <a:srgbClr val="0070C0"/>
                </a:solidFill>
              </a:rPr>
              <a:t>Bluetooth</a:t>
            </a:r>
            <a:r>
              <a:rPr lang="cs-CZ" sz="2400" dirty="0">
                <a:solidFill>
                  <a:srgbClr val="0070C0"/>
                </a:solidFill>
              </a:rPr>
              <a:t>, </a:t>
            </a:r>
            <a:r>
              <a:rPr lang="cs-CZ" sz="2400" dirty="0" err="1">
                <a:solidFill>
                  <a:srgbClr val="0070C0"/>
                </a:solidFill>
              </a:rPr>
              <a:t>IrDA</a:t>
            </a:r>
            <a:r>
              <a:rPr lang="cs-CZ" sz="2400" dirty="0">
                <a:solidFill>
                  <a:srgbClr val="0070C0"/>
                </a:solidFill>
              </a:rPr>
              <a:t>, Wi-Fi)</a:t>
            </a:r>
          </a:p>
          <a:p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0" y="934114"/>
            <a:ext cx="8772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2283F"/>
                </a:solidFill>
              </a:rPr>
              <a:t>2) Podle jejich </a:t>
            </a:r>
            <a:r>
              <a:rPr lang="cs-CZ" sz="2400" b="1" u="sng" dirty="0">
                <a:solidFill>
                  <a:srgbClr val="02283F"/>
                </a:solidFill>
              </a:rPr>
              <a:t>rozlehlosti a tím i </a:t>
            </a:r>
            <a:r>
              <a:rPr lang="cs-CZ" sz="2400" b="1" u="sng" dirty="0" smtClean="0">
                <a:solidFill>
                  <a:srgbClr val="02283F"/>
                </a:solidFill>
              </a:rPr>
              <a:t>přenosové rychlosti</a:t>
            </a:r>
            <a:endParaRPr lang="cs-CZ" sz="2400" b="1" u="sng" dirty="0">
              <a:solidFill>
                <a:srgbClr val="02283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054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7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2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2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7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  <p:bldP spid="17" grpId="0"/>
      <p:bldP spid="1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 na Internetu nalezněte bližší vysvětlení pojmů</a:t>
            </a:r>
          </a:p>
          <a:p>
            <a:pPr marL="2062163" indent="0">
              <a:spcBef>
                <a:spcPts val="0"/>
              </a:spcBef>
              <a:buNone/>
            </a:pPr>
            <a:r>
              <a:rPr lang="cs-CZ" sz="1800" i="1" dirty="0" smtClean="0">
                <a:solidFill>
                  <a:srgbClr val="00B050"/>
                </a:solidFill>
              </a:rPr>
              <a:t>„</a:t>
            </a:r>
            <a:r>
              <a:rPr lang="cs-CZ" sz="1800" i="1" dirty="0" err="1" smtClean="0">
                <a:solidFill>
                  <a:srgbClr val="00B050"/>
                </a:solidFill>
              </a:rPr>
              <a:t>bridge</a:t>
            </a:r>
            <a:r>
              <a:rPr lang="cs-CZ" sz="1800" i="1" dirty="0" smtClean="0">
                <a:solidFill>
                  <a:srgbClr val="00B050"/>
                </a:solidFill>
              </a:rPr>
              <a:t>“ a „</a:t>
            </a:r>
            <a:r>
              <a:rPr lang="cs-CZ" sz="1800" i="1" dirty="0" err="1" smtClean="0">
                <a:solidFill>
                  <a:srgbClr val="00B050"/>
                </a:solidFill>
              </a:rPr>
              <a:t>gateways</a:t>
            </a:r>
            <a:r>
              <a:rPr lang="cs-CZ" sz="1800" i="1" dirty="0" smtClean="0">
                <a:solidFill>
                  <a:srgbClr val="00B050"/>
                </a:solidFill>
              </a:rPr>
              <a:t>“</a:t>
            </a:r>
            <a:endParaRPr lang="cs-CZ" sz="18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64704"/>
            <a:ext cx="896448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b) LAN </a:t>
            </a:r>
            <a:r>
              <a:rPr lang="cs-CZ" sz="2400" b="1" dirty="0">
                <a:solidFill>
                  <a:srgbClr val="002060"/>
                </a:solidFill>
              </a:rPr>
              <a:t>– lokální sít („</a:t>
            </a:r>
            <a:r>
              <a:rPr lang="cs-CZ" sz="2400" b="1" dirty="0" err="1">
                <a:solidFill>
                  <a:srgbClr val="002060"/>
                </a:solidFill>
              </a:rPr>
              <a:t>Local</a:t>
            </a:r>
            <a:r>
              <a:rPr lang="cs-CZ" sz="2400" b="1" dirty="0">
                <a:solidFill>
                  <a:srgbClr val="002060"/>
                </a:solidFill>
              </a:rPr>
              <a:t> Area Network</a:t>
            </a:r>
            <a:r>
              <a:rPr lang="cs-CZ" sz="2400" b="1" dirty="0" smtClean="0">
                <a:solidFill>
                  <a:srgbClr val="002060"/>
                </a:solidFill>
              </a:rPr>
              <a:t>“) </a:t>
            </a:r>
            <a:endParaRPr lang="cs-CZ" sz="2400" b="1" dirty="0">
              <a:solidFill>
                <a:srgbClr val="002060"/>
              </a:solidFill>
            </a:endParaRPr>
          </a:p>
          <a:p>
            <a:pPr marL="182563" indent="-182563"/>
            <a:r>
              <a:rPr lang="cs-CZ" sz="2400" dirty="0">
                <a:solidFill>
                  <a:srgbClr val="0070C0"/>
                </a:solidFill>
              </a:rPr>
              <a:t>Sítě </a:t>
            </a:r>
            <a:r>
              <a:rPr lang="cs-CZ" sz="2400" dirty="0" smtClean="0">
                <a:solidFill>
                  <a:srgbClr val="0070C0"/>
                </a:solidFill>
              </a:rPr>
              <a:t>LAN jsou </a:t>
            </a:r>
            <a:r>
              <a:rPr lang="cs-CZ" sz="2400" dirty="0">
                <a:solidFill>
                  <a:srgbClr val="0070C0"/>
                </a:solidFill>
              </a:rPr>
              <a:t>většinou prostorově uzavřené v rámci </a:t>
            </a:r>
            <a:r>
              <a:rPr lang="cs-CZ" sz="2400" dirty="0" smtClean="0">
                <a:solidFill>
                  <a:srgbClr val="0070C0"/>
                </a:solidFill>
              </a:rPr>
              <a:t>budov, či provozního areálu </a:t>
            </a:r>
            <a:r>
              <a:rPr lang="cs-CZ" sz="2000" i="1" dirty="0" smtClean="0">
                <a:solidFill>
                  <a:srgbClr val="0070C0"/>
                </a:solidFill>
              </a:rPr>
              <a:t>(prostorově kompaktní provozní komplex). </a:t>
            </a: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Síť obsahuje desítky </a:t>
            </a:r>
            <a:r>
              <a:rPr lang="cs-CZ" sz="2400" dirty="0">
                <a:solidFill>
                  <a:srgbClr val="0070C0"/>
                </a:solidFill>
              </a:rPr>
              <a:t>až stovky počítačů v oblasti cca </a:t>
            </a:r>
            <a:r>
              <a:rPr lang="cs-CZ" sz="2400" dirty="0" smtClean="0">
                <a:solidFill>
                  <a:srgbClr val="0070C0"/>
                </a:solidFill>
              </a:rPr>
              <a:t>10 </a:t>
            </a:r>
            <a:r>
              <a:rPr lang="cs-CZ" sz="2400" dirty="0">
                <a:solidFill>
                  <a:srgbClr val="0070C0"/>
                </a:solidFill>
              </a:rPr>
              <a:t>km.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400" dirty="0">
                <a:solidFill>
                  <a:srgbClr val="0070C0"/>
                </a:solidFill>
              </a:rPr>
              <a:t>Jedná se většinou o neveřejnou malou </a:t>
            </a:r>
            <a:r>
              <a:rPr lang="cs-CZ" sz="2400" dirty="0" smtClean="0">
                <a:solidFill>
                  <a:srgbClr val="0070C0"/>
                </a:solidFill>
              </a:rPr>
              <a:t>počítačovou síť – (v budovách </a:t>
            </a:r>
            <a:r>
              <a:rPr lang="cs-CZ" sz="2400" dirty="0">
                <a:solidFill>
                  <a:srgbClr val="0070C0"/>
                </a:solidFill>
              </a:rPr>
              <a:t>firmy, </a:t>
            </a:r>
            <a:r>
              <a:rPr lang="cs-CZ" sz="2400" dirty="0" smtClean="0">
                <a:solidFill>
                  <a:srgbClr val="0070C0"/>
                </a:solidFill>
              </a:rPr>
              <a:t>školy, úřadu, </a:t>
            </a:r>
            <a:r>
              <a:rPr lang="cs-CZ" sz="2400" dirty="0">
                <a:solidFill>
                  <a:srgbClr val="0070C0"/>
                </a:solidFill>
              </a:rPr>
              <a:t>banky, nemocnice, domácnosti, apod.)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200" dirty="0" smtClean="0">
                <a:solidFill>
                  <a:srgbClr val="0070C0"/>
                </a:solidFill>
              </a:rPr>
              <a:t>Většina sítí </a:t>
            </a:r>
            <a:r>
              <a:rPr lang="cs-CZ" sz="2200" dirty="0">
                <a:solidFill>
                  <a:srgbClr val="0070C0"/>
                </a:solidFill>
              </a:rPr>
              <a:t>LAN podporuje širokou škálu počítačů a jiných zařízení. Každé zařízení </a:t>
            </a:r>
            <a:r>
              <a:rPr lang="cs-CZ" sz="2200" dirty="0" smtClean="0">
                <a:solidFill>
                  <a:srgbClr val="0070C0"/>
                </a:solidFill>
              </a:rPr>
              <a:t>používá </a:t>
            </a:r>
            <a:r>
              <a:rPr lang="cs-CZ" sz="2200" dirty="0">
                <a:solidFill>
                  <a:srgbClr val="0070C0"/>
                </a:solidFill>
              </a:rPr>
              <a:t>vlastní fyzické protokoly (</a:t>
            </a:r>
            <a:r>
              <a:rPr lang="cs-CZ" sz="2200" dirty="0" smtClean="0">
                <a:solidFill>
                  <a:srgbClr val="0070C0"/>
                </a:solidFill>
              </a:rPr>
              <a:t>pravidla práce) </a:t>
            </a:r>
            <a:r>
              <a:rPr lang="cs-CZ" sz="2200" dirty="0">
                <a:solidFill>
                  <a:srgbClr val="0070C0"/>
                </a:solidFill>
              </a:rPr>
              <a:t>a protokoly datového spojení pro konkrétní </a:t>
            </a:r>
            <a:r>
              <a:rPr lang="cs-CZ" sz="2200" dirty="0" smtClean="0">
                <a:solidFill>
                  <a:srgbClr val="0070C0"/>
                </a:solidFill>
              </a:rPr>
              <a:t>síť. Všechna </a:t>
            </a:r>
            <a:r>
              <a:rPr lang="cs-CZ" sz="2200" dirty="0">
                <a:solidFill>
                  <a:srgbClr val="0070C0"/>
                </a:solidFill>
              </a:rPr>
              <a:t>zařízení, která chtějí komunikovat </a:t>
            </a:r>
            <a:r>
              <a:rPr lang="cs-CZ" sz="2200" dirty="0" smtClean="0">
                <a:solidFill>
                  <a:srgbClr val="0070C0"/>
                </a:solidFill>
              </a:rPr>
              <a:t>s dalšími v </a:t>
            </a:r>
            <a:r>
              <a:rPr lang="cs-CZ" sz="2200" dirty="0">
                <a:solidFill>
                  <a:srgbClr val="0070C0"/>
                </a:solidFill>
              </a:rPr>
              <a:t>síti, musí používat </a:t>
            </a:r>
            <a:r>
              <a:rPr lang="cs-CZ" sz="2200" dirty="0" smtClean="0">
                <a:solidFill>
                  <a:srgbClr val="0070C0"/>
                </a:solidFill>
              </a:rPr>
              <a:t>stejný </a:t>
            </a:r>
            <a:r>
              <a:rPr lang="cs-CZ" sz="2200" dirty="0">
                <a:solidFill>
                  <a:srgbClr val="0070C0"/>
                </a:solidFill>
              </a:rPr>
              <a:t>komunikační protokol. </a:t>
            </a:r>
          </a:p>
          <a:p>
            <a:pPr marL="182563" indent="-182563"/>
            <a:r>
              <a:rPr lang="cs-CZ" sz="2200" dirty="0">
                <a:solidFill>
                  <a:srgbClr val="0070C0"/>
                </a:solidFill>
              </a:rPr>
              <a:t>Ačkoliv jednotlivé sítě LAN jsou prostorově omezeny, (např. oddělení nebo budova úřadu), mohou být propojeny do větších sítí.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000" b="1" dirty="0" smtClean="0">
                <a:solidFill>
                  <a:srgbClr val="0070C0"/>
                </a:solidFill>
              </a:rPr>
              <a:t>Stejné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>
                <a:solidFill>
                  <a:srgbClr val="0070C0"/>
                </a:solidFill>
              </a:rPr>
              <a:t>sítě LAN se propojují pomocí </a:t>
            </a:r>
            <a:r>
              <a:rPr lang="cs-CZ" sz="2000" b="1" dirty="0">
                <a:solidFill>
                  <a:srgbClr val="0070C0"/>
                </a:solidFill>
              </a:rPr>
              <a:t>mostů </a:t>
            </a:r>
            <a:r>
              <a:rPr lang="cs-CZ" sz="2000" dirty="0">
                <a:solidFill>
                  <a:srgbClr val="0070C0"/>
                </a:solidFill>
              </a:rPr>
              <a:t>(</a:t>
            </a:r>
            <a:r>
              <a:rPr lang="cs-CZ" sz="2000" b="1" dirty="0" err="1">
                <a:solidFill>
                  <a:srgbClr val="0070C0"/>
                </a:solidFill>
              </a:rPr>
              <a:t>bridge</a:t>
            </a:r>
            <a:r>
              <a:rPr lang="cs-CZ" sz="2000" dirty="0">
                <a:solidFill>
                  <a:srgbClr val="0070C0"/>
                </a:solidFill>
              </a:rPr>
              <a:t>), </a:t>
            </a:r>
            <a:r>
              <a:rPr lang="cs-CZ" sz="2000" dirty="0" smtClean="0">
                <a:solidFill>
                  <a:srgbClr val="0070C0"/>
                </a:solidFill>
              </a:rPr>
              <a:t>které </a:t>
            </a:r>
            <a:r>
              <a:rPr lang="cs-CZ" sz="2000" dirty="0">
                <a:solidFill>
                  <a:srgbClr val="0070C0"/>
                </a:solidFill>
              </a:rPr>
              <a:t>slouží </a:t>
            </a:r>
            <a:endParaRPr lang="cs-CZ" sz="20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</a:rPr>
              <a:t>jako </a:t>
            </a:r>
            <a:r>
              <a:rPr lang="cs-CZ" sz="2000" dirty="0">
                <a:solidFill>
                  <a:srgbClr val="0070C0"/>
                </a:solidFill>
              </a:rPr>
              <a:t>body přenosů mezi sítěmi, </a:t>
            </a:r>
            <a:r>
              <a:rPr lang="cs-CZ" sz="2000" b="1" dirty="0" smtClean="0">
                <a:solidFill>
                  <a:srgbClr val="0070C0"/>
                </a:solidFill>
              </a:rPr>
              <a:t>rozdílné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>
                <a:solidFill>
                  <a:srgbClr val="0070C0"/>
                </a:solidFill>
              </a:rPr>
              <a:t>sítě LAN se spojují </a:t>
            </a:r>
            <a:endParaRPr lang="cs-CZ" sz="20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000" b="1" dirty="0">
                <a:solidFill>
                  <a:srgbClr val="0070C0"/>
                </a:solidFill>
              </a:rPr>
              <a:t>	</a:t>
            </a:r>
            <a:r>
              <a:rPr lang="cs-CZ" sz="2000" b="1" dirty="0" smtClean="0">
                <a:solidFill>
                  <a:srgbClr val="0070C0"/>
                </a:solidFill>
              </a:rPr>
              <a:t>bránami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>
                <a:solidFill>
                  <a:srgbClr val="0070C0"/>
                </a:solidFill>
              </a:rPr>
              <a:t>(</a:t>
            </a:r>
            <a:r>
              <a:rPr lang="cs-CZ" sz="2000" b="1" dirty="0" err="1">
                <a:solidFill>
                  <a:srgbClr val="0070C0"/>
                </a:solidFill>
              </a:rPr>
              <a:t>gateways</a:t>
            </a:r>
            <a:r>
              <a:rPr lang="cs-CZ" sz="2000" dirty="0">
                <a:solidFill>
                  <a:srgbClr val="0070C0"/>
                </a:solidFill>
              </a:rPr>
              <a:t>), které přenášejí </a:t>
            </a:r>
            <a:r>
              <a:rPr lang="cs-CZ" sz="2000" dirty="0" smtClean="0">
                <a:solidFill>
                  <a:srgbClr val="0070C0"/>
                </a:solidFill>
              </a:rPr>
              <a:t>data </a:t>
            </a:r>
            <a:r>
              <a:rPr lang="cs-CZ" sz="2000" dirty="0">
                <a:solidFill>
                  <a:srgbClr val="0070C0"/>
                </a:solidFill>
              </a:rPr>
              <a:t>a zároveň je </a:t>
            </a:r>
            <a:endParaRPr lang="cs-CZ" sz="20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</a:rPr>
              <a:t>konvertují </a:t>
            </a:r>
            <a:r>
              <a:rPr lang="cs-CZ" sz="2000" dirty="0">
                <a:solidFill>
                  <a:srgbClr val="0070C0"/>
                </a:solidFill>
              </a:rPr>
              <a:t>podle protokolu používaných sítí příjemce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784620"/>
            <a:ext cx="2016224" cy="1520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97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Diskuze: Prodiskutujte se spolužáky, učitelem, rodinou či známými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00B050"/>
                </a:solidFill>
              </a:rPr>
              <a:t>	</a:t>
            </a:r>
            <a:r>
              <a:rPr lang="cs-CZ" sz="2000" i="1" dirty="0" smtClean="0">
                <a:solidFill>
                  <a:srgbClr val="00B050"/>
                </a:solidFill>
              </a:rPr>
              <a:t>„kde, kdy a pro jaké účely je vhodné použití sítě MAN“</a:t>
            </a:r>
            <a:endParaRPr lang="cs-CZ" sz="18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836712"/>
            <a:ext cx="8964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c) MAN </a:t>
            </a:r>
            <a:r>
              <a:rPr lang="cs-CZ" sz="2400" b="1" dirty="0">
                <a:solidFill>
                  <a:srgbClr val="002060"/>
                </a:solidFill>
              </a:rPr>
              <a:t>– metropolitní </a:t>
            </a:r>
            <a:r>
              <a:rPr lang="cs-CZ" sz="2400" b="1" dirty="0" smtClean="0">
                <a:solidFill>
                  <a:srgbClr val="002060"/>
                </a:solidFill>
              </a:rPr>
              <a:t>sít („Metropolitan </a:t>
            </a:r>
            <a:r>
              <a:rPr lang="cs-CZ" sz="2400" b="1" dirty="0">
                <a:solidFill>
                  <a:srgbClr val="002060"/>
                </a:solidFill>
              </a:rPr>
              <a:t>Area Network“) </a:t>
            </a: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Veřejná </a:t>
            </a:r>
            <a:r>
              <a:rPr lang="cs-CZ" sz="2400" dirty="0">
                <a:solidFill>
                  <a:srgbClr val="0070C0"/>
                </a:solidFill>
              </a:rPr>
              <a:t>sít pracující vysokou rychlostí a schopná přenášet data na vzdálenost až několika desítek km. </a:t>
            </a:r>
            <a:r>
              <a:rPr lang="cs-CZ" sz="2400" dirty="0" smtClean="0">
                <a:solidFill>
                  <a:srgbClr val="0070C0"/>
                </a:solidFill>
              </a:rPr>
              <a:t>(rozloha </a:t>
            </a:r>
            <a:r>
              <a:rPr lang="cs-CZ" sz="2400" dirty="0">
                <a:solidFill>
                  <a:srgbClr val="0070C0"/>
                </a:solidFill>
              </a:rPr>
              <a:t>do cca </a:t>
            </a:r>
            <a:r>
              <a:rPr lang="cs-CZ" sz="2400" dirty="0" smtClean="0">
                <a:solidFill>
                  <a:srgbClr val="0070C0"/>
                </a:solidFill>
              </a:rPr>
              <a:t>100 km)</a:t>
            </a:r>
            <a:endParaRPr lang="cs-CZ" sz="2400" dirty="0">
              <a:solidFill>
                <a:srgbClr val="0070C0"/>
              </a:solidFill>
            </a:endParaRP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„Městská“ síť, </a:t>
            </a:r>
            <a:r>
              <a:rPr lang="cs-CZ" sz="2400" dirty="0">
                <a:solidFill>
                  <a:srgbClr val="0070C0"/>
                </a:solidFill>
              </a:rPr>
              <a:t>kdy se jedná o mezistupeň mezi lokální a rozlehlou (globální) sítí. Pokrývá území města, sídliště, </a:t>
            </a:r>
            <a:r>
              <a:rPr lang="cs-CZ" sz="2400" dirty="0" smtClean="0">
                <a:solidFill>
                  <a:srgbClr val="0070C0"/>
                </a:solidFill>
              </a:rPr>
              <a:t>větší rozlehlé organizace</a:t>
            </a:r>
            <a:r>
              <a:rPr lang="cs-CZ" sz="2400" dirty="0">
                <a:solidFill>
                  <a:srgbClr val="0070C0"/>
                </a:solidFill>
              </a:rPr>
              <a:t>.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Využívá </a:t>
            </a:r>
            <a:r>
              <a:rPr lang="cs-CZ" sz="2400" dirty="0">
                <a:solidFill>
                  <a:srgbClr val="0070C0"/>
                </a:solidFill>
              </a:rPr>
              <a:t>se </a:t>
            </a:r>
            <a:r>
              <a:rPr lang="cs-CZ" sz="2400" dirty="0" smtClean="0">
                <a:solidFill>
                  <a:srgbClr val="0070C0"/>
                </a:solidFill>
              </a:rPr>
              <a:t>nejčastěji </a:t>
            </a:r>
            <a:r>
              <a:rPr lang="cs-CZ" sz="2400" dirty="0">
                <a:solidFill>
                  <a:srgbClr val="0070C0"/>
                </a:solidFill>
              </a:rPr>
              <a:t>optických vláken. 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3250" y="2878840"/>
            <a:ext cx="1825142" cy="182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413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Vysvětlete</a:t>
            </a:r>
            <a:r>
              <a:rPr lang="cs-CZ" sz="2000" i="1" dirty="0" smtClean="0">
                <a:solidFill>
                  <a:srgbClr val="7030A0"/>
                </a:solidFill>
              </a:rPr>
              <a:t>:  Zamyslete se a vysvětlete podstatu následujícího výroku 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	</a:t>
            </a:r>
            <a:r>
              <a:rPr lang="cs-CZ" sz="2000" i="1" dirty="0" smtClean="0">
                <a:solidFill>
                  <a:srgbClr val="7030A0"/>
                </a:solidFill>
              </a:rPr>
              <a:t>„Síť není Internet, Internet je síť“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836712"/>
            <a:ext cx="89644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d) WAN – rozlehlá sít </a:t>
            </a:r>
            <a:r>
              <a:rPr lang="cs-CZ" sz="2400" b="1" dirty="0">
                <a:solidFill>
                  <a:srgbClr val="002060"/>
                </a:solidFill>
              </a:rPr>
              <a:t>(</a:t>
            </a:r>
            <a:r>
              <a:rPr lang="cs-CZ" sz="2400" b="1" dirty="0" err="1">
                <a:solidFill>
                  <a:srgbClr val="002060"/>
                </a:solidFill>
              </a:rPr>
              <a:t>Wide</a:t>
            </a:r>
            <a:r>
              <a:rPr lang="cs-CZ" sz="2400" b="1" dirty="0">
                <a:solidFill>
                  <a:srgbClr val="002060"/>
                </a:solidFill>
              </a:rPr>
              <a:t> Area Network</a:t>
            </a:r>
            <a:r>
              <a:rPr lang="cs-CZ" sz="2400" b="1" dirty="0" smtClean="0">
                <a:solidFill>
                  <a:srgbClr val="002060"/>
                </a:solidFill>
              </a:rPr>
              <a:t>) </a:t>
            </a:r>
            <a:endParaRPr lang="cs-CZ" sz="2400" b="1" dirty="0">
              <a:solidFill>
                <a:srgbClr val="002060"/>
              </a:solidFill>
            </a:endParaRP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S růstem geografického dosahu sítí připojováním uživatelů v různých městech, státech a kontinentech, přerůstá síť LAN a MAN do sítě WAN </a:t>
            </a: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Rozlehlá sít na prostoru cca tisíců km, ale i více, tento název se používá také pro obecně neomezené sítě (např. Internet). </a:t>
            </a: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Využívá se převážně optických kabelů  a satelitního spojení.</a:t>
            </a:r>
          </a:p>
          <a:p>
            <a:pPr marL="182563" indent="-182563"/>
            <a:endParaRPr lang="cs-CZ" sz="2400" dirty="0" smtClean="0">
              <a:solidFill>
                <a:srgbClr val="0070C0"/>
              </a:solidFill>
            </a:endParaRP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Se satelitním vývojem a mezikontinentálním spojením se někdy uvádí i pojem </a:t>
            </a:r>
            <a:r>
              <a:rPr lang="cs-CZ" sz="2400" b="1" dirty="0" smtClean="0">
                <a:solidFill>
                  <a:srgbClr val="0070C0"/>
                </a:solidFill>
              </a:rPr>
              <a:t>GAN (</a:t>
            </a:r>
            <a:r>
              <a:rPr lang="cs-CZ" sz="2400" b="1" dirty="0" err="1" smtClean="0">
                <a:solidFill>
                  <a:srgbClr val="0070C0"/>
                </a:solidFill>
              </a:rPr>
              <a:t>global</a:t>
            </a:r>
            <a:r>
              <a:rPr lang="cs-CZ" sz="2400" b="1" dirty="0" smtClean="0">
                <a:solidFill>
                  <a:srgbClr val="0070C0"/>
                </a:solidFill>
              </a:rPr>
              <a:t> area network)</a:t>
            </a:r>
            <a:r>
              <a:rPr lang="cs-CZ" sz="2400" dirty="0" smtClean="0">
                <a:solidFill>
                  <a:srgbClr val="0070C0"/>
                </a:solidFill>
              </a:rPr>
              <a:t>. Taková globální sít pak vlastně propojuje jednotlivé WAN sítě. </a:t>
            </a:r>
          </a:p>
          <a:p>
            <a:pPr marL="182563" indent="-182563"/>
            <a:r>
              <a:rPr lang="cs-CZ" sz="2400" dirty="0" smtClean="0">
                <a:solidFill>
                  <a:srgbClr val="0070C0"/>
                </a:solidFill>
              </a:rPr>
              <a:t>Veřejnou globální sítí je typicky Internet.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527706"/>
            <a:ext cx="2177381" cy="170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6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6624736" cy="516237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– </a:t>
            </a:r>
            <a:r>
              <a:rPr lang="cs-CZ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Autotest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Otázka – úkol – zamyšlení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0" y="6255446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00B050"/>
                </a:solidFill>
              </a:rPr>
              <a:t>Zamysli se, vyber správnou odpověď a potvrď ji kliknutím. </a:t>
            </a:r>
            <a:endParaRPr lang="cs-CZ" sz="2000" i="1" dirty="0" smtClean="0">
              <a:solidFill>
                <a:srgbClr val="00B050"/>
              </a:solidFill>
            </a:endParaRPr>
          </a:p>
          <a:p>
            <a:pPr marL="1347788" indent="0">
              <a:spcBef>
                <a:spcPts val="0"/>
              </a:spcBef>
              <a:buNone/>
            </a:pPr>
            <a:r>
              <a:rPr lang="cs-CZ" sz="1800" i="1" dirty="0">
                <a:solidFill>
                  <a:srgbClr val="7030A0"/>
                </a:solidFill>
              </a:rPr>
              <a:t>(V případě správné odpovědi jsi OK, pokud ne – vrátíš se pro zopakování látky)</a:t>
            </a:r>
          </a:p>
          <a:p>
            <a:pPr marL="1347788" indent="0">
              <a:spcBef>
                <a:spcPts val="0"/>
              </a:spcBef>
              <a:buNone/>
            </a:pPr>
            <a:endParaRPr lang="cs-CZ" sz="20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179512" y="1280941"/>
            <a:ext cx="8703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1)	</a:t>
            </a:r>
            <a:r>
              <a:rPr lang="cs-CZ" sz="2000" dirty="0" smtClean="0">
                <a:solidFill>
                  <a:srgbClr val="002060"/>
                </a:solidFill>
              </a:rPr>
              <a:t>Lze v síti ICT pracovat na počítači v jiném městě, než právě jste?</a:t>
            </a:r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>
                <a:solidFill>
                  <a:srgbClr val="00206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ano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ne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2204864"/>
            <a:ext cx="8703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2)	</a:t>
            </a:r>
            <a:r>
              <a:rPr lang="cs-CZ" sz="2000" dirty="0" smtClean="0"/>
              <a:t>Vedle u</a:t>
            </a:r>
            <a:r>
              <a:rPr lang="cs-CZ" sz="2000" dirty="0" smtClean="0">
                <a:solidFill>
                  <a:srgbClr val="002060"/>
                </a:solidFill>
              </a:rPr>
              <a:t>vedený obrázek je nejspíše: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/>
              <a:t>	</a:t>
            </a:r>
            <a:r>
              <a:rPr lang="cs-CZ" sz="2000" dirty="0" err="1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Switch</a:t>
            </a:r>
            <a:r>
              <a:rPr lang="cs-CZ" sz="2000" dirty="0" smtClean="0">
                <a:solidFill>
                  <a:srgbClr val="0070C0"/>
                </a:solidFill>
              </a:rPr>
              <a:t> – 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HUB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– </a:t>
            </a:r>
            <a:r>
              <a:rPr lang="cs-CZ" sz="2000" dirty="0" err="1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Route</a:t>
            </a:r>
            <a:r>
              <a:rPr lang="cs-CZ" sz="2000" dirty="0" err="1" smtClean="0">
                <a:solidFill>
                  <a:srgbClr val="0070C0"/>
                </a:solidFill>
                <a:hlinkClick r:id="rId7" action="ppaction://hlinksldjump">
                  <a:snd r:embed="rId6" name="hammer.wav"/>
                </a:hlinkClick>
              </a:rPr>
              <a:t>r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– 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Server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3257689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3)	</a:t>
            </a:r>
            <a:r>
              <a:rPr lang="cs-CZ" sz="2000" dirty="0" smtClean="0">
                <a:solidFill>
                  <a:srgbClr val="002060"/>
                </a:solidFill>
              </a:rPr>
              <a:t>Klikněte </a:t>
            </a:r>
            <a:r>
              <a:rPr lang="cs-CZ" sz="2000" dirty="0">
                <a:solidFill>
                  <a:srgbClr val="002060"/>
                </a:solidFill>
              </a:rPr>
              <a:t>na správnou odpověď řazení historie </a:t>
            </a:r>
            <a:r>
              <a:rPr lang="cs-CZ" sz="2000" dirty="0" smtClean="0">
                <a:solidFill>
                  <a:srgbClr val="002060"/>
                </a:solidFill>
              </a:rPr>
              <a:t>vývoje </a:t>
            </a:r>
            <a:r>
              <a:rPr lang="cs-CZ" sz="2000" dirty="0" smtClean="0">
                <a:solidFill>
                  <a:srgbClr val="002060"/>
                </a:solidFill>
              </a:rPr>
              <a:t>propojení do sítí.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/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a: 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koaxiální kabel </a:t>
            </a:r>
            <a:r>
              <a:rPr lang="cs-CZ" sz="2000" dirty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– 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kroucená dvoulinka </a:t>
            </a:r>
            <a:r>
              <a:rPr lang="cs-CZ" sz="2000" dirty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–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Wi-Fi </a:t>
            </a:r>
            <a:r>
              <a:rPr lang="cs-CZ" sz="2000" dirty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–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4" name="ano_spravne.wav"/>
                </a:hlinkClick>
              </a:rPr>
              <a:t> satelit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b: 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koaxiální kabel – Wi-Fi – kroucená dvoulinka – satelit </a:t>
            </a:r>
            <a:r>
              <a:rPr lang="cs-CZ" sz="2000" dirty="0">
                <a:solidFill>
                  <a:srgbClr val="0070C0"/>
                </a:solidFill>
              </a:rPr>
              <a:t>	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c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: 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kroucená dvoulinka </a:t>
            </a:r>
            <a:r>
              <a:rPr lang="cs-CZ" sz="2000" dirty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– 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koaxiální kabel 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– </a:t>
            </a:r>
            <a:r>
              <a:rPr lang="cs-CZ" sz="2000" dirty="0" smtClean="0">
                <a:solidFill>
                  <a:srgbClr val="0070C0"/>
                </a:solidFill>
                <a:hlinkClick r:id="rId5" action="ppaction://hlinksldjump">
                  <a:snd r:embed="rId6" name="hammer.wav"/>
                </a:hlinkClick>
              </a:rPr>
              <a:t>Wi-Fi– satelit</a:t>
            </a:r>
            <a:endParaRPr lang="cs-CZ" sz="2000" dirty="0">
              <a:solidFill>
                <a:srgbClr val="0070C0"/>
              </a:solidFill>
              <a:hlinkClick r:id="rId8" action="ppaction://hlinksldjump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4769857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0113" indent="-900113"/>
            <a:r>
              <a:rPr lang="cs-CZ" sz="2000" dirty="0" smtClean="0"/>
              <a:t> 4)	</a:t>
            </a:r>
            <a:r>
              <a:rPr lang="cs-CZ" sz="2000" dirty="0" smtClean="0">
                <a:solidFill>
                  <a:srgbClr val="002060"/>
                </a:solidFill>
              </a:rPr>
              <a:t>Které tvrzení je správné?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/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6" name="hammer.wav"/>
                </a:hlinkClick>
              </a:rPr>
              <a:t>a)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6" name="hammer.wav"/>
                </a:hlinkClick>
              </a:rPr>
              <a:t>PAN &gt; GAN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</a:p>
          <a:p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6" name="hammer.wav"/>
                </a:hlinkClick>
              </a:rPr>
              <a:t>b)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6" name="hammer.wav"/>
                </a:hlinkClick>
              </a:rPr>
              <a:t>WAN &lt; MAN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4" name="ano_spravne.wav"/>
                </a:hlinkClick>
              </a:rPr>
              <a:t>c) 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4" name="ano_spravne.wav"/>
                </a:hlinkClick>
              </a:rPr>
              <a:t>MAN &gt; LAN</a:t>
            </a:r>
            <a:r>
              <a:rPr lang="cs-CZ" sz="2000" dirty="0" smtClean="0"/>
              <a:t>	</a:t>
            </a:r>
            <a:endParaRPr lang="cs-CZ" sz="20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0" y="0"/>
            <a:ext cx="9144000" cy="706090"/>
          </a:xfrm>
          <a:prstGeom prst="rect">
            <a:avLst/>
          </a:prstGeom>
          <a:ln w="9525" cap="flat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sítí - 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autotest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39750"/>
            <a:ext cx="936104" cy="111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879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2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1" grpId="0" animBg="1"/>
      <p:bldP spid="1028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Rozdělení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 - hodnocení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844824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Velmi správně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Uděluji pochvalu za úspěšné absolvování další části výukového materiálu o počítačových sítí, </a:t>
            </a:r>
            <a:r>
              <a:rPr lang="cs-CZ" sz="2400" dirty="0" smtClean="0">
                <a:solidFill>
                  <a:srgbClr val="00B050"/>
                </a:solidFill>
              </a:rPr>
              <a:t>proto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hurááá</a:t>
            </a:r>
            <a:r>
              <a:rPr lang="cs-CZ" sz="2400" dirty="0" smtClean="0">
                <a:solidFill>
                  <a:srgbClr val="00B050"/>
                </a:solidFill>
              </a:rPr>
              <a:t> do dalšího dílu.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</a:t>
            </a:r>
            <a:r>
              <a:rPr lang="cs-CZ" sz="2000" i="1" dirty="0" smtClean="0">
                <a:solidFill>
                  <a:srgbClr val="C00000"/>
                </a:solidFill>
              </a:rPr>
              <a:t>bezpečného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719071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919496"/>
            <a:ext cx="1841500" cy="14351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8884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3119" y="2773377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2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Obrázky P2P a P2S - Wikipedie, GNU/GPL: </a:t>
            </a:r>
            <a:endParaRPr lang="cs-CZ" sz="2000" dirty="0" smtClean="0"/>
          </a:p>
          <a:p>
            <a:pPr lvl="1"/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cs.wikipedia.org/wiki/Soubor:P2P-network.svg</a:t>
            </a:r>
            <a:endParaRPr lang="cs-CZ" sz="2000" dirty="0" smtClean="0"/>
          </a:p>
          <a:p>
            <a:pPr lvl="1"/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cs.wikipedia.org/wiki/Soubor:Server-based-network.svg</a:t>
            </a:r>
            <a:endParaRPr lang="cs-CZ" sz="2000" dirty="0" smtClean="0"/>
          </a:p>
          <a:p>
            <a:pPr lvl="1"/>
            <a:endParaRPr lang="cs-CZ" sz="20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000" dirty="0" err="1" smtClean="0"/>
              <a:t>emotikony</a:t>
            </a:r>
            <a:r>
              <a:rPr lang="cs-CZ" sz="2000" dirty="0" smtClean="0"/>
              <a:t> </a:t>
            </a:r>
            <a:r>
              <a:rPr lang="cs-CZ" sz="2000" dirty="0" smtClean="0"/>
              <a:t>a </a:t>
            </a:r>
            <a:r>
              <a:rPr lang="cs-CZ" sz="2000" dirty="0" smtClean="0"/>
              <a:t>kliparty sady MS-Office, dostupné také na</a:t>
            </a:r>
          </a:p>
          <a:p>
            <a:pPr lvl="1"/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office.microsoft.com/cs-cz/images/MC900442026.aspx</a:t>
            </a:r>
            <a:endParaRPr lang="cs-CZ" sz="2000" dirty="0" smtClean="0"/>
          </a:p>
          <a:p>
            <a:pPr lvl="1"/>
            <a:r>
              <a:rPr lang="cs-CZ" sz="2000" dirty="0">
                <a:hlinkClick r:id="rId8"/>
              </a:rPr>
              <a:t>http://office.microsoft.com/cs-cz/images/?</a:t>
            </a:r>
            <a:r>
              <a:rPr lang="cs-CZ" sz="2000" dirty="0" smtClean="0">
                <a:hlinkClick r:id="rId8"/>
              </a:rPr>
              <a:t>CTT=97</a:t>
            </a:r>
            <a:endParaRPr lang="cs-CZ" sz="2000" dirty="0" smtClean="0"/>
          </a:p>
          <a:p>
            <a:pPr lvl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2889</TotalTime>
  <Words>1357</Words>
  <Application>Microsoft Office PowerPoint</Application>
  <PresentationFormat>Předvádění na obrazovce (4:3)</PresentationFormat>
  <Paragraphs>178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Rozdělení počítačových sítí</vt:lpstr>
      <vt:lpstr>Rozdělení počítačových sítí</vt:lpstr>
      <vt:lpstr>Rozdělení počítačových sítí</vt:lpstr>
      <vt:lpstr>Rozdělení počítačových sítí</vt:lpstr>
      <vt:lpstr>Rozdělení počítačových sítí</vt:lpstr>
      <vt:lpstr>Rozdělení počítačových sítí</vt:lpstr>
      <vt:lpstr>Rozdělení počítačových sítí</vt:lpstr>
      <vt:lpstr>Prezentace aplikace PowerPoint</vt:lpstr>
      <vt:lpstr>Rozdělení počítačových sítí - hodnocení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 II</cp:lastModifiedBy>
  <cp:revision>136</cp:revision>
  <dcterms:created xsi:type="dcterms:W3CDTF">2010-11-01T23:40:31Z</dcterms:created>
  <dcterms:modified xsi:type="dcterms:W3CDTF">2013-05-12T19:09:17Z</dcterms:modified>
</cp:coreProperties>
</file>