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78" r:id="rId3"/>
    <p:sldId id="268" r:id="rId4"/>
    <p:sldId id="279" r:id="rId5"/>
    <p:sldId id="280" r:id="rId6"/>
    <p:sldId id="281" r:id="rId7"/>
    <p:sldId id="282" r:id="rId8"/>
    <p:sldId id="283" r:id="rId9"/>
    <p:sldId id="277" r:id="rId10"/>
    <p:sldId id="269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72" y="-3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4.WMF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6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8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audio" Target="../media/audio1.wav"/><Relationship Id="rId7" Type="http://schemas.openxmlformats.org/officeDocument/2006/relationships/slide" Target="slide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3.wav"/><Relationship Id="rId5" Type="http://schemas.openxmlformats.org/officeDocument/2006/relationships/audio" Target="../media/audio2.wav"/><Relationship Id="rId4" Type="http://schemas.openxmlformats.org/officeDocument/2006/relationships/slide" Target="slide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GIF"/><Relationship Id="rId3" Type="http://schemas.openxmlformats.org/officeDocument/2006/relationships/audio" Target="../media/audio1.wav"/><Relationship Id="rId7" Type="http://schemas.openxmlformats.org/officeDocument/2006/relationships/image" Target="../media/image11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wmf"/><Relationship Id="rId5" Type="http://schemas.openxmlformats.org/officeDocument/2006/relationships/audio" Target="../media/audio5.wav"/><Relationship Id="rId4" Type="http://schemas.openxmlformats.org/officeDocument/2006/relationships/audio" Target="../media/audio4.wav"/><Relationship Id="rId9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?CTT=97" TargetMode="External"/><Relationship Id="rId3" Type="http://schemas.openxmlformats.org/officeDocument/2006/relationships/image" Target="../media/image1.png"/><Relationship Id="rId7" Type="http://schemas.openxmlformats.org/officeDocument/2006/relationships/hyperlink" Target="http://office.microsoft.com/cs-cz/images/MC900442026.as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Server-based-network.svg" TargetMode="External"/><Relationship Id="rId5" Type="http://schemas.openxmlformats.org/officeDocument/2006/relationships/hyperlink" Target="http://cs.wikipedia.org/wiki/Soubor:P2P-network.svg" TargetMode="External"/><Relationship Id="rId4" Type="http://schemas.openxmlformats.org/officeDocument/2006/relationships/image" Target="../media/image2.jpg"/><Relationship Id="rId9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50018616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architektura sítí, topologie a rozloha sítí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Počítačové sítě – </a:t>
            </a:r>
            <a:r>
              <a:rPr lang="cs-CZ" sz="2400" b="1" dirty="0" smtClean="0"/>
              <a:t>topologie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VY_32_INOVACE_33_660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47839"/>
            <a:ext cx="9144000" cy="2217701"/>
          </a:xfrm>
          <a:prstGeom prst="rect">
            <a:avLst/>
          </a:prstGeom>
        </p:spPr>
      </p:pic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Pokuste </a:t>
            </a:r>
            <a:r>
              <a:rPr lang="cs-CZ" sz="1800" i="1" dirty="0" smtClean="0">
                <a:solidFill>
                  <a:srgbClr val="7030A0"/>
                </a:solidFill>
              </a:rPr>
              <a:t>se vybavit a diskutovat s dalšími žáky či kamarády</a:t>
            </a:r>
            <a:r>
              <a:rPr lang="cs-CZ" sz="1800" i="1" dirty="0" smtClean="0">
                <a:solidFill>
                  <a:srgbClr val="7030A0"/>
                </a:solidFill>
              </a:rPr>
              <a:t>, jak by jste řešili sami připojení více počítačů – na co všechno je třeba brát zřetel?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226862" y="764704"/>
            <a:ext cx="885698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TOPOLOGIE </a:t>
            </a:r>
            <a:r>
              <a:rPr lang="cs-CZ" sz="2400" dirty="0"/>
              <a:t>sítě sděluje, jakým způsobem jsou jednotlivé uzly sítě propojeny a jaký mají mezi sebou vzájemný vztah. </a:t>
            </a:r>
            <a:r>
              <a:rPr lang="cs-CZ" sz="2400" dirty="0" smtClean="0"/>
              <a:t>Obecně </a:t>
            </a:r>
            <a:r>
              <a:rPr lang="cs-CZ" sz="2400" dirty="0"/>
              <a:t>rozeznáváme fyzickou topologii, (jak jsou opravdu fyzicky propojeny), a logickou topologii, (jak se síť jeví z pohledu jejího uživatele). </a:t>
            </a:r>
          </a:p>
          <a:p>
            <a:pPr algn="just"/>
            <a:endParaRPr lang="cs-CZ" sz="2400" dirty="0">
              <a:solidFill>
                <a:srgbClr val="7030A0"/>
              </a:solidFill>
            </a:endParaRPr>
          </a:p>
          <a:p>
            <a:pPr algn="ctr"/>
            <a:r>
              <a:rPr lang="cs-CZ" sz="2000" dirty="0" smtClean="0">
                <a:solidFill>
                  <a:srgbClr val="7030A0"/>
                </a:solidFill>
              </a:rPr>
              <a:t>(pojem „</a:t>
            </a:r>
            <a:r>
              <a:rPr lang="cs-CZ" sz="2000" dirty="0">
                <a:solidFill>
                  <a:srgbClr val="7030A0"/>
                </a:solidFill>
              </a:rPr>
              <a:t>Topologie“ = rozmístění, orientace a účinnost prvků na </a:t>
            </a:r>
            <a:r>
              <a:rPr lang="cs-CZ" sz="2000" dirty="0" smtClean="0">
                <a:solidFill>
                  <a:srgbClr val="7030A0"/>
                </a:solidFill>
              </a:rPr>
              <a:t>mapě – v oblasti)</a:t>
            </a:r>
            <a:endParaRPr lang="cs-CZ" sz="2000" dirty="0">
              <a:solidFill>
                <a:srgbClr val="7030A0"/>
              </a:solidFill>
            </a:endParaRPr>
          </a:p>
          <a:p>
            <a:pPr algn="just"/>
            <a:endParaRPr lang="cs-CZ" sz="2400" dirty="0">
              <a:solidFill>
                <a:srgbClr val="7030A0"/>
              </a:solidFill>
            </a:endParaRPr>
          </a:p>
          <a:p>
            <a:pPr algn="just"/>
            <a:r>
              <a:rPr lang="cs-CZ" sz="2400" dirty="0">
                <a:solidFill>
                  <a:srgbClr val="0070C0"/>
                </a:solidFill>
              </a:rPr>
              <a:t>Poznámka: Uzel sítě je aktivní prvek dané sítě, např. počítač, server, ale </a:t>
            </a:r>
            <a:r>
              <a:rPr lang="cs-CZ" sz="2400" dirty="0" smtClean="0">
                <a:solidFill>
                  <a:srgbClr val="0070C0"/>
                </a:solidFill>
              </a:rPr>
              <a:t>i obecný </a:t>
            </a:r>
            <a:r>
              <a:rPr lang="cs-CZ" sz="2400" dirty="0">
                <a:solidFill>
                  <a:srgbClr val="0070C0"/>
                </a:solidFill>
              </a:rPr>
              <a:t>ICT řídící komplex (více spolupracujících zařízení)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4998369"/>
            <a:ext cx="2232248" cy="1373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45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645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95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79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02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této topologie a „vytáhněte“ všechny výhody a nevýhody pro celkové porovnání 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83024" y="5013176"/>
            <a:ext cx="6821424" cy="1143000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1</a:t>
            </a:r>
            <a:r>
              <a:rPr lang="cs-CZ" sz="2400" b="1" u="sng" dirty="0">
                <a:solidFill>
                  <a:srgbClr val="002060"/>
                </a:solidFill>
              </a:rPr>
              <a:t>) Sběrnicová topologie (BUS)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1268760"/>
            <a:ext cx="9036496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200" dirty="0" smtClean="0">
                <a:solidFill>
                  <a:srgbClr val="0070C0"/>
                </a:solidFill>
              </a:rPr>
              <a:t>Sběrnicová </a:t>
            </a:r>
            <a:r>
              <a:rPr lang="cs-CZ" sz="2200" dirty="0">
                <a:solidFill>
                  <a:srgbClr val="0070C0"/>
                </a:solidFill>
              </a:rPr>
              <a:t>topologie je </a:t>
            </a:r>
            <a:r>
              <a:rPr lang="cs-CZ" sz="2200" dirty="0" smtClean="0">
                <a:solidFill>
                  <a:srgbClr val="0070C0"/>
                </a:solidFill>
              </a:rPr>
              <a:t>uváděna jako </a:t>
            </a:r>
            <a:r>
              <a:rPr lang="cs-CZ" sz="2200" dirty="0">
                <a:solidFill>
                  <a:srgbClr val="0070C0"/>
                </a:solidFill>
              </a:rPr>
              <a:t>lineární </a:t>
            </a:r>
            <a:r>
              <a:rPr lang="cs-CZ" sz="2200" dirty="0" smtClean="0">
                <a:solidFill>
                  <a:srgbClr val="0070C0"/>
                </a:solidFill>
              </a:rPr>
              <a:t>(také sériová) sběrnice</a:t>
            </a:r>
            <a:r>
              <a:rPr lang="cs-CZ" sz="2200" dirty="0">
                <a:solidFill>
                  <a:srgbClr val="0070C0"/>
                </a:solidFill>
              </a:rPr>
              <a:t>. </a:t>
            </a:r>
            <a:r>
              <a:rPr lang="cs-CZ" sz="2200" dirty="0" smtClean="0">
                <a:solidFill>
                  <a:srgbClr val="0070C0"/>
                </a:solidFill>
              </a:rPr>
              <a:t>Je to nejjednodušší </a:t>
            </a:r>
            <a:r>
              <a:rPr lang="cs-CZ" sz="2200" dirty="0">
                <a:solidFill>
                  <a:srgbClr val="0070C0"/>
                </a:solidFill>
              </a:rPr>
              <a:t>způsob zapojení počítačů do sítě. Skládá se z jediného kabelu nazývaného hlavní kabel (také páteř, nebo segment), který v jedné řadě propojuje všechny počítače v </a:t>
            </a:r>
            <a:r>
              <a:rPr lang="cs-CZ" sz="2200" dirty="0" smtClean="0">
                <a:solidFill>
                  <a:srgbClr val="0070C0"/>
                </a:solidFill>
              </a:rPr>
              <a:t>síti pomocí odbočujících spojek.</a:t>
            </a:r>
            <a:endParaRPr lang="cs-CZ" sz="2200" dirty="0">
              <a:solidFill>
                <a:srgbClr val="0070C0"/>
              </a:solidFill>
            </a:endParaRPr>
          </a:p>
          <a:p>
            <a:pPr marL="177800" indent="-177800"/>
            <a:r>
              <a:rPr lang="cs-CZ" sz="2200" dirty="0" smtClean="0">
                <a:solidFill>
                  <a:srgbClr val="0070C0"/>
                </a:solidFill>
              </a:rPr>
              <a:t>- Počítače komunikují </a:t>
            </a:r>
            <a:r>
              <a:rPr lang="cs-CZ" sz="2200" dirty="0">
                <a:solidFill>
                  <a:srgbClr val="0070C0"/>
                </a:solidFill>
              </a:rPr>
              <a:t>tak, že adresují data konkrétnímu počítači a posílají tato data </a:t>
            </a:r>
            <a:r>
              <a:rPr lang="cs-CZ" sz="2200" dirty="0" smtClean="0">
                <a:solidFill>
                  <a:srgbClr val="0070C0"/>
                </a:solidFill>
              </a:rPr>
              <a:t>do sběrnice. Tak jsou </a:t>
            </a:r>
            <a:r>
              <a:rPr lang="cs-CZ" sz="2200" dirty="0">
                <a:solidFill>
                  <a:srgbClr val="0070C0"/>
                </a:solidFill>
              </a:rPr>
              <a:t>posílána všem počítačům v síti, </a:t>
            </a:r>
            <a:r>
              <a:rPr lang="cs-CZ" sz="2200" dirty="0" smtClean="0">
                <a:solidFill>
                  <a:srgbClr val="0070C0"/>
                </a:solidFill>
              </a:rPr>
              <a:t>ale </a:t>
            </a:r>
            <a:r>
              <a:rPr lang="cs-CZ" sz="2200" dirty="0">
                <a:solidFill>
                  <a:srgbClr val="0070C0"/>
                </a:solidFill>
              </a:rPr>
              <a:t>informaci přijme pouze ten počítač, jehož adresa odpovídá adrese zakódované v počáteční části signálu. </a:t>
            </a:r>
            <a:r>
              <a:rPr lang="cs-CZ" sz="2200" dirty="0" smtClean="0">
                <a:solidFill>
                  <a:srgbClr val="0070C0"/>
                </a:solidFill>
              </a:rPr>
              <a:t>Zprávy tak může odesílat </a:t>
            </a:r>
            <a:r>
              <a:rPr lang="cs-CZ" sz="2200" dirty="0">
                <a:solidFill>
                  <a:srgbClr val="0070C0"/>
                </a:solidFill>
              </a:rPr>
              <a:t>vždy pouze jeden počítač.</a:t>
            </a:r>
          </a:p>
          <a:p>
            <a:pPr marL="177800" indent="-177800"/>
            <a:r>
              <a:rPr lang="cs-CZ" sz="2200" dirty="0" smtClean="0">
                <a:solidFill>
                  <a:srgbClr val="0070C0"/>
                </a:solidFill>
              </a:rPr>
              <a:t>- </a:t>
            </a:r>
            <a:r>
              <a:rPr lang="cs-CZ" sz="2000" dirty="0" smtClean="0">
                <a:solidFill>
                  <a:srgbClr val="0070C0"/>
                </a:solidFill>
              </a:rPr>
              <a:t>Protože </a:t>
            </a:r>
            <a:r>
              <a:rPr lang="cs-CZ" sz="2000" dirty="0">
                <a:solidFill>
                  <a:srgbClr val="0070C0"/>
                </a:solidFill>
              </a:rPr>
              <a:t>ve sběrnicové síti může </a:t>
            </a:r>
            <a:r>
              <a:rPr lang="cs-CZ" sz="2000" dirty="0" smtClean="0">
                <a:solidFill>
                  <a:srgbClr val="0070C0"/>
                </a:solidFill>
              </a:rPr>
              <a:t>data </a:t>
            </a:r>
            <a:r>
              <a:rPr lang="cs-CZ" sz="2000" dirty="0">
                <a:solidFill>
                  <a:srgbClr val="0070C0"/>
                </a:solidFill>
              </a:rPr>
              <a:t>posílat vždy pouze jeden počítač</a:t>
            </a:r>
            <a:r>
              <a:rPr lang="cs-CZ" sz="2000" dirty="0" smtClean="0">
                <a:solidFill>
                  <a:srgbClr val="0070C0"/>
                </a:solidFill>
              </a:rPr>
              <a:t>, závisí </a:t>
            </a:r>
            <a:r>
              <a:rPr lang="cs-CZ" sz="2000" dirty="0">
                <a:solidFill>
                  <a:srgbClr val="0070C0"/>
                </a:solidFill>
              </a:rPr>
              <a:t>výkon sítě na počtu počítačů připojených ke sběrnici. Čím více počítačů je ke sběrnici připojených, tím více počítačů bude </a:t>
            </a:r>
            <a:r>
              <a:rPr lang="cs-CZ" sz="2000" dirty="0" smtClean="0">
                <a:solidFill>
                  <a:srgbClr val="0070C0"/>
                </a:solidFill>
              </a:rPr>
              <a:t>čekat</a:t>
            </a:r>
            <a:r>
              <a:rPr lang="cs-CZ" sz="2000" dirty="0">
                <a:solidFill>
                  <a:srgbClr val="0070C0"/>
                </a:solidFill>
              </a:rPr>
              <a:t>, aby mohly poslat data po sběrnici, a tím bude síť pomalejší.</a:t>
            </a:r>
          </a:p>
        </p:txBody>
      </p:sp>
    </p:spTree>
    <p:extLst>
      <p:ext uri="{BB962C8B-B14F-4D97-AF65-F5344CB8AC3E}">
        <p14:creationId xmlns:p14="http://schemas.microsoft.com/office/powerpoint/2010/main" val="2650214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89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995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095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  <p:bldP spid="10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této topologie a „vytáhněte“ všechny výhody a nevýhody pro celkové porovnání 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962" y="3783313"/>
            <a:ext cx="3624135" cy="2317539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2) </a:t>
            </a:r>
            <a:r>
              <a:rPr lang="cs-CZ" sz="2400" b="1" u="sng" dirty="0">
                <a:solidFill>
                  <a:srgbClr val="002060"/>
                </a:solidFill>
              </a:rPr>
              <a:t>Hvězdicová topologie (STAR)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1268760"/>
            <a:ext cx="8928992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200" dirty="0">
                <a:solidFill>
                  <a:srgbClr val="0070C0"/>
                </a:solidFill>
              </a:rPr>
              <a:t>Ve hvězdicové topologii jsou počítače propojeny pomocí kabelových segmentů </a:t>
            </a:r>
            <a:r>
              <a:rPr lang="cs-CZ" sz="2200" dirty="0" smtClean="0">
                <a:solidFill>
                  <a:srgbClr val="0070C0"/>
                </a:solidFill>
              </a:rPr>
              <a:t>či jinak k </a:t>
            </a:r>
            <a:r>
              <a:rPr lang="cs-CZ" sz="2200" dirty="0">
                <a:solidFill>
                  <a:srgbClr val="0070C0"/>
                </a:solidFill>
              </a:rPr>
              <a:t>centrálnímu </a:t>
            </a:r>
            <a:r>
              <a:rPr lang="cs-CZ" sz="2200" dirty="0" smtClean="0">
                <a:solidFill>
                  <a:srgbClr val="0070C0"/>
                </a:solidFill>
              </a:rPr>
              <a:t>aktivnímu prvku </a:t>
            </a:r>
            <a:r>
              <a:rPr lang="cs-CZ" sz="2200" dirty="0">
                <a:solidFill>
                  <a:srgbClr val="0070C0"/>
                </a:solidFill>
              </a:rPr>
              <a:t>sítě, </a:t>
            </a:r>
            <a:r>
              <a:rPr lang="cs-CZ" sz="2200" dirty="0" smtClean="0">
                <a:solidFill>
                  <a:srgbClr val="0070C0"/>
                </a:solidFill>
              </a:rPr>
              <a:t>(např</a:t>
            </a:r>
            <a:r>
              <a:rPr lang="cs-CZ" sz="2200" dirty="0">
                <a:solidFill>
                  <a:srgbClr val="0070C0"/>
                </a:solidFill>
              </a:rPr>
              <a:t>. </a:t>
            </a:r>
            <a:r>
              <a:rPr lang="cs-CZ" sz="2200" dirty="0" smtClean="0">
                <a:solidFill>
                  <a:srgbClr val="0070C0"/>
                </a:solidFill>
              </a:rPr>
              <a:t>rozbočovač, přepínač, směrovač). </a:t>
            </a:r>
            <a:r>
              <a:rPr lang="cs-CZ" sz="2200" dirty="0">
                <a:solidFill>
                  <a:srgbClr val="0070C0"/>
                </a:solidFill>
              </a:rPr>
              <a:t>Signály se přenáší z vysílacího počítače přes </a:t>
            </a:r>
            <a:r>
              <a:rPr lang="cs-CZ" sz="2200" dirty="0" smtClean="0">
                <a:solidFill>
                  <a:srgbClr val="0070C0"/>
                </a:solidFill>
              </a:rPr>
              <a:t>aktivní centrální prvek do </a:t>
            </a:r>
            <a:r>
              <a:rPr lang="cs-CZ" sz="2200" dirty="0">
                <a:solidFill>
                  <a:srgbClr val="0070C0"/>
                </a:solidFill>
              </a:rPr>
              <a:t>všech </a:t>
            </a:r>
            <a:r>
              <a:rPr lang="cs-CZ" sz="2200" dirty="0" smtClean="0">
                <a:solidFill>
                  <a:srgbClr val="0070C0"/>
                </a:solidFill>
              </a:rPr>
              <a:t>ostatních počítačů </a:t>
            </a:r>
            <a:r>
              <a:rPr lang="cs-CZ" sz="2200" dirty="0">
                <a:solidFill>
                  <a:srgbClr val="0070C0"/>
                </a:solidFill>
              </a:rPr>
              <a:t>v síti.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74625" indent="-165100">
              <a:buFontTx/>
              <a:buChar char="-"/>
            </a:pPr>
            <a:r>
              <a:rPr lang="cs-CZ" sz="2200" dirty="0" smtClean="0">
                <a:solidFill>
                  <a:srgbClr val="0070C0"/>
                </a:solidFill>
              </a:rPr>
              <a:t>Tato </a:t>
            </a:r>
            <a:r>
              <a:rPr lang="cs-CZ" sz="2200" dirty="0">
                <a:solidFill>
                  <a:srgbClr val="0070C0"/>
                </a:solidFill>
              </a:rPr>
              <a:t>topologie </a:t>
            </a:r>
            <a:r>
              <a:rPr lang="cs-CZ" sz="2200" dirty="0" smtClean="0">
                <a:solidFill>
                  <a:srgbClr val="0070C0"/>
                </a:solidFill>
              </a:rPr>
              <a:t>vznikla z </a:t>
            </a:r>
            <a:r>
              <a:rPr lang="cs-CZ" sz="2200" dirty="0">
                <a:solidFill>
                  <a:srgbClr val="0070C0"/>
                </a:solidFill>
              </a:rPr>
              <a:t>počátku používání výpočetní techniky, kdy bývaly </a:t>
            </a:r>
            <a:r>
              <a:rPr lang="cs-CZ" sz="2200" dirty="0" smtClean="0">
                <a:solidFill>
                  <a:srgbClr val="0070C0"/>
                </a:solidFill>
              </a:rPr>
              <a:t>koncové počítače (terminály) </a:t>
            </a:r>
            <a:r>
              <a:rPr lang="cs-CZ" sz="2200" dirty="0">
                <a:solidFill>
                  <a:srgbClr val="0070C0"/>
                </a:solidFill>
              </a:rPr>
              <a:t>připojeny </a:t>
            </a:r>
            <a:r>
              <a:rPr lang="cs-CZ" sz="2200" dirty="0" smtClean="0">
                <a:solidFill>
                  <a:srgbClr val="0070C0"/>
                </a:solidFill>
              </a:rPr>
              <a:t>k </a:t>
            </a:r>
            <a:r>
              <a:rPr lang="cs-CZ" sz="2200" dirty="0">
                <a:solidFill>
                  <a:srgbClr val="0070C0"/>
                </a:solidFill>
              </a:rPr>
              <a:t>centrálnímu počítači (</a:t>
            </a:r>
            <a:r>
              <a:rPr lang="cs-CZ" sz="2200" dirty="0" smtClean="0">
                <a:solidFill>
                  <a:srgbClr val="0070C0"/>
                </a:solidFill>
              </a:rPr>
              <a:t>mainframe). </a:t>
            </a:r>
          </a:p>
          <a:p>
            <a:pPr marL="176213"/>
            <a:r>
              <a:rPr lang="cs-CZ" sz="2200" dirty="0" smtClean="0">
                <a:solidFill>
                  <a:srgbClr val="0070C0"/>
                </a:solidFill>
              </a:rPr>
              <a:t>Mezi </a:t>
            </a:r>
            <a:r>
              <a:rPr lang="cs-CZ" sz="2200" dirty="0">
                <a:solidFill>
                  <a:srgbClr val="0070C0"/>
                </a:solidFill>
              </a:rPr>
              <a:t>každými </a:t>
            </a:r>
            <a:r>
              <a:rPr lang="cs-CZ" sz="2200" dirty="0" smtClean="0">
                <a:solidFill>
                  <a:srgbClr val="0070C0"/>
                </a:solidFill>
              </a:rPr>
              <a:t>dvěma </a:t>
            </a:r>
            <a:r>
              <a:rPr lang="cs-CZ" sz="2200" dirty="0">
                <a:solidFill>
                  <a:srgbClr val="0070C0"/>
                </a:solidFill>
              </a:rPr>
              <a:t>stanicemi musí </a:t>
            </a:r>
            <a:r>
              <a:rPr lang="cs-CZ" sz="2200" dirty="0" smtClean="0">
                <a:solidFill>
                  <a:srgbClr val="0070C0"/>
                </a:solidFill>
              </a:rPr>
              <a:t>existovat právě jen </a:t>
            </a:r>
            <a:r>
              <a:rPr lang="cs-CZ" sz="2200" dirty="0">
                <a:solidFill>
                  <a:srgbClr val="0070C0"/>
                </a:solidFill>
              </a:rPr>
              <a:t>jedna cesta!</a:t>
            </a:r>
          </a:p>
          <a:p>
            <a:pPr marL="174625" indent="-165100">
              <a:buFontTx/>
              <a:buChar char="-"/>
            </a:pPr>
            <a:r>
              <a:rPr lang="cs-CZ" sz="2200" dirty="0">
                <a:solidFill>
                  <a:srgbClr val="0070C0"/>
                </a:solidFill>
              </a:rPr>
              <a:t>Pokud ve hvězdicové síti selže jeden </a:t>
            </a:r>
            <a:r>
              <a:rPr lang="cs-CZ" sz="2200" dirty="0" smtClean="0">
                <a:solidFill>
                  <a:srgbClr val="0070C0"/>
                </a:solidFill>
              </a:rPr>
              <a:t>počítač</a:t>
            </a:r>
          </a:p>
          <a:p>
            <a:pPr marL="177800"/>
            <a:r>
              <a:rPr lang="cs-CZ" sz="2200" dirty="0" smtClean="0">
                <a:solidFill>
                  <a:srgbClr val="0070C0"/>
                </a:solidFill>
              </a:rPr>
              <a:t>nebo </a:t>
            </a:r>
            <a:r>
              <a:rPr lang="cs-CZ" sz="2200" dirty="0">
                <a:solidFill>
                  <a:srgbClr val="0070C0"/>
                </a:solidFill>
              </a:rPr>
              <a:t>kabel, který ho připojuje k </a:t>
            </a:r>
            <a:r>
              <a:rPr lang="cs-CZ" sz="2200" dirty="0" smtClean="0">
                <a:solidFill>
                  <a:srgbClr val="0070C0"/>
                </a:solidFill>
              </a:rPr>
              <a:t>aktivnímu </a:t>
            </a:r>
          </a:p>
          <a:p>
            <a:pPr marL="177800"/>
            <a:r>
              <a:rPr lang="cs-CZ" sz="2200" dirty="0" smtClean="0">
                <a:solidFill>
                  <a:srgbClr val="0070C0"/>
                </a:solidFill>
              </a:rPr>
              <a:t>prvku, pouze tento jeden počítač nebude </a:t>
            </a:r>
          </a:p>
          <a:p>
            <a:pPr marL="177800"/>
            <a:r>
              <a:rPr lang="cs-CZ" sz="2200" dirty="0" smtClean="0">
                <a:solidFill>
                  <a:srgbClr val="0070C0"/>
                </a:solidFill>
              </a:rPr>
              <a:t>moci posílat </a:t>
            </a:r>
            <a:r>
              <a:rPr lang="cs-CZ" sz="2200" dirty="0">
                <a:solidFill>
                  <a:srgbClr val="0070C0"/>
                </a:solidFill>
              </a:rPr>
              <a:t>nebo přijímat data ze sítě.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77800"/>
            <a:r>
              <a:rPr lang="cs-CZ" sz="2200" dirty="0" smtClean="0">
                <a:solidFill>
                  <a:srgbClr val="0070C0"/>
                </a:solidFill>
              </a:rPr>
              <a:t>Zbývající část </a:t>
            </a:r>
            <a:r>
              <a:rPr lang="cs-CZ" sz="2200" dirty="0">
                <a:solidFill>
                  <a:srgbClr val="0070C0"/>
                </a:solidFill>
              </a:rPr>
              <a:t>sítě bude i nadále fungovat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77800"/>
            <a:r>
              <a:rPr lang="cs-CZ" sz="2200" dirty="0">
                <a:solidFill>
                  <a:srgbClr val="0070C0"/>
                </a:solidFill>
              </a:rPr>
              <a:t>z</a:t>
            </a:r>
            <a:r>
              <a:rPr lang="cs-CZ" sz="2200" dirty="0" smtClean="0">
                <a:solidFill>
                  <a:srgbClr val="0070C0"/>
                </a:solidFill>
              </a:rPr>
              <a:t>cela normálně</a:t>
            </a:r>
            <a:r>
              <a:rPr lang="cs-CZ" sz="2200" dirty="0">
                <a:solidFill>
                  <a:srgbClr val="0070C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318694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3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3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3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  <p:bldP spid="102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této topologie a „vytáhněte“ všechny výhody a nevýhody pro celkové porovnání 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11962" y="3790617"/>
            <a:ext cx="3624135" cy="2302931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3) </a:t>
            </a:r>
            <a:r>
              <a:rPr lang="cs-CZ" sz="2400" b="1" u="sng" dirty="0">
                <a:solidFill>
                  <a:srgbClr val="002060"/>
                </a:solidFill>
              </a:rPr>
              <a:t>Kruhová (Prstencová) topologie (RING)</a:t>
            </a: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1268760"/>
            <a:ext cx="8928992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200" dirty="0">
                <a:solidFill>
                  <a:srgbClr val="0070C0"/>
                </a:solidFill>
              </a:rPr>
              <a:t>Prstencová topologie propojuje počítače pomocí kabelu v jediném okruhu. Neexistují žádné zakončené konce. Signál postupuje po smyčce v jednom směru a prochází postupně všemi počítači, ovšem přes centrální prvek.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74625" indent="-165100">
              <a:buFontTx/>
              <a:buChar char="-"/>
            </a:pPr>
            <a:r>
              <a:rPr lang="cs-CZ" sz="2200" dirty="0" smtClean="0">
                <a:solidFill>
                  <a:srgbClr val="0070C0"/>
                </a:solidFill>
              </a:rPr>
              <a:t>Na </a:t>
            </a:r>
            <a:r>
              <a:rPr lang="cs-CZ" sz="2200" dirty="0">
                <a:solidFill>
                  <a:srgbClr val="0070C0"/>
                </a:solidFill>
              </a:rPr>
              <a:t>rozdíl od pasivní sběrnicové topologie funguje každý počítač jako opakovač, tzn., že zesiluje signál a posílá ho do dalšího počítače. Proto lze libovolně rozšiřovat síť, aniž by docházelo ke komplikacím. </a:t>
            </a:r>
            <a:endParaRPr lang="cs-CZ" sz="2200" dirty="0" smtClean="0">
              <a:solidFill>
                <a:srgbClr val="0070C0"/>
              </a:solidFill>
            </a:endParaRPr>
          </a:p>
          <a:p>
            <a:pPr marL="174625" indent="-165100">
              <a:buFontTx/>
              <a:buChar char="-"/>
            </a:pPr>
            <a:r>
              <a:rPr lang="cs-CZ" sz="2200" dirty="0" smtClean="0">
                <a:solidFill>
                  <a:srgbClr val="0070C0"/>
                </a:solidFill>
              </a:rPr>
              <a:t>Protože </a:t>
            </a:r>
            <a:r>
              <a:rPr lang="cs-CZ" sz="2200" dirty="0">
                <a:solidFill>
                  <a:srgbClr val="0070C0"/>
                </a:solidFill>
              </a:rPr>
              <a:t>signál prochází všemi počítači, může mít selhání jednoho počítače dopad na celou </a:t>
            </a:r>
            <a:r>
              <a:rPr lang="cs-CZ" sz="2200" dirty="0" smtClean="0">
                <a:solidFill>
                  <a:srgbClr val="0070C0"/>
                </a:solidFill>
              </a:rPr>
              <a:t>síť.</a:t>
            </a:r>
            <a:endParaRPr lang="cs-CZ" sz="2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4274943"/>
            <a:ext cx="53285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000" b="1" u="sng" dirty="0" smtClean="0">
                <a:solidFill>
                  <a:schemeClr val="accent6">
                    <a:lumMod val="50000"/>
                  </a:schemeClr>
                </a:solidFill>
              </a:rPr>
              <a:t>Poznámka: </a:t>
            </a:r>
          </a:p>
          <a:p>
            <a:pPr marL="177800"/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Právě tato topologie je typickou ukázkou rozdílu mezi fyzickým a logickým zapojením. Fyzické propojení odpovídá STAR, ale signál je posílán z jedné stanice na druhou, dále na třetí a tak dále až zpět k první, tedy do kruhu (RING). </a:t>
            </a:r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1122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7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7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  <p:bldP spid="1025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této topologie a „vytáhněte“ všechny výhody a nevýhody pro celkové porovnání 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2829177"/>
            <a:ext cx="4716016" cy="3408135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4</a:t>
            </a:r>
            <a:r>
              <a:rPr lang="cs-CZ" sz="2400" b="1" u="sng" dirty="0">
                <a:solidFill>
                  <a:srgbClr val="002060"/>
                </a:solidFill>
              </a:rPr>
              <a:t>) </a:t>
            </a:r>
            <a:r>
              <a:rPr lang="cs-CZ" sz="2400" b="1" u="sng" dirty="0" smtClean="0">
                <a:solidFill>
                  <a:srgbClr val="002060"/>
                </a:solidFill>
              </a:rPr>
              <a:t>Neomezená/kombinovaná topologie (MESH)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1268760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200" dirty="0">
                <a:solidFill>
                  <a:srgbClr val="0070C0"/>
                </a:solidFill>
              </a:rPr>
              <a:t>Segmenty sítě jsou zapojeny libovolně </a:t>
            </a:r>
            <a:r>
              <a:rPr lang="cs-CZ" sz="2200" dirty="0" smtClean="0">
                <a:solidFill>
                  <a:srgbClr val="0070C0"/>
                </a:solidFill>
              </a:rPr>
              <a:t>a různorodě mezi sebou, v ideálním případě „každý s každým“, nebo </a:t>
            </a:r>
            <a:r>
              <a:rPr lang="cs-CZ" sz="2200" dirty="0">
                <a:solidFill>
                  <a:srgbClr val="0070C0"/>
                </a:solidFill>
              </a:rPr>
              <a:t>vytváří např. stromovou strukturu.</a:t>
            </a:r>
          </a:p>
          <a:p>
            <a:pPr marL="174625" indent="-165100">
              <a:buFontTx/>
              <a:buChar char="-"/>
            </a:pPr>
            <a:r>
              <a:rPr lang="cs-CZ" sz="2200" dirty="0">
                <a:solidFill>
                  <a:srgbClr val="0070C0"/>
                </a:solidFill>
              </a:rPr>
              <a:t>Obecně se nemusí jednat o samostatné počítače, ale o navzájem propojené sítě. </a:t>
            </a:r>
            <a:r>
              <a:rPr lang="cs-CZ" sz="2200" dirty="0" smtClean="0">
                <a:solidFill>
                  <a:srgbClr val="0070C0"/>
                </a:solidFill>
              </a:rPr>
              <a:t>(</a:t>
            </a:r>
            <a:r>
              <a:rPr lang="cs-CZ" sz="2200" i="1" dirty="0" smtClean="0">
                <a:solidFill>
                  <a:srgbClr val="0070C0"/>
                </a:solidFill>
              </a:rPr>
              <a:t>typicky například Internet</a:t>
            </a:r>
            <a:r>
              <a:rPr lang="cs-CZ" sz="2200" dirty="0" smtClean="0">
                <a:solidFill>
                  <a:srgbClr val="0070C0"/>
                </a:solidFill>
              </a:rPr>
              <a:t>)</a:t>
            </a:r>
            <a:endParaRPr lang="cs-CZ" sz="22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504" y="2780928"/>
            <a:ext cx="446449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4625" indent="-165100">
              <a:buFontTx/>
              <a:buChar char="-"/>
            </a:pPr>
            <a:r>
              <a:rPr lang="cs-CZ" sz="2000" u="sng" dirty="0" smtClean="0">
                <a:solidFill>
                  <a:schemeClr val="accent6">
                    <a:lumMod val="50000"/>
                  </a:schemeClr>
                </a:solidFill>
              </a:rPr>
              <a:t>Poznámka</a:t>
            </a:r>
            <a:r>
              <a:rPr lang="cs-CZ" sz="2000" dirty="0" smtClean="0">
                <a:solidFill>
                  <a:schemeClr val="accent6">
                    <a:lumMod val="50000"/>
                  </a:schemeClr>
                </a:solidFill>
              </a:rPr>
              <a:t>: </a:t>
            </a:r>
          </a:p>
          <a:p>
            <a:pPr marL="177800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Existují i další možnosti propojení sítí, které doplňují i kombinují základní metody.</a:t>
            </a:r>
          </a:p>
          <a:p>
            <a:pPr marL="177800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V této oblasti se nacházíme v obrovském vývoji a lze předpokládat nové objevy dalšího využívání sítí.</a:t>
            </a:r>
          </a:p>
          <a:p>
            <a:pPr marL="177800"/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Aktuálně lze předvídat další vývoj 3D zobrazení a postupně i další mediální kanály, apod., což se sice zatím zdá (2013) jako naprostá Science Fiction, ale podívejme se do historie a poučme se.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177800"/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6150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65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65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650"/>
                            </p:stCondLst>
                            <p:childTnLst>
                              <p:par>
                                <p:cTn id="21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65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  <p:bldP spid="1025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sítí - porovnání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Na Internetu nalezněte detailní popis výhod a nevýhod pro celkové porovnání  vlastností sítí.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9749130"/>
              </p:ext>
            </p:extLst>
          </p:nvPr>
        </p:nvGraphicFramePr>
        <p:xfrm>
          <a:off x="107505" y="1298377"/>
          <a:ext cx="8928992" cy="493893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68151"/>
                <a:gridCol w="3672408"/>
                <a:gridCol w="3888433"/>
              </a:tblGrid>
              <a:tr h="30901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Typ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Výhody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Nevýhody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4330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Sběrnicová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Ekonomické využití kabelu. 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Média nejsou drahá a snadno se s nimi pracuje. 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Jednoduchá</a:t>
                      </a:r>
                      <a:r>
                        <a:rPr lang="cs-CZ" sz="2000" dirty="0">
                          <a:effectLst/>
                          <a:latin typeface="+mj-lt"/>
                        </a:rPr>
                        <a:t>, spolehlivá. </a:t>
                      </a:r>
                      <a:endParaRPr lang="cs-CZ" sz="2000" dirty="0" smtClean="0">
                        <a:effectLst/>
                        <a:latin typeface="+mj-lt"/>
                      </a:endParaRP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Snadno </a:t>
                      </a:r>
                      <a:r>
                        <a:rPr lang="cs-CZ" sz="2000" dirty="0">
                          <a:effectLst/>
                          <a:latin typeface="+mj-lt"/>
                        </a:rPr>
                        <a:t>se rozšiřuje.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Síť může při velkém provozu zpomalit. 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Problémy se obtížně izolují.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Porušení kabelu muže ovlivnit mnoho uživatelů.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4330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  <a:latin typeface="+mj-lt"/>
                        </a:rPr>
                        <a:t>Hvězdicová</a:t>
                      </a:r>
                      <a:endParaRPr lang="cs-CZ" sz="200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Snadná modifikace a přidávání nových počítačů.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Centrální monitorování a správa. 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Selhání jednoho počítače neovlivní zbytek sítě.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Pokud selže centrální prvek, selže celá sít.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 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543308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Prstencová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Rovnocenný přístup pro všechny počítače.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Vyvážený výkon i při velkém počtu uživatelů.</a:t>
                      </a:r>
                    </a:p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j-lt"/>
                        </a:rPr>
                        <a:t> 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Selhání jednoho počítače má dopad na zbytek sítě.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Problémy se obtížně izolují.</a:t>
                      </a:r>
                    </a:p>
                    <a:p>
                      <a:pPr marL="177800" indent="-177800" algn="l"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  <a:latin typeface="+mj-lt"/>
                        </a:rPr>
                        <a:t>Rekonfigurace sítě přeruší její provoz.</a:t>
                      </a:r>
                      <a:endParaRPr lang="cs-CZ" sz="20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Základní porovnání jednoduchých topologií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76363" y="3086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0102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sítí - úkol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93875" indent="-53340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00B050"/>
                </a:solidFill>
              </a:rPr>
              <a:t>Úkol: Rozšíření popisu, zapojení, výhod a nevýhod základních topologií. </a:t>
            </a:r>
            <a:endParaRPr lang="cs-CZ" sz="18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64311" y="836712"/>
            <a:ext cx="8700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Úkol: z Wikipedie lze sice velmi rychle načíst topologie sítí, ale …!!!</a:t>
            </a:r>
            <a:endParaRPr lang="cs-CZ" sz="2400" b="1" u="sng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64311" y="1412776"/>
            <a:ext cx="8879689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68288" indent="-268288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Z webu Wikipedie je zobrazen následující obrázek topologií sítí. </a:t>
            </a:r>
          </a:p>
          <a:p>
            <a:pPr marL="268288" indent="-268288"/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268288" indent="-268288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Na dalších informačních zdrojích nalezněte popis, vlastnosti, použití, výhody a nevýhody různých zapojení ICT do sítí.</a:t>
            </a:r>
          </a:p>
          <a:p>
            <a:pPr marL="268288" indent="-268288"/>
            <a:endParaRPr lang="cs-CZ" sz="24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268288" indent="-268288"/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Porovnejte získané výsledky a pokuste se sjednotit získané informace, rozšířit a doplnit tabulku výhod a nevýhod jednotlivých zapojení a statisticky ji vyhodnotit. 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4614" y="3997374"/>
            <a:ext cx="4569834" cy="2239938"/>
          </a:xfrm>
          <a:prstGeom prst="rect">
            <a:avLst/>
          </a:prstGeom>
        </p:spPr>
      </p:pic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376363" y="30861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71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17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6624736" cy="516237"/>
          </a:xfrm>
        </p:spPr>
        <p:txBody>
          <a:bodyPr>
            <a:noAutofit/>
          </a:bodyPr>
          <a:lstStyle/>
          <a:p>
            <a:pPr marL="0" indent="0" algn="just">
              <a:spcBef>
                <a:spcPts val="0"/>
              </a:spcBef>
              <a:buNone/>
            </a:pP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 – </a:t>
            </a:r>
            <a:r>
              <a:rPr lang="cs-CZ" sz="2400" b="1" u="sng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Autotest</a:t>
            </a:r>
            <a:r>
              <a:rPr lang="cs-CZ" sz="24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Otázka – úkol – zamyšlení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 bwMode="auto">
          <a:xfrm>
            <a:off x="0" y="6255446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47788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00B050"/>
                </a:solidFill>
              </a:rPr>
              <a:t>Zamysli se, vyber správnou odpověď a potvrď ji kliknutím. </a:t>
            </a:r>
            <a:endParaRPr lang="cs-CZ" sz="2000" i="1" dirty="0" smtClean="0">
              <a:solidFill>
                <a:srgbClr val="00B050"/>
              </a:solidFill>
            </a:endParaRPr>
          </a:p>
          <a:p>
            <a:pPr marL="1347788" indent="0">
              <a:spcBef>
                <a:spcPts val="0"/>
              </a:spcBef>
              <a:buNone/>
            </a:pPr>
            <a:r>
              <a:rPr lang="cs-CZ" sz="1800" i="1" dirty="0">
                <a:solidFill>
                  <a:srgbClr val="7030A0"/>
                </a:solidFill>
              </a:rPr>
              <a:t>(V případě správné odpovědi </a:t>
            </a:r>
            <a:r>
              <a:rPr lang="cs-CZ" sz="1800" i="1" dirty="0" smtClean="0">
                <a:solidFill>
                  <a:srgbClr val="7030A0"/>
                </a:solidFill>
              </a:rPr>
              <a:t>jste </a:t>
            </a:r>
            <a:r>
              <a:rPr lang="cs-CZ" sz="1800" i="1" dirty="0">
                <a:solidFill>
                  <a:srgbClr val="7030A0"/>
                </a:solidFill>
              </a:rPr>
              <a:t>OK, pokud ne – </a:t>
            </a:r>
            <a:r>
              <a:rPr lang="cs-CZ" sz="1800" i="1" dirty="0" smtClean="0">
                <a:solidFill>
                  <a:srgbClr val="7030A0"/>
                </a:solidFill>
              </a:rPr>
              <a:t>vrátíte </a:t>
            </a:r>
            <a:r>
              <a:rPr lang="cs-CZ" sz="1800" i="1" dirty="0">
                <a:solidFill>
                  <a:srgbClr val="7030A0"/>
                </a:solidFill>
              </a:rPr>
              <a:t>se pro zopakování látky)</a:t>
            </a:r>
          </a:p>
          <a:p>
            <a:pPr marL="1347788" indent="0">
              <a:spcBef>
                <a:spcPts val="0"/>
              </a:spcBef>
              <a:buNone/>
            </a:pPr>
            <a:endParaRPr lang="cs-CZ" sz="2000" i="1" dirty="0">
              <a:solidFill>
                <a:srgbClr val="00B05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028" name="TextovéPole 1027"/>
          <p:cNvSpPr txBox="1"/>
          <p:nvPr/>
        </p:nvSpPr>
        <p:spPr>
          <a:xfrm>
            <a:off x="179512" y="1196752"/>
            <a:ext cx="870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1)	</a:t>
            </a:r>
            <a:r>
              <a:rPr lang="cs-CZ" sz="2000" dirty="0" smtClean="0">
                <a:solidFill>
                  <a:srgbClr val="002060"/>
                </a:solidFill>
              </a:rPr>
              <a:t>Topologie počítačových sítí řeší jejich umístění v zeměpisné mapě?</a:t>
            </a:r>
            <a:endParaRPr lang="cs-CZ" sz="2000" dirty="0">
              <a:solidFill>
                <a:srgbClr val="002060"/>
              </a:solidFill>
            </a:endParaRPr>
          </a:p>
          <a:p>
            <a:r>
              <a:rPr lang="cs-CZ" sz="2000" dirty="0" smtClean="0">
                <a:solidFill>
                  <a:srgbClr val="002060"/>
                </a:solidFill>
              </a:rPr>
              <a:t> </a:t>
            </a:r>
            <a:r>
              <a:rPr lang="cs-CZ" sz="2000" dirty="0">
                <a:solidFill>
                  <a:srgbClr val="00206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4" action="ppaction://hlinksldjump">
                  <a:snd r:embed="rId5" name="hammer.wav"/>
                </a:hlinkClick>
              </a:rPr>
              <a:t>ano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6" name="ano_spravne.wav"/>
                </a:hlinkClick>
              </a:rPr>
              <a:t>ne</a:t>
            </a:r>
            <a:r>
              <a:rPr lang="cs-CZ" sz="2000" dirty="0" smtClean="0">
                <a:solidFill>
                  <a:srgbClr val="0070C0"/>
                </a:solidFill>
              </a:rPr>
              <a:t>	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9512" y="2060848"/>
            <a:ext cx="87038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2)	</a:t>
            </a:r>
            <a:r>
              <a:rPr lang="cs-CZ" sz="2000" dirty="0" smtClean="0"/>
              <a:t>Jaká topologie se osvědčila jako optimální pro malou domácí síť?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BUS</a:t>
            </a:r>
            <a:r>
              <a:rPr lang="cs-CZ" sz="2000" dirty="0" smtClean="0">
                <a:solidFill>
                  <a:srgbClr val="0070C0"/>
                </a:solidFill>
              </a:rPr>
              <a:t> – </a:t>
            </a:r>
            <a:r>
              <a:rPr lang="cs-CZ" sz="2000" dirty="0" smtClean="0">
                <a:solidFill>
                  <a:srgbClr val="0070C0"/>
                </a:solidFill>
                <a:hlinkClick r:id="" action="ppaction://noaction">
                  <a:snd r:embed="rId6" name="ano_spravne.wav"/>
                </a:hlinkClick>
              </a:rPr>
              <a:t>STAR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RING</a:t>
            </a:r>
            <a:r>
              <a:rPr lang="cs-CZ" sz="2000" dirty="0" smtClean="0">
                <a:solidFill>
                  <a:srgbClr val="0070C0"/>
                </a:solidFill>
              </a:rPr>
              <a:t> </a:t>
            </a:r>
            <a:r>
              <a:rPr lang="cs-CZ" sz="2000" dirty="0" smtClean="0">
                <a:solidFill>
                  <a:srgbClr val="0070C0"/>
                </a:solidFill>
              </a:rPr>
              <a:t>–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MESH</a:t>
            </a:r>
            <a:endParaRPr lang="cs-CZ" sz="20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79512" y="2924944"/>
            <a:ext cx="85689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3)	</a:t>
            </a:r>
            <a:r>
              <a:rPr lang="cs-CZ" sz="2000" dirty="0" smtClean="0">
                <a:solidFill>
                  <a:srgbClr val="002060"/>
                </a:solidFill>
              </a:rPr>
              <a:t>Která odpověď splňuje požadavky na nejspolehlivější zapojení sítě?</a:t>
            </a:r>
            <a:endParaRPr lang="cs-CZ" sz="2000" dirty="0" smtClean="0">
              <a:solidFill>
                <a:srgbClr val="002060"/>
              </a:solidFill>
            </a:endParaRPr>
          </a:p>
          <a:p>
            <a:r>
              <a:rPr lang="cs-CZ" sz="2000" dirty="0"/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a: 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lineární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 zapojení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 smtClean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4" action="ppaction://hlinksldjump">
                  <a:snd r:embed="rId5" name="hammer.wav"/>
                </a:hlinkClick>
              </a:rPr>
              <a:t>b: 	hvězdicové zapojení</a:t>
            </a:r>
            <a:r>
              <a:rPr lang="cs-CZ" sz="2000" dirty="0">
                <a:solidFill>
                  <a:srgbClr val="0070C0"/>
                </a:solidFill>
              </a:rPr>
              <a:t>	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4" action="ppaction://hlinksldjump">
                  <a:snd r:embed="rId5" name="hammer.wav"/>
                </a:hlinkClick>
              </a:rPr>
              <a:t>c</a:t>
            </a:r>
            <a:r>
              <a:rPr lang="cs-CZ" sz="2000" dirty="0" smtClean="0">
                <a:solidFill>
                  <a:srgbClr val="0070C0"/>
                </a:solidFill>
                <a:hlinkClick r:id="rId4" action="ppaction://hlinksldjump">
                  <a:snd r:embed="rId5" name="hammer.wav"/>
                </a:hlinkClick>
              </a:rPr>
              <a:t>: 	</a:t>
            </a:r>
            <a:r>
              <a:rPr lang="cs-CZ" sz="2000" dirty="0" smtClean="0">
                <a:solidFill>
                  <a:srgbClr val="0070C0"/>
                </a:solidFill>
                <a:hlinkClick r:id="rId4" action="ppaction://hlinksldjump">
                  <a:snd r:embed="rId5" name="hammer.wav"/>
                </a:hlinkClick>
              </a:rPr>
              <a:t>kruhové zapojení</a:t>
            </a:r>
            <a:endParaRPr lang="cs-CZ" sz="2000" dirty="0" smtClean="0">
              <a:solidFill>
                <a:srgbClr val="0070C0"/>
              </a:solidFill>
            </a:endParaRPr>
          </a:p>
          <a:p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d)	kombinované zapojení</a:t>
            </a:r>
            <a:endParaRPr lang="cs-CZ" sz="2000" dirty="0">
              <a:solidFill>
                <a:srgbClr val="0070C0"/>
              </a:solidFill>
              <a:hlinkClick r:id="rId7" action="ppaction://hlinksldjump"/>
            </a:endParaRPr>
          </a:p>
        </p:txBody>
      </p:sp>
      <p:pic>
        <p:nvPicPr>
          <p:cNvPr id="16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96136" y="4809849"/>
            <a:ext cx="2232248" cy="1427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179512" y="4653136"/>
            <a:ext cx="856895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00113" indent="-900113"/>
            <a:r>
              <a:rPr lang="cs-CZ" sz="2000" dirty="0" smtClean="0"/>
              <a:t> 4)	</a:t>
            </a:r>
            <a:r>
              <a:rPr lang="cs-CZ" sz="2000" dirty="0" smtClean="0">
                <a:solidFill>
                  <a:srgbClr val="002060"/>
                </a:solidFill>
              </a:rPr>
              <a:t>Které tvrzení o zobrazeném schématu je správné?</a:t>
            </a:r>
            <a:endParaRPr lang="cs-CZ" sz="2000" dirty="0" smtClean="0">
              <a:solidFill>
                <a:srgbClr val="002060"/>
              </a:solidFill>
            </a:endParaRPr>
          </a:p>
          <a:p>
            <a:pPr marL="892175"/>
            <a:r>
              <a:rPr lang="cs-CZ" sz="2000" dirty="0"/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a)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	schéma je</a:t>
            </a:r>
            <a:r>
              <a:rPr lang="cs-CZ" sz="2000" dirty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:  sběrnice</a:t>
            </a:r>
            <a:endParaRPr lang="cs-CZ" sz="2000" dirty="0">
              <a:solidFill>
                <a:srgbClr val="0070C0"/>
              </a:solidFill>
            </a:endParaRPr>
          </a:p>
          <a:p>
            <a:pPr marL="892175"/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b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) 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	schéma </a:t>
            </a:r>
            <a:r>
              <a:rPr lang="cs-CZ" sz="2000" dirty="0" smtClean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je</a:t>
            </a:r>
            <a:r>
              <a:rPr lang="cs-CZ" sz="2000" dirty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:  h</a:t>
            </a:r>
            <a:r>
              <a:rPr lang="cs-CZ" sz="2000" dirty="0">
                <a:solidFill>
                  <a:srgbClr val="0070C0"/>
                </a:solidFill>
                <a:hlinkClick r:id="" action="ppaction://hlinkshowjump?jump=nextslide">
                  <a:snd r:embed="rId6" name="ano_spravne.wav"/>
                </a:hlinkClick>
              </a:rPr>
              <a:t>vězda</a:t>
            </a:r>
            <a:endParaRPr lang="cs-CZ" sz="2000" dirty="0">
              <a:solidFill>
                <a:srgbClr val="0070C0"/>
              </a:solidFill>
            </a:endParaRPr>
          </a:p>
          <a:p>
            <a:pPr marL="892175"/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c)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schéma </a:t>
            </a:r>
            <a:r>
              <a:rPr lang="cs-CZ" sz="2000" dirty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je: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 </a:t>
            </a:r>
            <a:r>
              <a:rPr lang="cs-CZ" sz="2000" dirty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kruh</a:t>
            </a:r>
            <a:endParaRPr lang="cs-CZ" sz="2000" dirty="0">
              <a:solidFill>
                <a:srgbClr val="0070C0"/>
              </a:solidFill>
            </a:endParaRPr>
          </a:p>
          <a:p>
            <a:pPr marL="892175"/>
            <a:r>
              <a:rPr lang="cs-CZ" sz="2000" dirty="0">
                <a:solidFill>
                  <a:srgbClr val="0070C0"/>
                </a:solidFill>
              </a:rPr>
              <a:t>	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d) 	schéma </a:t>
            </a:r>
            <a:r>
              <a:rPr lang="cs-CZ" sz="2000" dirty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je:  </a:t>
            </a:r>
            <a:r>
              <a:rPr lang="cs-CZ" sz="2000" dirty="0" smtClean="0">
                <a:solidFill>
                  <a:srgbClr val="0070C0"/>
                </a:solidFill>
                <a:hlinkClick r:id="rId7" action="ppaction://hlinksldjump">
                  <a:snd r:embed="rId5" name="hammer.wav"/>
                </a:hlinkClick>
              </a:rPr>
              <a:t>kombinované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srgbClr val="0070C0"/>
              </a:solidFill>
            </a:endParaRPr>
          </a:p>
          <a:p>
            <a:r>
              <a:rPr lang="cs-CZ" sz="2000" dirty="0" smtClean="0"/>
              <a:t>	</a:t>
            </a:r>
            <a:endParaRPr lang="cs-CZ" sz="2000" dirty="0"/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0" y="0"/>
            <a:ext cx="9144000" cy="706090"/>
          </a:xfrm>
          <a:prstGeom prst="rect">
            <a:avLst/>
          </a:prstGeom>
          <a:ln w="9525" cap="flat" cmpd="sng" algn="ctr">
            <a:noFill/>
            <a:prstDash val="solid"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sítí - </a:t>
            </a:r>
            <a:r>
              <a:rPr lang="cs-CZ" sz="3000" b="1" i="1" u="sng" dirty="0" err="1" smtClean="0">
                <a:solidFill>
                  <a:schemeClr val="tx2"/>
                </a:solidFill>
              </a:rPr>
              <a:t>autotest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087905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>
      <p:transition spd="slow">
        <p:fade/>
        <p:sndAc>
          <p:stSnd>
            <p:snd r:embed="rId3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25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25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9" dur="25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500"/>
                            </p:stCondLst>
                            <p:childTnLst>
                              <p:par>
                                <p:cTn id="31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25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75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25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1" grpId="0" animBg="1"/>
      <p:bldP spid="1028" grpId="0"/>
      <p:bldP spid="20" grpId="0"/>
      <p:bldP spid="21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 smtClean="0">
                <a:solidFill>
                  <a:schemeClr val="tx2"/>
                </a:solidFill>
              </a:rPr>
              <a:t>Topologie počítačových </a:t>
            </a:r>
            <a:r>
              <a:rPr lang="cs-CZ" sz="3000" b="1" i="1" u="sng" dirty="0" smtClean="0">
                <a:solidFill>
                  <a:schemeClr val="tx2"/>
                </a:solidFill>
              </a:rPr>
              <a:t>sítí - hodnocení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počítačových sítích, </a:t>
            </a:r>
            <a:r>
              <a:rPr lang="cs-CZ" sz="2400" dirty="0" smtClean="0">
                <a:solidFill>
                  <a:srgbClr val="00B050"/>
                </a:solidFill>
              </a:rPr>
              <a:t>přeji hodně elánu </a:t>
            </a:r>
            <a:r>
              <a:rPr lang="cs-CZ" sz="2400" dirty="0" smtClean="0">
                <a:solidFill>
                  <a:srgbClr val="00B050"/>
                </a:solidFill>
              </a:rPr>
              <a:t>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</a:t>
            </a:r>
            <a:r>
              <a:rPr lang="cs-CZ" sz="2000" i="1" dirty="0" smtClean="0">
                <a:solidFill>
                  <a:srgbClr val="C00000"/>
                </a:solidFill>
              </a:rPr>
              <a:t>bezpečného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719071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4919496"/>
            <a:ext cx="1841500" cy="14351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250"/>
                            </p:stCondLst>
                            <p:childTnLst>
                              <p:par>
                                <p:cTn id="14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25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8884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3119" y="2773377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- obrázky:</a:t>
            </a:r>
          </a:p>
          <a:p>
            <a:endParaRPr lang="cs-CZ" sz="2000" b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000" dirty="0" smtClean="0"/>
              <a:t>Obrázky P2P a P2S - Wikipedie, GNU/GPL: </a:t>
            </a:r>
            <a:endParaRPr lang="cs-CZ" sz="2000" dirty="0" smtClean="0"/>
          </a:p>
          <a:p>
            <a:pPr lvl="1"/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cs.wikipedia.org/wiki/Soubor:P2P-network.svg</a:t>
            </a:r>
            <a:endParaRPr lang="cs-CZ" sz="2000" dirty="0" smtClean="0"/>
          </a:p>
          <a:p>
            <a:pPr lvl="1"/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cs.wikipedia.org/wiki/Soubor:Server-based-network.svg</a:t>
            </a:r>
            <a:endParaRPr lang="cs-CZ" sz="2000" dirty="0" smtClean="0"/>
          </a:p>
          <a:p>
            <a:pPr lvl="1"/>
            <a:endParaRPr lang="cs-CZ" sz="20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2000" dirty="0" err="1" smtClean="0"/>
              <a:t>emotikony</a:t>
            </a:r>
            <a:r>
              <a:rPr lang="cs-CZ" sz="2000" dirty="0" smtClean="0"/>
              <a:t> </a:t>
            </a:r>
            <a:r>
              <a:rPr lang="cs-CZ" sz="2000" dirty="0" smtClean="0"/>
              <a:t>a </a:t>
            </a:r>
            <a:r>
              <a:rPr lang="cs-CZ" sz="2000" dirty="0" smtClean="0"/>
              <a:t>kliparty sady MS-Office, dostupné také na</a:t>
            </a:r>
          </a:p>
          <a:p>
            <a:pPr lvl="1"/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office.microsoft.com/cs-cz/images/MC900442026.aspx</a:t>
            </a:r>
            <a:endParaRPr lang="cs-CZ" sz="2000" dirty="0" smtClean="0"/>
          </a:p>
          <a:p>
            <a:pPr lvl="1"/>
            <a:r>
              <a:rPr lang="cs-CZ" sz="2000" dirty="0">
                <a:hlinkClick r:id="rId8"/>
              </a:rPr>
              <a:t>http://office.microsoft.com/cs-cz/images/?</a:t>
            </a:r>
            <a:r>
              <a:rPr lang="cs-CZ" sz="2000" dirty="0" smtClean="0">
                <a:hlinkClick r:id="rId8"/>
              </a:rPr>
              <a:t>CTT=97</a:t>
            </a:r>
            <a:endParaRPr lang="cs-CZ" sz="20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9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3227</TotalTime>
  <Words>1445</Words>
  <Application>Microsoft Office PowerPoint</Application>
  <PresentationFormat>Předvádění na obrazovce (4:3)</PresentationFormat>
  <Paragraphs>180</Paragraphs>
  <Slides>11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STŘEDNÍ ŠKOLA STAVEBNÍ A TECHNICKÁ Ústí nad Labem, Čelakovského 5, příspěvková organizace Páteřní škola Ústeckého kraje</vt:lpstr>
      <vt:lpstr>Topologie počítačových sítí</vt:lpstr>
      <vt:lpstr>Topologie počítačových sítí</vt:lpstr>
      <vt:lpstr>Topologie počítačových sítí</vt:lpstr>
      <vt:lpstr>Topologie počítačových sítí</vt:lpstr>
      <vt:lpstr>Topologie počítačových sítí</vt:lpstr>
      <vt:lpstr>Topologie počítačových sítí - porovnání</vt:lpstr>
      <vt:lpstr>Topologie počítačových sítí - úkol</vt:lpstr>
      <vt:lpstr>Prezentace aplikace PowerPoint</vt:lpstr>
      <vt:lpstr>Topologie počítačových sítí - hodnocení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Jirka II</cp:lastModifiedBy>
  <cp:revision>164</cp:revision>
  <dcterms:created xsi:type="dcterms:W3CDTF">2010-11-01T23:40:31Z</dcterms:created>
  <dcterms:modified xsi:type="dcterms:W3CDTF">2013-05-13T00:47:00Z</dcterms:modified>
</cp:coreProperties>
</file>