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CC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ED51BB-BC6C-46F2-A8C4-E28798EA35F3}" type="datetimeFigureOut">
              <a:rPr lang="cs-CZ" smtClean="0"/>
              <a:pPr/>
              <a:t>14.5.2013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BC1A50-9B13-4127-B4EE-76A6BF108DA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6535340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ED51BB-BC6C-46F2-A8C4-E28798EA35F3}" type="datetimeFigureOut">
              <a:rPr lang="cs-CZ" smtClean="0"/>
              <a:pPr/>
              <a:t>14.5.2013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BC1A50-9B13-4127-B4EE-76A6BF108DA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25451882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ED51BB-BC6C-46F2-A8C4-E28798EA35F3}" type="datetimeFigureOut">
              <a:rPr lang="cs-CZ" smtClean="0"/>
              <a:pPr/>
              <a:t>14.5.2013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BC1A50-9B13-4127-B4EE-76A6BF108DA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2734323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ED51BB-BC6C-46F2-A8C4-E28798EA35F3}" type="datetimeFigureOut">
              <a:rPr lang="cs-CZ" smtClean="0"/>
              <a:pPr/>
              <a:t>14.5.2013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BC1A50-9B13-4127-B4EE-76A6BF108DA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0048570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ED51BB-BC6C-46F2-A8C4-E28798EA35F3}" type="datetimeFigureOut">
              <a:rPr lang="cs-CZ" smtClean="0"/>
              <a:pPr/>
              <a:t>14.5.2013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BC1A50-9B13-4127-B4EE-76A6BF108DA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23415155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ED51BB-BC6C-46F2-A8C4-E28798EA35F3}" type="datetimeFigureOut">
              <a:rPr lang="cs-CZ" smtClean="0"/>
              <a:pPr/>
              <a:t>14.5.2013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BC1A50-9B13-4127-B4EE-76A6BF108DA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32757080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ED51BB-BC6C-46F2-A8C4-E28798EA35F3}" type="datetimeFigureOut">
              <a:rPr lang="cs-CZ" smtClean="0"/>
              <a:pPr/>
              <a:t>14.5.2013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BC1A50-9B13-4127-B4EE-76A6BF108DA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85719262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ED51BB-BC6C-46F2-A8C4-E28798EA35F3}" type="datetimeFigureOut">
              <a:rPr lang="cs-CZ" smtClean="0"/>
              <a:pPr/>
              <a:t>14.5.2013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BC1A50-9B13-4127-B4EE-76A6BF108DA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70979012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ED51BB-BC6C-46F2-A8C4-E28798EA35F3}" type="datetimeFigureOut">
              <a:rPr lang="cs-CZ" smtClean="0"/>
              <a:pPr/>
              <a:t>14.5.2013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BC1A50-9B13-4127-B4EE-76A6BF108DA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2887510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ED51BB-BC6C-46F2-A8C4-E28798EA35F3}" type="datetimeFigureOut">
              <a:rPr lang="cs-CZ" smtClean="0"/>
              <a:pPr/>
              <a:t>14.5.2013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BC1A50-9B13-4127-B4EE-76A6BF108DA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22671555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ED51BB-BC6C-46F2-A8C4-E28798EA35F3}" type="datetimeFigureOut">
              <a:rPr lang="cs-CZ" smtClean="0"/>
              <a:pPr/>
              <a:t>14.5.2013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BC1A50-9B13-4127-B4EE-76A6BF108DA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18874951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AED51BB-BC6C-46F2-A8C4-E28798EA35F3}" type="datetimeFigureOut">
              <a:rPr lang="cs-CZ" smtClean="0"/>
              <a:pPr/>
              <a:t>14.5.2013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9BC1A50-9B13-4127-B4EE-76A6BF108DA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61607792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166688"/>
            <a:ext cx="7772400" cy="1470025"/>
          </a:xfrm>
        </p:spPr>
        <p:txBody>
          <a:bodyPr/>
          <a:lstStyle/>
          <a:p>
            <a:r>
              <a:rPr lang="cs-CZ" dirty="0" smtClean="0"/>
              <a:t>DIGITÁLNÍ UČEBNÍ MATERIÁL</a:t>
            </a:r>
            <a:endParaRPr lang="cs-CZ" dirty="0"/>
          </a:p>
        </p:txBody>
      </p:sp>
      <p:pic>
        <p:nvPicPr>
          <p:cNvPr id="5" name="Picture 40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907704" y="5517232"/>
            <a:ext cx="4792663" cy="1176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" name="Picture 39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474788" y="1477963"/>
            <a:ext cx="6194425" cy="3962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34426633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Autofit/>
          </a:bodyPr>
          <a:lstStyle/>
          <a:p>
            <a:r>
              <a:rPr lang="cs-CZ" sz="9600" b="1" dirty="0" smtClean="0">
                <a:solidFill>
                  <a:srgbClr val="0000C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Poměr</a:t>
            </a:r>
            <a:endParaRPr lang="cs-CZ" sz="9600" b="1" dirty="0">
              <a:solidFill>
                <a:srgbClr val="0000CC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xmlns="" val="175244155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just"/>
            <a:r>
              <a:rPr lang="cs-CZ" sz="4000" b="1" dirty="0" smtClean="0">
                <a:solidFill>
                  <a:srgbClr val="0000C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Srovnáním dvou a více stejnorodých veličin nazýváme poměrem veličin.</a:t>
            </a:r>
            <a:endParaRPr lang="cs-CZ" sz="4000" b="1" dirty="0">
              <a:solidFill>
                <a:srgbClr val="0000CC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sz="3600" b="1" dirty="0" smtClean="0">
                <a:solidFill>
                  <a:srgbClr val="0000C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Zjednoduš poměr:</a:t>
            </a:r>
          </a:p>
          <a:p>
            <a:r>
              <a:rPr lang="cs-CZ" sz="4400" b="1" dirty="0" smtClean="0">
                <a:solidFill>
                  <a:srgbClr val="0000C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12 : 4 </a:t>
            </a:r>
          </a:p>
          <a:p>
            <a:r>
              <a:rPr lang="cs-CZ" sz="4400" b="1" dirty="0" smtClean="0">
                <a:solidFill>
                  <a:srgbClr val="0000C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96 : 14</a:t>
            </a:r>
          </a:p>
          <a:p>
            <a:r>
              <a:rPr lang="cs-CZ" sz="4400" b="1" dirty="0" smtClean="0">
                <a:solidFill>
                  <a:srgbClr val="0000C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9 : 27</a:t>
            </a:r>
          </a:p>
          <a:p>
            <a:r>
              <a:rPr lang="cs-CZ" sz="4400" b="1" dirty="0" smtClean="0">
                <a:solidFill>
                  <a:srgbClr val="0000C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35 : 21</a:t>
            </a:r>
          </a:p>
          <a:p>
            <a:r>
              <a:rPr lang="cs-CZ" sz="4400" b="1" dirty="0" smtClean="0">
                <a:solidFill>
                  <a:srgbClr val="0000C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128 : 226</a:t>
            </a:r>
            <a:endParaRPr lang="cs-CZ" sz="4400" b="1" dirty="0">
              <a:solidFill>
                <a:srgbClr val="0000CC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427984" y="1628800"/>
            <a:ext cx="2674640" cy="4525963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endParaRPr lang="cs-CZ" dirty="0" smtClean="0"/>
          </a:p>
          <a:p>
            <a:r>
              <a:rPr lang="cs-CZ" sz="44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 : 1</a:t>
            </a:r>
          </a:p>
          <a:p>
            <a:r>
              <a:rPr lang="cs-CZ" sz="44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48 : 7</a:t>
            </a:r>
          </a:p>
          <a:p>
            <a:r>
              <a:rPr lang="cs-CZ" sz="44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 : 3</a:t>
            </a:r>
          </a:p>
          <a:p>
            <a:r>
              <a:rPr lang="cs-CZ" sz="44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5 : 3</a:t>
            </a:r>
          </a:p>
          <a:p>
            <a:r>
              <a:rPr lang="cs-CZ" sz="44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64 : 113</a:t>
            </a:r>
            <a:endParaRPr lang="cs-CZ" sz="4400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xmlns="" val="16793072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32656"/>
            <a:ext cx="8229600" cy="5793507"/>
          </a:xfrm>
        </p:spPr>
        <p:txBody>
          <a:bodyPr>
            <a:normAutofit/>
          </a:bodyPr>
          <a:lstStyle/>
          <a:p>
            <a:pPr algn="just"/>
            <a:r>
              <a:rPr lang="cs-CZ" sz="4000" b="1" dirty="0">
                <a:solidFill>
                  <a:srgbClr val="0000C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Porovnej výšku domu a výšku stromu, je-li dům vysoký </a:t>
            </a:r>
            <a:r>
              <a:rPr lang="cs-CZ" sz="4000" b="1" dirty="0" smtClean="0">
                <a:solidFill>
                  <a:srgbClr val="0000C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10 m </a:t>
            </a:r>
            <a:r>
              <a:rPr lang="cs-CZ" sz="4000" b="1" dirty="0">
                <a:solidFill>
                  <a:srgbClr val="0000C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 strom </a:t>
            </a:r>
            <a:r>
              <a:rPr lang="cs-CZ" sz="4000" b="1" dirty="0" smtClean="0">
                <a:solidFill>
                  <a:srgbClr val="0000C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80 cm.</a:t>
            </a:r>
          </a:p>
          <a:p>
            <a:pPr marL="0" indent="0" algn="just">
              <a:buNone/>
            </a:pPr>
            <a:r>
              <a:rPr lang="cs-CZ" sz="4000" b="1" dirty="0" smtClean="0">
                <a:solidFill>
                  <a:srgbClr val="0000C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                                                </a:t>
            </a:r>
            <a:r>
              <a:rPr lang="cs-CZ" sz="40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25 : 2</a:t>
            </a:r>
          </a:p>
          <a:p>
            <a:pPr algn="just"/>
            <a:r>
              <a:rPr lang="cs-CZ" sz="4000" b="1" dirty="0" smtClean="0">
                <a:solidFill>
                  <a:srgbClr val="0000C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Do divadla </a:t>
            </a:r>
            <a:r>
              <a:rPr lang="cs-CZ" sz="4000" b="1" dirty="0">
                <a:solidFill>
                  <a:srgbClr val="0000C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odjelo 12 dívek a 16 chlapců, v jakém poměru je jejich počet</a:t>
            </a:r>
            <a:r>
              <a:rPr lang="cs-CZ" sz="4000" b="1" dirty="0" smtClean="0">
                <a:solidFill>
                  <a:srgbClr val="0000C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?</a:t>
            </a:r>
          </a:p>
          <a:p>
            <a:pPr marL="0" indent="0" algn="just">
              <a:buNone/>
            </a:pPr>
            <a:r>
              <a:rPr lang="cs-CZ" sz="4000" b="1" dirty="0">
                <a:solidFill>
                  <a:srgbClr val="0000C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4000" b="1" dirty="0" smtClean="0">
                <a:solidFill>
                  <a:srgbClr val="0000C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                                      </a:t>
            </a:r>
            <a:r>
              <a:rPr lang="cs-CZ" sz="40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12:16 = 3:4</a:t>
            </a:r>
            <a:endParaRPr lang="cs-CZ" sz="4000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xmlns="" val="38786082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32656"/>
            <a:ext cx="8229600" cy="5793507"/>
          </a:xfrm>
        </p:spPr>
        <p:txBody>
          <a:bodyPr>
            <a:normAutofit fontScale="92500"/>
          </a:bodyPr>
          <a:lstStyle/>
          <a:p>
            <a:pPr algn="just"/>
            <a:r>
              <a:rPr lang="cs-CZ" sz="4000" b="1" dirty="0" smtClean="0">
                <a:solidFill>
                  <a:srgbClr val="0000C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</a:t>
            </a:r>
            <a:r>
              <a:rPr lang="cs-CZ" sz="4000" b="1" dirty="0">
                <a:solidFill>
                  <a:srgbClr val="0000C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 jakém poměru jsou ceny cukru, mouky a soli, stojí-li 1kg </a:t>
            </a:r>
            <a:r>
              <a:rPr lang="cs-CZ" sz="4000" b="1" dirty="0" smtClean="0">
                <a:solidFill>
                  <a:srgbClr val="0000C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cukru                                24 </a:t>
            </a:r>
            <a:r>
              <a:rPr lang="cs-CZ" sz="4000" b="1" dirty="0">
                <a:solidFill>
                  <a:srgbClr val="0000C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Kč, 1kg </a:t>
            </a:r>
            <a:r>
              <a:rPr lang="cs-CZ" sz="4000" b="1" dirty="0" smtClean="0">
                <a:solidFill>
                  <a:srgbClr val="0000C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mouky  12 </a:t>
            </a:r>
            <a:r>
              <a:rPr lang="cs-CZ" sz="4000" b="1" dirty="0">
                <a:solidFill>
                  <a:srgbClr val="0000C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Kč a 1kg soli </a:t>
            </a:r>
            <a:r>
              <a:rPr lang="cs-CZ" sz="4000" b="1" dirty="0" smtClean="0">
                <a:solidFill>
                  <a:srgbClr val="0000C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8 </a:t>
            </a:r>
            <a:r>
              <a:rPr lang="cs-CZ" sz="4000" b="1" dirty="0">
                <a:solidFill>
                  <a:srgbClr val="0000C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Kč?</a:t>
            </a:r>
          </a:p>
          <a:p>
            <a:pPr marL="0" indent="0">
              <a:buNone/>
            </a:pPr>
            <a:r>
              <a:rPr lang="cs-CZ" sz="40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                                  24:12:8 = 6:3:2</a:t>
            </a:r>
          </a:p>
          <a:p>
            <a:pPr algn="just"/>
            <a:r>
              <a:rPr lang="cs-CZ" sz="4000" b="1" dirty="0">
                <a:solidFill>
                  <a:srgbClr val="0000C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 obdélníku jsou strany v poměru </a:t>
            </a:r>
            <a:r>
              <a:rPr lang="cs-CZ" sz="4000" b="1" dirty="0" smtClean="0">
                <a:solidFill>
                  <a:srgbClr val="0000C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</a:t>
            </a:r>
            <a:r>
              <a:rPr lang="cs-CZ" sz="4000" b="1" dirty="0" smtClean="0">
                <a:solidFill>
                  <a:srgbClr val="0000C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          2 </a:t>
            </a:r>
            <a:r>
              <a:rPr lang="cs-CZ" sz="4000" b="1" dirty="0">
                <a:solidFill>
                  <a:srgbClr val="0000C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: 3. Menší strana měří 10 cm. </a:t>
            </a:r>
            <a:r>
              <a:rPr lang="cs-CZ" sz="4000" b="1" dirty="0" smtClean="0">
                <a:solidFill>
                  <a:srgbClr val="0000C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Kolik </a:t>
            </a:r>
            <a:r>
              <a:rPr lang="cs-CZ" sz="4000" b="1" dirty="0">
                <a:solidFill>
                  <a:srgbClr val="0000C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cm měří </a:t>
            </a:r>
            <a:r>
              <a:rPr lang="cs-CZ" sz="4000" b="1" dirty="0" smtClean="0">
                <a:solidFill>
                  <a:srgbClr val="0000C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delší strana </a:t>
            </a:r>
            <a:r>
              <a:rPr lang="cs-CZ" sz="4000" b="1" dirty="0">
                <a:solidFill>
                  <a:srgbClr val="0000C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 jak velký je obvod a obsah obdélníku? </a:t>
            </a:r>
            <a:endParaRPr lang="cs-CZ" sz="4000" b="1" dirty="0" smtClean="0">
              <a:solidFill>
                <a:srgbClr val="0000CC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indent="0" algn="just">
              <a:buNone/>
            </a:pPr>
            <a:r>
              <a:rPr lang="cs-CZ" sz="4000" b="1" dirty="0">
                <a:solidFill>
                  <a:srgbClr val="0000C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4000" b="1" dirty="0" smtClean="0">
                <a:solidFill>
                  <a:srgbClr val="0000C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      </a:t>
            </a:r>
            <a:r>
              <a:rPr lang="cs-CZ" sz="40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b=15cm, o=50cm, S=150cm</a:t>
            </a:r>
            <a:r>
              <a:rPr lang="cs-CZ" sz="4000" b="1" baseline="30000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</a:t>
            </a:r>
            <a:r>
              <a:rPr lang="cs-CZ" sz="4000" b="1" dirty="0" smtClean="0">
                <a:solidFill>
                  <a:srgbClr val="0000C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                                </a:t>
            </a:r>
            <a:endParaRPr lang="cs-CZ" sz="4000" b="1" dirty="0">
              <a:solidFill>
                <a:srgbClr val="0000CC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539192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260648"/>
            <a:ext cx="8229600" cy="5793507"/>
          </a:xfrm>
        </p:spPr>
        <p:txBody>
          <a:bodyPr>
            <a:normAutofit fontScale="92500" lnSpcReduction="20000"/>
          </a:bodyPr>
          <a:lstStyle/>
          <a:p>
            <a:r>
              <a:rPr lang="cs-CZ" sz="4400" b="1" dirty="0" smtClean="0">
                <a:solidFill>
                  <a:srgbClr val="0000C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Číslo 150 rozděl v poměru 2 : 3.</a:t>
            </a:r>
          </a:p>
          <a:p>
            <a:pPr marL="0" indent="0">
              <a:buNone/>
            </a:pPr>
            <a:r>
              <a:rPr lang="cs-CZ" dirty="0" smtClean="0"/>
              <a:t>                                                               </a:t>
            </a:r>
            <a:r>
              <a:rPr lang="cs-CZ" sz="40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60 : 90</a:t>
            </a:r>
          </a:p>
          <a:p>
            <a:pPr marL="0" indent="0">
              <a:buNone/>
            </a:pPr>
            <a:endParaRPr lang="cs-CZ" sz="4000" b="1" dirty="0" smtClean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just"/>
            <a:r>
              <a:rPr lang="cs-CZ" sz="4400" b="1" dirty="0" smtClean="0">
                <a:solidFill>
                  <a:srgbClr val="0000C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Číslo 1 800 rozděl v poměru 1:2:3.</a:t>
            </a:r>
          </a:p>
          <a:p>
            <a:pPr marL="0" indent="0">
              <a:buNone/>
            </a:pPr>
            <a:r>
              <a:rPr lang="cs-CZ" sz="4400" b="1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44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                                      300:600:900</a:t>
            </a:r>
          </a:p>
          <a:p>
            <a:pPr marL="0" indent="0">
              <a:buNone/>
            </a:pPr>
            <a:endParaRPr lang="cs-CZ" sz="4400" b="1" dirty="0" smtClean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just"/>
            <a:r>
              <a:rPr lang="cs-CZ" sz="4400" b="1" dirty="0" smtClean="0">
                <a:solidFill>
                  <a:srgbClr val="0000C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Rozděl 28 hrušek na dvě části </a:t>
            </a:r>
            <a:r>
              <a:rPr lang="cs-CZ" sz="4400" b="1" dirty="0" smtClean="0">
                <a:solidFill>
                  <a:srgbClr val="0000C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              v </a:t>
            </a:r>
            <a:r>
              <a:rPr lang="cs-CZ" sz="4400" b="1" dirty="0" smtClean="0">
                <a:solidFill>
                  <a:srgbClr val="0000C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poměru 1 : 3.</a:t>
            </a:r>
          </a:p>
          <a:p>
            <a:pPr marL="0" indent="0">
              <a:buNone/>
            </a:pPr>
            <a:r>
              <a:rPr lang="cs-CZ" sz="4400" b="1" dirty="0">
                <a:solidFill>
                  <a:srgbClr val="0000C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4400" b="1" dirty="0" smtClean="0">
                <a:solidFill>
                  <a:srgbClr val="0000C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                                         </a:t>
            </a:r>
            <a:r>
              <a:rPr lang="cs-CZ" sz="44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7 : 21</a:t>
            </a:r>
            <a:endParaRPr lang="cs-CZ" sz="4400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xmlns="" val="25626728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8640"/>
            <a:ext cx="8229600" cy="5937523"/>
          </a:xfrm>
        </p:spPr>
        <p:txBody>
          <a:bodyPr>
            <a:normAutofit/>
          </a:bodyPr>
          <a:lstStyle/>
          <a:p>
            <a:r>
              <a:rPr lang="cs-CZ" sz="4000" b="1" dirty="0" smtClean="0">
                <a:solidFill>
                  <a:srgbClr val="0000C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Kapesné 1 400 Kč se má rozdělit mezi dva sourozence v poměru 3:4. Kolik Kč dostane každý?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                  </a:t>
            </a:r>
            <a:r>
              <a:rPr lang="cs-CZ" sz="40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600Kč a 800Kč </a:t>
            </a:r>
          </a:p>
          <a:p>
            <a:pPr algn="just"/>
            <a:r>
              <a:rPr lang="cs-CZ" sz="4000" b="1" dirty="0" smtClean="0">
                <a:solidFill>
                  <a:srgbClr val="0000C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Cesta na hřiště a do obchodu jsou </a:t>
            </a:r>
            <a:r>
              <a:rPr lang="cs-CZ" sz="4000" b="1" dirty="0" smtClean="0">
                <a:solidFill>
                  <a:srgbClr val="0000C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           v </a:t>
            </a:r>
            <a:r>
              <a:rPr lang="cs-CZ" sz="4000" b="1" dirty="0" smtClean="0">
                <a:solidFill>
                  <a:srgbClr val="0000C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poměru 2 : 5. Cesta na hřiště měří 800 m. Jak daleko je obchod?</a:t>
            </a:r>
          </a:p>
          <a:p>
            <a:pPr marL="0" indent="0" algn="just">
              <a:buNone/>
            </a:pPr>
            <a:r>
              <a:rPr lang="cs-CZ" sz="4000" b="1" dirty="0">
                <a:solidFill>
                  <a:srgbClr val="0000C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4000" b="1" dirty="0" smtClean="0">
                <a:solidFill>
                  <a:srgbClr val="0000C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                                  </a:t>
            </a:r>
            <a:r>
              <a:rPr lang="cs-CZ" sz="40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2 000m =  2 km</a:t>
            </a:r>
            <a:endParaRPr lang="cs-CZ" sz="4000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xmlns="" val="427617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47</TotalTime>
  <Words>172</Words>
  <Application>Microsoft Office PowerPoint</Application>
  <PresentationFormat>Předvádění na obrazovce (4:3)</PresentationFormat>
  <Paragraphs>35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DIGITÁLNÍ UČEBNÍ MATERIÁL</vt:lpstr>
      <vt:lpstr>Poměr</vt:lpstr>
      <vt:lpstr>Srovnáním dvou a více stejnorodých veličin nazýváme poměrem veličin.</vt:lpstr>
      <vt:lpstr>Snímek 4</vt:lpstr>
      <vt:lpstr>Snímek 5</vt:lpstr>
      <vt:lpstr>Snímek 6</vt:lpstr>
      <vt:lpstr>Snímek 7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DIGITÁLNÍ UČEBNÍ MATERIÁL</dc:title>
  <dc:creator>U218UCITEL</dc:creator>
  <cp:lastModifiedBy>Dum</cp:lastModifiedBy>
  <cp:revision>8</cp:revision>
  <dcterms:created xsi:type="dcterms:W3CDTF">2012-10-29T11:52:30Z</dcterms:created>
  <dcterms:modified xsi:type="dcterms:W3CDTF">2013-05-14T07:42:42Z</dcterms:modified>
</cp:coreProperties>
</file>