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62" r:id="rId2"/>
    <p:sldId id="256" r:id="rId3"/>
    <p:sldId id="257" r:id="rId4"/>
    <p:sldId id="264" r:id="rId5"/>
    <p:sldId id="258" r:id="rId6"/>
    <p:sldId id="261" r:id="rId7"/>
    <p:sldId id="259" r:id="rId8"/>
    <p:sldId id="260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09F5-2526-4332-BC12-6450997A3DAA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C40DC1F-20C3-4DD8-967D-3ED37372AC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09F5-2526-4332-BC12-6450997A3DAA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C40DC1F-20C3-4DD8-967D-3ED37372AC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09F5-2526-4332-BC12-6450997A3DAA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0DC1F-20C3-4DD8-967D-3ED37372AC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09F5-2526-4332-BC12-6450997A3DAA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0DC1F-20C3-4DD8-967D-3ED37372AC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09F5-2526-4332-BC12-6450997A3DAA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C40DC1F-20C3-4DD8-967D-3ED37372AC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09F5-2526-4332-BC12-6450997A3DAA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0DC1F-20C3-4DD8-967D-3ED37372AC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09F5-2526-4332-BC12-6450997A3DAA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0DC1F-20C3-4DD8-967D-3ED37372AC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09F5-2526-4332-BC12-6450997A3DAA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0DC1F-20C3-4DD8-967D-3ED37372AC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09F5-2526-4332-BC12-6450997A3DAA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0DC1F-20C3-4DD8-967D-3ED37372AC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09F5-2526-4332-BC12-6450997A3DAA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0DC1F-20C3-4DD8-967D-3ED37372AC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09F5-2526-4332-BC12-6450997A3DAA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0DC1F-20C3-4DD8-967D-3ED37372AC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DD709F5-2526-4332-BC12-6450997A3DAA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C40DC1F-20C3-4DD8-967D-3ED37372AC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google.cz/url?sa=i&amp;rct=j&amp;q=makedonie+starov%C4%9Bk&amp;source=images&amp;cd=&amp;cad=rja&amp;docid=3m9mbAPTi5IxQM&amp;tbnid=l6LQ0elZjtgh8M:&amp;ved=0CAUQjRw&amp;url=http://www.hks.re/domains/hks.re/wiki1/doku.php?id=albanci_v_makedonii&amp;ei=Oi19UY61H8mHOOa-gLgK&amp;psig=AFQjCNEOuLyTdZvabX671D5ww6MPncNS2w&amp;ust=1367244394477923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//upload.wikimedia.org/wikipedia/commons/0/08/Map_Macedonia_province.pn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hyperlink" Target="//upload.wikimedia.org/wikipedia/commons/e/ea/Roman_Republic_Empire_map.gi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EQPtz0ok40k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//upload.wikimedia.org/wikipedia/commons/c/ca/Roman_Empire_Map.png" TargetMode="Externa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40104164"/>
              </p:ext>
            </p:extLst>
          </p:nvPr>
        </p:nvGraphicFramePr>
        <p:xfrm>
          <a:off x="1792908" y="2924944"/>
          <a:ext cx="6405562" cy="3578322"/>
        </p:xfrm>
        <a:graphic>
          <a:graphicData uri="http://schemas.openxmlformats.org/drawingml/2006/table">
            <a:tbl>
              <a:tblPr/>
              <a:tblGrid>
                <a:gridCol w="1201737"/>
                <a:gridCol w="114300"/>
                <a:gridCol w="5089525"/>
              </a:tblGrid>
              <a:tr h="312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školy: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Základní škola a Mateřská škola, Hradec Králové, Úprkova 1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Mgr. Nedbal Petr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82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VY_32_INOVACE_9C_18_ŘÍM IV.-ovládnutí Makedonie a Řecka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9C_DĚ6.roč.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4906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ověření: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VM ověřen dne 16.4.2013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projektu: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CZ.1.07/1.4.00/21.3215 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14543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DUM je určen pro podporu učitelského výkladu, který vychází z učebnice pro dějepis:  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VÁLKOVÁ, Veronika. </a:t>
                      </a:r>
                      <a:r>
                        <a:rPr kumimoji="0" lang="cs-CZ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Dějepis 6 - pravěk a starověk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. Praha: SPN-pedagogické nakladatelství, 2006, ISBN 80-7235-337-3. Napomáhá vyučujícímu ve vizualizaci výkladu, který se tak stává zajímavější a pro žáka poutavější a tudíž i zapamatovatelnější. Z důvodu větší názornosti je uprostřed prezentace zařazen odkaz na krátké (3 min.) video.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5156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7687"/>
            <a:ext cx="7904162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02062" y="1671638"/>
            <a:ext cx="2152650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58" name="Rectangle 3"/>
          <p:cNvSpPr>
            <a:spLocks noChangeArrowheads="1"/>
          </p:cNvSpPr>
          <p:nvPr/>
        </p:nvSpPr>
        <p:spPr bwMode="auto">
          <a:xfrm>
            <a:off x="1368425" y="2224088"/>
            <a:ext cx="70199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cs-CZ"/>
          </a:p>
        </p:txBody>
      </p:sp>
      <p:sp>
        <p:nvSpPr>
          <p:cNvPr id="5159" name="Rectangle 4"/>
          <p:cNvSpPr>
            <a:spLocks noChangeArrowheads="1"/>
          </p:cNvSpPr>
          <p:nvPr/>
        </p:nvSpPr>
        <p:spPr bwMode="auto">
          <a:xfrm>
            <a:off x="1115839" y="1109663"/>
            <a:ext cx="77597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 dirty="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160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97025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hks.re/domains/hks.re/wiki1/lib/exe/fetch.php?media=albinmac:alex_mac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42600"/>
            <a:ext cx="6820619" cy="6384520"/>
          </a:xfrm>
          <a:prstGeom prst="rect">
            <a:avLst/>
          </a:prstGeom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270100"/>
            <a:ext cx="8458200" cy="626368"/>
          </a:xfrm>
        </p:spPr>
        <p:txBody>
          <a:bodyPr/>
          <a:lstStyle/>
          <a:p>
            <a:pPr algn="ctr"/>
            <a:r>
              <a:rPr lang="cs-CZ" b="1" dirty="0" smtClean="0"/>
              <a:t>ŘÍM IV.</a:t>
            </a:r>
            <a:endParaRPr lang="cs-CZ" b="1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4581128"/>
            <a:ext cx="8458200" cy="1222375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OVLÁDNUTÍ MAKEDONIE A ŘECKA</a:t>
            </a:r>
            <a:endParaRPr lang="cs-CZ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206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OVLÁDNUTÍ MAKEDONIE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8720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Tx/>
              <a:buFont typeface="Wingdings" pitchFamily="2" charset="2"/>
              <a:buChar char="§"/>
            </a:pPr>
            <a:r>
              <a:rPr lang="cs-CZ" dirty="0" smtClean="0">
                <a:latin typeface="+mj-lt"/>
              </a:rPr>
              <a:t>Makedonie byla ve druhé punské válce spojencem Kartága</a:t>
            </a:r>
          </a:p>
          <a:p>
            <a:pPr>
              <a:lnSpc>
                <a:spcPct val="150000"/>
              </a:lnSpc>
              <a:buClrTx/>
              <a:buFont typeface="Wingdings" pitchFamily="2" charset="2"/>
              <a:buChar char="§"/>
            </a:pPr>
            <a:r>
              <a:rPr lang="cs-CZ" dirty="0" smtClean="0">
                <a:latin typeface="+mj-lt"/>
              </a:rPr>
              <a:t>Řím válku vyhrál a zaútočil na </a:t>
            </a:r>
            <a:r>
              <a:rPr lang="cs-CZ" dirty="0">
                <a:latin typeface="+mj-lt"/>
              </a:rPr>
              <a:t>M</a:t>
            </a:r>
            <a:r>
              <a:rPr lang="cs-CZ" dirty="0" smtClean="0">
                <a:latin typeface="+mj-lt"/>
              </a:rPr>
              <a:t>akedonii</a:t>
            </a:r>
          </a:p>
          <a:p>
            <a:pPr lvl="3">
              <a:lnSpc>
                <a:spcPct val="150000"/>
              </a:lnSpc>
              <a:buClrTx/>
              <a:buFont typeface="Wingdings" pitchFamily="2" charset="2"/>
              <a:buChar char="§"/>
            </a:pPr>
            <a:r>
              <a:rPr lang="cs-CZ" sz="3200" dirty="0">
                <a:latin typeface="+mj-lt"/>
              </a:rPr>
              <a:t>b</a:t>
            </a:r>
            <a:r>
              <a:rPr lang="cs-CZ" sz="3200" dirty="0" smtClean="0">
                <a:latin typeface="+mj-lt"/>
              </a:rPr>
              <a:t>itva u </a:t>
            </a:r>
            <a:r>
              <a:rPr lang="cs-CZ" sz="3200" dirty="0" err="1" smtClean="0">
                <a:latin typeface="+mj-lt"/>
              </a:rPr>
              <a:t>Pydny</a:t>
            </a:r>
            <a:r>
              <a:rPr lang="cs-CZ" sz="3200" dirty="0" smtClean="0">
                <a:latin typeface="+mj-lt"/>
              </a:rPr>
              <a:t> roku 168 př.n.l.</a:t>
            </a:r>
          </a:p>
          <a:p>
            <a:pPr lvl="3">
              <a:lnSpc>
                <a:spcPct val="150000"/>
              </a:lnSpc>
              <a:buClrTx/>
              <a:buFont typeface="Wingdings" pitchFamily="2" charset="2"/>
              <a:buChar char="§"/>
            </a:pPr>
            <a:r>
              <a:rPr lang="cs-CZ" sz="3200" dirty="0">
                <a:latin typeface="+mj-lt"/>
              </a:rPr>
              <a:t>p</a:t>
            </a:r>
            <a:r>
              <a:rPr lang="cs-CZ" sz="3200" dirty="0" smtClean="0">
                <a:latin typeface="+mj-lt"/>
              </a:rPr>
              <a:t>rohra Makedonie</a:t>
            </a:r>
          </a:p>
          <a:p>
            <a:pPr>
              <a:lnSpc>
                <a:spcPct val="150000"/>
              </a:lnSpc>
              <a:buClrTx/>
              <a:buFont typeface="Wingdings" pitchFamily="2" charset="2"/>
              <a:buChar char="§"/>
            </a:pPr>
            <a:r>
              <a:rPr lang="cs-CZ" dirty="0">
                <a:latin typeface="+mj-lt"/>
              </a:rPr>
              <a:t>s</a:t>
            </a:r>
            <a:r>
              <a:rPr lang="cs-CZ" dirty="0" smtClean="0">
                <a:latin typeface="+mj-lt"/>
              </a:rPr>
              <a:t>tala se římskou provincií</a:t>
            </a:r>
            <a:endParaRPr lang="cs-CZ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145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/>
          <a:lstStyle/>
          <a:p>
            <a:r>
              <a:rPr lang="cs-CZ" dirty="0" smtClean="0"/>
              <a:t>Starověká </a:t>
            </a:r>
            <a:r>
              <a:rPr lang="cs-CZ" dirty="0" err="1" smtClean="0"/>
              <a:t>makedonie</a:t>
            </a:r>
            <a:endParaRPr lang="cs-CZ" dirty="0"/>
          </a:p>
        </p:txBody>
      </p:sp>
      <p:pic>
        <p:nvPicPr>
          <p:cNvPr id="1026" name="Picture 2" descr="Soubor:Map Macedonia provinc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90190" y="1556792"/>
            <a:ext cx="6923858" cy="51236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Šipka doprava 3"/>
          <p:cNvSpPr/>
          <p:nvPr/>
        </p:nvSpPr>
        <p:spPr>
          <a:xfrm rot="19136507">
            <a:off x="2406703" y="5320870"/>
            <a:ext cx="3061476" cy="403811"/>
          </a:xfrm>
          <a:prstGeom prst="rightArrow">
            <a:avLst>
              <a:gd name="adj1" fmla="val 50000"/>
              <a:gd name="adj2" fmla="val 193549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46409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86800" cy="838200"/>
          </a:xfrm>
        </p:spPr>
        <p:txBody>
          <a:bodyPr/>
          <a:lstStyle/>
          <a:p>
            <a:r>
              <a:rPr lang="cs-CZ" dirty="0" smtClean="0"/>
              <a:t>OVLÁDNUTÍ ŘECKA	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661248"/>
          </a:xfrm>
        </p:spPr>
        <p:txBody>
          <a:bodyPr>
            <a:noAutofit/>
          </a:bodyPr>
          <a:lstStyle/>
          <a:p>
            <a:pPr lvl="1">
              <a:lnSpc>
                <a:spcPct val="150000"/>
              </a:lnSpc>
              <a:buClrTx/>
              <a:buFont typeface="Wingdings" pitchFamily="2" charset="2"/>
              <a:buChar char="§"/>
            </a:pPr>
            <a:r>
              <a:rPr lang="cs-CZ" sz="3200" dirty="0" err="1" smtClean="0"/>
              <a:t>Korint</a:t>
            </a:r>
            <a:r>
              <a:rPr lang="cs-CZ" sz="3200" dirty="0" smtClean="0"/>
              <a:t> byl konkurentem Říma</a:t>
            </a:r>
          </a:p>
          <a:p>
            <a:pPr lvl="1">
              <a:lnSpc>
                <a:spcPct val="150000"/>
              </a:lnSpc>
              <a:buClrTx/>
              <a:buFont typeface="Wingdings" pitchFamily="2" charset="2"/>
              <a:buChar char="§"/>
            </a:pPr>
            <a:r>
              <a:rPr lang="cs-CZ" sz="3200" dirty="0"/>
              <a:t>r</a:t>
            </a:r>
            <a:r>
              <a:rPr lang="cs-CZ" sz="3200" dirty="0" smtClean="0"/>
              <a:t>oku 146 př.n.l. Římané jej srovnali se zemí</a:t>
            </a:r>
          </a:p>
          <a:p>
            <a:pPr lvl="1">
              <a:lnSpc>
                <a:spcPct val="150000"/>
              </a:lnSpc>
              <a:buClrTx/>
              <a:buFont typeface="Wingdings" pitchFamily="2" charset="2"/>
              <a:buChar char="§"/>
            </a:pPr>
            <a:r>
              <a:rPr lang="cs-CZ" sz="3200" dirty="0"/>
              <a:t>v</a:t>
            </a:r>
            <a:r>
              <a:rPr lang="cs-CZ" sz="3200" dirty="0" smtClean="0"/>
              <a:t>ydrancování, obyvatelé do otroctví</a:t>
            </a:r>
          </a:p>
          <a:p>
            <a:pPr lvl="1">
              <a:lnSpc>
                <a:spcPct val="150000"/>
              </a:lnSpc>
              <a:buClrTx/>
              <a:buFont typeface="Wingdings" pitchFamily="2" charset="2"/>
              <a:buChar char="§"/>
            </a:pPr>
            <a:r>
              <a:rPr lang="cs-CZ" sz="3200" dirty="0" smtClean="0"/>
              <a:t>Řecko se tak s konečnou platností dostalo pod vládu Říma</a:t>
            </a:r>
          </a:p>
          <a:p>
            <a:pPr lvl="1">
              <a:lnSpc>
                <a:spcPct val="150000"/>
              </a:lnSpc>
              <a:buClrTx/>
              <a:buFont typeface="Wingdings" pitchFamily="2" charset="2"/>
              <a:buChar char="§"/>
            </a:pPr>
            <a:r>
              <a:rPr lang="cs-CZ" sz="3200" dirty="0" smtClean="0"/>
              <a:t>ovládnutí západního Středomoří</a:t>
            </a:r>
          </a:p>
          <a:p>
            <a:pPr lvl="1">
              <a:lnSpc>
                <a:spcPct val="150000"/>
              </a:lnSpc>
              <a:buClrTx/>
              <a:buFont typeface="Wingdings" pitchFamily="2" charset="2"/>
              <a:buChar char="§"/>
            </a:pPr>
            <a:r>
              <a:rPr lang="cs-CZ" sz="3200" dirty="0" smtClean="0"/>
              <a:t>vznik obrovské říše - IMPERIUM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659361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9658" y="122121"/>
            <a:ext cx="8686800" cy="379512"/>
          </a:xfrm>
        </p:spPr>
        <p:txBody>
          <a:bodyPr>
            <a:noAutofit/>
          </a:bodyPr>
          <a:lstStyle/>
          <a:p>
            <a:r>
              <a:rPr lang="cs-CZ" sz="2800" dirty="0" smtClean="0"/>
              <a:t>Územní rozvoj impéria</a:t>
            </a:r>
            <a:endParaRPr lang="cs-CZ" sz="2800" dirty="0"/>
          </a:p>
        </p:txBody>
      </p:sp>
      <p:pic>
        <p:nvPicPr>
          <p:cNvPr id="1026" name="Picture 2" descr="Soubor:Roman Republic Empire map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501633"/>
            <a:ext cx="6466706" cy="61464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51520" y="5805264"/>
            <a:ext cx="1822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Video - </a:t>
            </a:r>
            <a:r>
              <a:rPr lang="cs-CZ" dirty="0" err="1" smtClean="0">
                <a:hlinkClick r:id="rId4"/>
              </a:rPr>
              <a:t>imperium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9479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4184" y="13823"/>
            <a:ext cx="8686800" cy="602704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Římské </a:t>
            </a:r>
            <a:r>
              <a:rPr lang="cs-CZ" dirty="0" err="1" smtClean="0"/>
              <a:t>imperium</a:t>
            </a:r>
            <a:endParaRPr lang="cs-CZ" dirty="0"/>
          </a:p>
        </p:txBody>
      </p:sp>
      <p:pic>
        <p:nvPicPr>
          <p:cNvPr id="1026" name="Picture 2" descr="Soubor:Roman Empire Map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692696"/>
            <a:ext cx="8566091" cy="58677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xmlns="" val="1391408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947720" cy="4525963"/>
          </a:xfrm>
        </p:spPr>
        <p:txBody>
          <a:bodyPr>
            <a:normAutofit lnSpcReduction="10000"/>
          </a:bodyPr>
          <a:lstStyle/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2000" dirty="0"/>
              <a:t>AUTOR NEUVEDEN. </a:t>
            </a:r>
            <a:r>
              <a:rPr lang="cs-CZ" sz="2000" i="1" dirty="0"/>
              <a:t>hospodarskaakulturnistudia.zu.cz</a:t>
            </a:r>
            <a:r>
              <a:rPr lang="cs-CZ" sz="2000" dirty="0"/>
              <a:t> [online]. [cit. 28.4.2013]. Dostupný na WWW: http://www.hks.re/domains/hks.re/wiki1/doku.php?id=albanci_v_makedonii 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2000" dirty="0" smtClean="0"/>
              <a:t>AUTOR </a:t>
            </a:r>
            <a:r>
              <a:rPr lang="cs-CZ" sz="2000" dirty="0"/>
              <a:t>NEUVEDEN. </a:t>
            </a:r>
            <a:r>
              <a:rPr lang="cs-CZ" sz="2000" i="1" dirty="0"/>
              <a:t>wikipedia.cz</a:t>
            </a:r>
            <a:r>
              <a:rPr lang="cs-CZ" sz="2000" dirty="0"/>
              <a:t> [online]. [cit. 28.4.2013]. Dostupný na WWW: http://cs.wikipedia.org/wiki/Soubor:Map_Macedonia_province.png </a:t>
            </a:r>
            <a:endParaRPr lang="cs-CZ" sz="2000" dirty="0" smtClean="0"/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2000" dirty="0" smtClean="0"/>
              <a:t>AUTOR </a:t>
            </a:r>
            <a:r>
              <a:rPr lang="cs-CZ" sz="2000" dirty="0"/>
              <a:t>NEUVEDEN. </a:t>
            </a:r>
            <a:r>
              <a:rPr lang="cs-CZ" sz="2000" i="1" dirty="0"/>
              <a:t>wikipedia.cz</a:t>
            </a:r>
            <a:r>
              <a:rPr lang="cs-CZ" sz="2000" dirty="0"/>
              <a:t> [online]. [cit. 28.4.2013]. Dostupný na WWW: http://cs.wikipedia.org/wiki/Soubor:Roman_Republic_Empire_map.gif </a:t>
            </a:r>
            <a:r>
              <a:rPr lang="cs-CZ" sz="2000" dirty="0" smtClean="0"/>
              <a:t> 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2000" dirty="0"/>
              <a:t>AUTOR NEUVEDEN. </a:t>
            </a:r>
            <a:r>
              <a:rPr lang="cs-CZ" sz="2000" i="1" dirty="0"/>
              <a:t>wikipedia.cz</a:t>
            </a:r>
            <a:r>
              <a:rPr lang="cs-CZ" sz="2000" dirty="0"/>
              <a:t> [online]. [cit. 28.4.2013]. Dostupný na WWW: http://cs.wikipedia.org/wiki/Soubor:Roman_Empire_Map.png </a:t>
            </a:r>
            <a:endParaRPr lang="cs-CZ" sz="2000" dirty="0" smtClean="0"/>
          </a:p>
          <a:p>
            <a:pPr>
              <a:buClr>
                <a:schemeClr val="tx1"/>
              </a:buClr>
              <a:buNone/>
            </a:pPr>
            <a:endParaRPr lang="cs-CZ" sz="2000" dirty="0" smtClean="0"/>
          </a:p>
          <a:p>
            <a:pPr>
              <a:buClr>
                <a:schemeClr val="tx1"/>
              </a:buClr>
              <a:buNone/>
            </a:pPr>
            <a:r>
              <a:rPr lang="cs-CZ" sz="2000" dirty="0" smtClean="0"/>
              <a:t>Použité video:</a:t>
            </a:r>
          </a:p>
          <a:p>
            <a:pPr>
              <a:buClr>
                <a:schemeClr val="tx1"/>
              </a:buClr>
              <a:buNone/>
            </a:pPr>
            <a:endParaRPr lang="cs-CZ" sz="2000" dirty="0" smtClean="0"/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pt-BR" sz="2000" dirty="0" smtClean="0"/>
              <a:t>AUTOR NEUVEDEN. </a:t>
            </a:r>
            <a:r>
              <a:rPr lang="pt-BR" sz="2000" i="1" dirty="0" smtClean="0"/>
              <a:t>www.youtube.com</a:t>
            </a:r>
            <a:r>
              <a:rPr lang="pt-BR" sz="2000" dirty="0" smtClean="0"/>
              <a:t> [online]. [cit. 14.5.2013]. Dostupný na WWW: http://www.youtube.com/watch?v=EQPtz0ok40k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223529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58810468"/>
              </p:ext>
            </p:extLst>
          </p:nvPr>
        </p:nvGraphicFramePr>
        <p:xfrm>
          <a:off x="1872853" y="3172397"/>
          <a:ext cx="6407150" cy="3189424"/>
        </p:xfrm>
        <a:graphic>
          <a:graphicData uri="http://schemas.openxmlformats.org/drawingml/2006/table">
            <a:tbl>
              <a:tblPr/>
              <a:tblGrid>
                <a:gridCol w="1203325"/>
                <a:gridCol w="114300"/>
                <a:gridCol w="5089525"/>
              </a:tblGrid>
              <a:tr h="4906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Použití zdroje: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VÁLKOVÁ, Veronika. </a:t>
                      </a:r>
                      <a:r>
                        <a:rPr kumimoji="0" lang="cs-CZ" sz="1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Dějepis 6 - pravěk a starověk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. Praha: SPN-pedagogické nakladatelství, 2006, ISBN 80-7235-337-3.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4906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Citace: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Viz výše 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22079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Anotace: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DUM je určen pro podporu učitelského výkladu, který vychází z učebnice pro dějepis:  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VÁLKOVÁ, Veronika. </a:t>
                      </a:r>
                      <a:r>
                        <a:rPr kumimoji="0" lang="cs-CZ" sz="1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Dějepis 6 - pravěk a starověk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. Praha: SPN-pedagogické nakladatelství, 2006, ISBN 80-7235-337-3. Napomáhá vyučujícímu ve vizualizaci výkladu, který se tak stává zajímavější a pro žáka poutavější a tudíž i zapamatovatelnější.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1640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40860"/>
            <a:ext cx="7921625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5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00103" y="2219525"/>
            <a:ext cx="2152650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06" name="Rectangle 4"/>
          <p:cNvSpPr>
            <a:spLocks noChangeArrowheads="1"/>
          </p:cNvSpPr>
          <p:nvPr/>
        </p:nvSpPr>
        <p:spPr bwMode="auto">
          <a:xfrm>
            <a:off x="1115616" y="1419425"/>
            <a:ext cx="792162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>
              <a:ea typeface="Calibri" pitchFamily="34" charset="0"/>
              <a:cs typeface="Times New Roman" pitchFamily="18" charset="0"/>
            </a:endParaRPr>
          </a:p>
          <a:p>
            <a:pPr algn="ctr" eaLnBrk="0" hangingPunct="0">
              <a:defRPr/>
            </a:pP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>
              <a:ea typeface="Calibri" pitchFamily="34" charset="0"/>
            </a:endParaRPr>
          </a:p>
          <a:p>
            <a:pPr eaLnBrk="0" hangingPunct="0">
              <a:defRPr/>
            </a:pPr>
            <a:endParaRPr lang="cs-CZ" dirty="0">
              <a:ea typeface="Calibri" pitchFamily="34" charset="0"/>
            </a:endParaRPr>
          </a:p>
        </p:txBody>
      </p:sp>
      <p:sp>
        <p:nvSpPr>
          <p:cNvPr id="16407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87467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Stupně šedé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78</TotalTime>
  <Words>278</Words>
  <Application>Microsoft Office PowerPoint</Application>
  <PresentationFormat>Předvádění na obrazovce (4:3)</PresentationFormat>
  <Paragraphs>64</Paragraphs>
  <Slides>9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Snímek 1</vt:lpstr>
      <vt:lpstr>OVLÁDNUTÍ MAKEDONIE A ŘECKA</vt:lpstr>
      <vt:lpstr>OVLÁDNUTÍ MAKEDONIE</vt:lpstr>
      <vt:lpstr>Starověká makedonie</vt:lpstr>
      <vt:lpstr>OVLÁDNUTÍ ŘECKA </vt:lpstr>
      <vt:lpstr>Územní rozvoj impéria</vt:lpstr>
      <vt:lpstr>Římské imperium</vt:lpstr>
      <vt:lpstr>Zdroje: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OVLÁDNUTÍ MAKEDONIE A ŘECKA</dc:title>
  <dc:creator>pc15</dc:creator>
  <cp:lastModifiedBy>nedbal</cp:lastModifiedBy>
  <cp:revision>10</cp:revision>
  <dcterms:created xsi:type="dcterms:W3CDTF">2013-04-10T10:04:26Z</dcterms:created>
  <dcterms:modified xsi:type="dcterms:W3CDTF">2013-05-14T07:37:42Z</dcterms:modified>
</cp:coreProperties>
</file>