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DF5ED-9BD1-4042-972D-69FEDB9C7079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8C4B9-5F52-4924-ABBF-BCBD8D924E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342797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DF5ED-9BD1-4042-972D-69FEDB9C7079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8C4B9-5F52-4924-ABBF-BCBD8D924E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972174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DF5ED-9BD1-4042-972D-69FEDB9C7079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8C4B9-5F52-4924-ABBF-BCBD8D924E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64157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DF5ED-9BD1-4042-972D-69FEDB9C7079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8C4B9-5F52-4924-ABBF-BCBD8D924E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81067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DF5ED-9BD1-4042-972D-69FEDB9C7079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8C4B9-5F52-4924-ABBF-BCBD8D924E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902487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DF5ED-9BD1-4042-972D-69FEDB9C7079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8C4B9-5F52-4924-ABBF-BCBD8D924E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67517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DF5ED-9BD1-4042-972D-69FEDB9C7079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8C4B9-5F52-4924-ABBF-BCBD8D924E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98376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DF5ED-9BD1-4042-972D-69FEDB9C7079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8C4B9-5F52-4924-ABBF-BCBD8D924E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328615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DF5ED-9BD1-4042-972D-69FEDB9C7079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8C4B9-5F52-4924-ABBF-BCBD8D924E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309755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DF5ED-9BD1-4042-972D-69FEDB9C7079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8C4B9-5F52-4924-ABBF-BCBD8D924E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86257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DF5ED-9BD1-4042-972D-69FEDB9C7079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8C4B9-5F52-4924-ABBF-BCBD8D924E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46984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5DF5ED-9BD1-4042-972D-69FEDB9C7079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68C4B9-5F52-4924-ABBF-BCBD8D924E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023953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332656"/>
            <a:ext cx="7772400" cy="1470025"/>
          </a:xfrm>
        </p:spPr>
        <p:txBody>
          <a:bodyPr/>
          <a:lstStyle/>
          <a:p>
            <a:r>
              <a:rPr lang="cs-CZ" dirty="0" smtClean="0"/>
              <a:t>DIGITÁLNÍ UČEBNÍ MATERIÁL</a:t>
            </a:r>
            <a:endParaRPr lang="cs-CZ" dirty="0"/>
          </a:p>
        </p:txBody>
      </p:sp>
      <p:pic>
        <p:nvPicPr>
          <p:cNvPr id="4" name="Picture 4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4788" y="1477963"/>
            <a:ext cx="6194425" cy="3962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5301208"/>
            <a:ext cx="4792663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95384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Úměra</a:t>
            </a:r>
            <a:endParaRPr lang="cs-CZ" sz="9600" b="1" dirty="0">
              <a:solidFill>
                <a:srgbClr val="66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22639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hodnoty v tabulce:</a:t>
            </a:r>
            <a:endParaRPr lang="cs-CZ" sz="5400" b="1" dirty="0">
              <a:solidFill>
                <a:srgbClr val="66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003232" cy="4525963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kg čočky stojí 16 Kč</a:t>
            </a:r>
          </a:p>
          <a:p>
            <a:pPr marL="0" indent="0">
              <a:buNone/>
            </a:pPr>
            <a:endParaRPr lang="cs-CZ" sz="4000" b="1" dirty="0" smtClean="0">
              <a:solidFill>
                <a:srgbClr val="66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sz="4000" b="1" dirty="0">
              <a:solidFill>
                <a:srgbClr val="66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4000" b="1" dirty="0" smtClean="0">
              <a:solidFill>
                <a:srgbClr val="66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4000" b="1" dirty="0">
              <a:solidFill>
                <a:srgbClr val="66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59742705"/>
              </p:ext>
            </p:extLst>
          </p:nvPr>
        </p:nvGraphicFramePr>
        <p:xfrm>
          <a:off x="323528" y="4725144"/>
          <a:ext cx="8672196" cy="128016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722630"/>
                <a:gridCol w="865505"/>
                <a:gridCol w="865505"/>
                <a:gridCol w="1046480"/>
                <a:gridCol w="1046480"/>
                <a:gridCol w="1046480"/>
                <a:gridCol w="987743"/>
                <a:gridCol w="922655"/>
                <a:gridCol w="116871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3600" b="1" dirty="0" smtClean="0">
                          <a:solidFill>
                            <a:srgbClr val="66006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kg</a:t>
                      </a:r>
                      <a:endParaRPr lang="cs-CZ" sz="3600" b="1" dirty="0">
                        <a:solidFill>
                          <a:srgbClr val="66006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660066"/>
                          </a:solidFill>
                        </a:rPr>
                        <a:t>5 kg</a:t>
                      </a:r>
                      <a:endParaRPr lang="cs-CZ" sz="2800" dirty="0">
                        <a:solidFill>
                          <a:srgbClr val="66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660066"/>
                          </a:solidFill>
                        </a:rPr>
                        <a:t>7 kg</a:t>
                      </a:r>
                      <a:endParaRPr lang="cs-CZ" sz="2800" dirty="0">
                        <a:solidFill>
                          <a:srgbClr val="66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660066"/>
                          </a:solidFill>
                        </a:rPr>
                        <a:t>12 kg</a:t>
                      </a:r>
                      <a:endParaRPr lang="cs-CZ" sz="2800" dirty="0">
                        <a:solidFill>
                          <a:srgbClr val="66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660066"/>
                          </a:solidFill>
                        </a:rPr>
                        <a:t>23 kg</a:t>
                      </a:r>
                      <a:endParaRPr lang="cs-CZ" sz="2800" dirty="0">
                        <a:solidFill>
                          <a:srgbClr val="66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660066"/>
                          </a:solidFill>
                        </a:rPr>
                        <a:t>50 kg</a:t>
                      </a:r>
                      <a:endParaRPr lang="cs-CZ" sz="2800" dirty="0">
                        <a:solidFill>
                          <a:srgbClr val="66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660066"/>
                          </a:solidFill>
                        </a:rPr>
                        <a:t>1 q</a:t>
                      </a:r>
                      <a:endParaRPr lang="cs-CZ" sz="2800" dirty="0">
                        <a:solidFill>
                          <a:srgbClr val="66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660066"/>
                          </a:solidFill>
                        </a:rPr>
                        <a:t>0,4 t</a:t>
                      </a:r>
                      <a:endParaRPr lang="cs-CZ" sz="2800" dirty="0">
                        <a:solidFill>
                          <a:srgbClr val="66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660066"/>
                          </a:solidFill>
                        </a:rPr>
                        <a:t>2 t</a:t>
                      </a:r>
                      <a:endParaRPr lang="cs-CZ" sz="2800" dirty="0">
                        <a:solidFill>
                          <a:srgbClr val="660066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600" b="1" dirty="0" smtClean="0">
                          <a:solidFill>
                            <a:srgbClr val="66006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Kč</a:t>
                      </a:r>
                      <a:endParaRPr lang="cs-CZ" sz="3600" b="1" dirty="0">
                        <a:solidFill>
                          <a:srgbClr val="66006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80</a:t>
                      </a:r>
                      <a:endParaRPr lang="cs-CZ" sz="2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112</a:t>
                      </a:r>
                      <a:endParaRPr lang="cs-CZ" sz="2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192</a:t>
                      </a:r>
                      <a:endParaRPr lang="cs-CZ" sz="2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368</a:t>
                      </a:r>
                      <a:endParaRPr lang="cs-CZ" sz="2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800</a:t>
                      </a:r>
                      <a:endParaRPr lang="cs-CZ" sz="2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1600</a:t>
                      </a:r>
                      <a:endParaRPr lang="cs-CZ" sz="2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6400</a:t>
                      </a:r>
                      <a:endParaRPr lang="cs-CZ" sz="2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32000</a:t>
                      </a:r>
                      <a:endParaRPr lang="cs-CZ" sz="2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04985"/>
            <a:ext cx="8053387" cy="1652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27336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  kolik Kč bude stát:</a:t>
            </a:r>
            <a:endParaRPr lang="cs-CZ" b="1" dirty="0">
              <a:solidFill>
                <a:srgbClr val="66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 kg hladké mouky, stojí-li 1 kg 13 Kč. </a:t>
            </a:r>
          </a:p>
          <a:p>
            <a:pPr marL="0" indent="0">
              <a:buNone/>
            </a:pPr>
            <a:r>
              <a:rPr lang="cs-CZ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        91 Kč</a:t>
            </a:r>
          </a:p>
          <a:p>
            <a:r>
              <a:rPr lang="cs-CZ" sz="36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23 m plátna, stojí-li 1 m 89 Kč.</a:t>
            </a:r>
          </a:p>
          <a:p>
            <a:pPr marL="0" indent="0">
              <a:buNone/>
            </a:pPr>
            <a:r>
              <a:rPr lang="cs-CZ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  2 047 Kč</a:t>
            </a:r>
          </a:p>
          <a:p>
            <a:r>
              <a:rPr lang="cs-CZ" sz="36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0,5 t jablek, stojí-li 1 kg 15 Kč.</a:t>
            </a:r>
          </a:p>
          <a:p>
            <a:pPr marL="0" indent="0">
              <a:buNone/>
            </a:pPr>
            <a:r>
              <a:rPr lang="cs-CZ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   7 500 Kč</a:t>
            </a:r>
          </a:p>
          <a:p>
            <a:r>
              <a:rPr lang="cs-CZ" sz="36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q brambor, stojí-li 1 kg 9,60 Kč.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    1 920 Kč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86037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algn="just"/>
            <a:r>
              <a:rPr lang="cs-CZ" sz="4000" b="1" dirty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18 kg </a:t>
            </a:r>
            <a:r>
              <a:rPr lang="cs-CZ" sz="40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ovoce </a:t>
            </a:r>
            <a:r>
              <a:rPr lang="cs-CZ" sz="4000" b="1" dirty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vylisuje 12 litrů </a:t>
            </a:r>
            <a:r>
              <a:rPr lang="cs-CZ" sz="40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šťávy. </a:t>
            </a:r>
            <a:r>
              <a:rPr lang="cs-CZ" sz="4000" b="1" dirty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</a:t>
            </a:r>
            <a:r>
              <a:rPr lang="cs-CZ" sz="40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jí </a:t>
            </a:r>
            <a:r>
              <a:rPr lang="cs-CZ" sz="4000" b="1" dirty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vylisuje z 90 kg </a:t>
            </a:r>
            <a:r>
              <a:rPr lang="cs-CZ" sz="40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ovoce? </a:t>
            </a:r>
          </a:p>
          <a:p>
            <a:pPr marL="0" indent="0" algn="just">
              <a:buNone/>
            </a:pPr>
            <a:r>
              <a:rPr lang="cs-CZ" sz="40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     </a:t>
            </a: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litrů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just"/>
            <a:r>
              <a:rPr lang="cs-CZ" sz="40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Prodavačka vybalí </a:t>
            </a:r>
            <a:r>
              <a:rPr lang="cs-CZ" sz="4000" b="1" dirty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 9 minut </a:t>
            </a:r>
            <a:r>
              <a:rPr lang="cs-CZ" sz="40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27 </a:t>
            </a:r>
            <a:r>
              <a:rPr lang="cs-CZ" sz="40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krabic zboží. </a:t>
            </a:r>
            <a:r>
              <a:rPr lang="cs-CZ" sz="4000" b="1" dirty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jich </a:t>
            </a:r>
            <a:r>
              <a:rPr lang="cs-CZ" sz="40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vybalí </a:t>
            </a:r>
            <a:r>
              <a:rPr lang="cs-CZ" sz="40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za </a:t>
            </a:r>
            <a:r>
              <a:rPr lang="cs-CZ" sz="40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hodinu?     </a:t>
            </a:r>
            <a:endParaRPr lang="cs-CZ" sz="4000" b="1" dirty="0">
              <a:solidFill>
                <a:srgbClr val="66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just">
              <a:buNone/>
            </a:pP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180 krabic                              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8154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algn="just"/>
            <a:r>
              <a:rPr lang="cs-CZ" sz="4000" b="1" dirty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</a:t>
            </a:r>
            <a:r>
              <a:rPr lang="cs-CZ" sz="40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pracovníci dokončili zakázku </a:t>
            </a:r>
            <a:r>
              <a:rPr lang="cs-CZ" sz="40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za </a:t>
            </a:r>
            <a:r>
              <a:rPr lang="cs-CZ" sz="4000" b="1" dirty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 dní. Za jak dlouho by zakázku dokončilo 8 </a:t>
            </a:r>
            <a:r>
              <a:rPr lang="cs-CZ" sz="40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pracovníků?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</a:t>
            </a: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 dní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just"/>
            <a:r>
              <a:rPr lang="cs-CZ" sz="40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 pracovníků </a:t>
            </a:r>
            <a:r>
              <a:rPr lang="cs-CZ" sz="4000" b="1" dirty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položí za směnu 35 m </a:t>
            </a:r>
            <a:r>
              <a:rPr lang="cs-CZ" sz="40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potrubí. </a:t>
            </a:r>
            <a:r>
              <a:rPr lang="cs-CZ" sz="4000" b="1" dirty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m </a:t>
            </a:r>
            <a:r>
              <a:rPr lang="cs-CZ" sz="40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potrubí </a:t>
            </a:r>
            <a:r>
              <a:rPr lang="cs-CZ" sz="4000" b="1" dirty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 směnu položilo 8 </a:t>
            </a:r>
            <a:r>
              <a:rPr lang="cs-CZ" sz="40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pracovníků?</a:t>
            </a:r>
          </a:p>
          <a:p>
            <a:pPr marL="0" indent="0" algn="just">
              <a:buNone/>
            </a:pPr>
            <a:r>
              <a:rPr lang="cs-CZ" sz="4000" b="1" dirty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</a:t>
            </a: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56 metrů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54870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algn="just"/>
            <a:r>
              <a:rPr lang="cs-CZ" sz="4000" b="1" dirty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 </a:t>
            </a:r>
            <a:r>
              <a:rPr lang="cs-CZ" sz="40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učňů </a:t>
            </a:r>
            <a:r>
              <a:rPr lang="cs-CZ" sz="4000" b="1" dirty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splnilo úkol za 8 směn</a:t>
            </a:r>
            <a:r>
              <a:rPr lang="cs-CZ" sz="4000" b="1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4000" b="1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Za </a:t>
            </a:r>
            <a:r>
              <a:rPr lang="cs-CZ" sz="4000" b="1" dirty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dlouho by úkol </a:t>
            </a:r>
            <a:r>
              <a:rPr lang="cs-CZ" sz="40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splnili </a:t>
            </a:r>
            <a:r>
              <a:rPr lang="cs-CZ" sz="4000" b="1" dirty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40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učni? </a:t>
            </a:r>
          </a:p>
          <a:p>
            <a:pPr marL="0" indent="0" algn="just">
              <a:buNone/>
            </a:pPr>
            <a:r>
              <a:rPr lang="cs-CZ" sz="4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32 směn</a:t>
            </a:r>
          </a:p>
          <a:p>
            <a:pPr marL="0" indent="0" algn="just">
              <a:buNone/>
            </a:pP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48111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205</Words>
  <Application>Microsoft Office PowerPoint</Application>
  <PresentationFormat>Předvádění na obrazovce (4:3)</PresentationFormat>
  <Paragraphs>43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DIGITÁLNÍ UČEBNÍ MATERIÁL</vt:lpstr>
      <vt:lpstr>Úměra</vt:lpstr>
      <vt:lpstr>Doplň hodnoty v tabulce:</vt:lpstr>
      <vt:lpstr>Vypočítej  kolik Kč bude stát: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 UČEBNÍ MATERIÁL</dc:title>
  <dc:creator>U218UCITEL</dc:creator>
  <cp:lastModifiedBy>Dum</cp:lastModifiedBy>
  <cp:revision>12</cp:revision>
  <dcterms:created xsi:type="dcterms:W3CDTF">2012-10-30T08:46:27Z</dcterms:created>
  <dcterms:modified xsi:type="dcterms:W3CDTF">2013-05-14T07:43:58Z</dcterms:modified>
</cp:coreProperties>
</file>