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8" d="100"/>
          <a:sy n="88" d="100"/>
        </p:scale>
        <p:origin x="-1470" y="-10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D13D5D-A837-4138-9460-CA8F13AB783F}" type="datetimeFigureOut">
              <a:rPr lang="cs-CZ" smtClean="0"/>
              <a:t>9.4.2013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5BCCD4-5097-489F-B3E2-614A6C12415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9733827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D13D5D-A837-4138-9460-CA8F13AB783F}" type="datetimeFigureOut">
              <a:rPr lang="cs-CZ" smtClean="0"/>
              <a:t>9.4.2013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5BCCD4-5097-489F-B3E2-614A6C12415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9862962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D13D5D-A837-4138-9460-CA8F13AB783F}" type="datetimeFigureOut">
              <a:rPr lang="cs-CZ" smtClean="0"/>
              <a:t>9.4.2013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5BCCD4-5097-489F-B3E2-614A6C12415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8950254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D13D5D-A837-4138-9460-CA8F13AB783F}" type="datetimeFigureOut">
              <a:rPr lang="cs-CZ" smtClean="0"/>
              <a:t>9.4.2013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5BCCD4-5097-489F-B3E2-614A6C12415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9208732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D13D5D-A837-4138-9460-CA8F13AB783F}" type="datetimeFigureOut">
              <a:rPr lang="cs-CZ" smtClean="0"/>
              <a:t>9.4.2013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5BCCD4-5097-489F-B3E2-614A6C12415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570356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D13D5D-A837-4138-9460-CA8F13AB783F}" type="datetimeFigureOut">
              <a:rPr lang="cs-CZ" smtClean="0"/>
              <a:t>9.4.2013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5BCCD4-5097-489F-B3E2-614A6C12415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9538655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D13D5D-A837-4138-9460-CA8F13AB783F}" type="datetimeFigureOut">
              <a:rPr lang="cs-CZ" smtClean="0"/>
              <a:t>9.4.2013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5BCCD4-5097-489F-B3E2-614A6C12415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8470704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D13D5D-A837-4138-9460-CA8F13AB783F}" type="datetimeFigureOut">
              <a:rPr lang="cs-CZ" smtClean="0"/>
              <a:t>9.4.2013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5BCCD4-5097-489F-B3E2-614A6C12415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133580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D13D5D-A837-4138-9460-CA8F13AB783F}" type="datetimeFigureOut">
              <a:rPr lang="cs-CZ" smtClean="0"/>
              <a:t>9.4.2013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5BCCD4-5097-489F-B3E2-614A6C12415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0875333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D13D5D-A837-4138-9460-CA8F13AB783F}" type="datetimeFigureOut">
              <a:rPr lang="cs-CZ" smtClean="0"/>
              <a:t>9.4.2013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5BCCD4-5097-489F-B3E2-614A6C12415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3141787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D13D5D-A837-4138-9460-CA8F13AB783F}" type="datetimeFigureOut">
              <a:rPr lang="cs-CZ" smtClean="0"/>
              <a:t>9.4.2013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5BCCD4-5097-489F-B3E2-614A6C12415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3231962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6D13D5D-A837-4138-9460-CA8F13AB783F}" type="datetimeFigureOut">
              <a:rPr lang="cs-CZ" smtClean="0"/>
              <a:t>9.4.2013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35BCCD4-5097-489F-B3E2-614A6C12415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1815647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827584" y="548680"/>
            <a:ext cx="7772400" cy="1470025"/>
          </a:xfrm>
        </p:spPr>
        <p:txBody>
          <a:bodyPr/>
          <a:lstStyle/>
          <a:p>
            <a:r>
              <a:rPr lang="cs-CZ" dirty="0" smtClean="0"/>
              <a:t>DIGITÁLNÍ UČEBNÍ MATERIÁL</a:t>
            </a:r>
            <a:endParaRPr lang="cs-CZ" b="1" dirty="0"/>
          </a:p>
        </p:txBody>
      </p:sp>
      <p:pic>
        <p:nvPicPr>
          <p:cNvPr id="4" name="Picture 39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74787" y="1560513"/>
            <a:ext cx="6194425" cy="37988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" name="Picture 40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23728" y="5493023"/>
            <a:ext cx="4792663" cy="1176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7" name="Picture 40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23728" y="5487817"/>
            <a:ext cx="4792663" cy="1176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78572336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Autofit/>
          </a:bodyPr>
          <a:lstStyle/>
          <a:p>
            <a:r>
              <a:rPr lang="cs-CZ" sz="9600" b="1" dirty="0" smtClean="0">
                <a:solidFill>
                  <a:schemeClr val="accent5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Slovní úlohy</a:t>
            </a:r>
            <a:endParaRPr lang="cs-CZ" sz="9600" b="1" dirty="0">
              <a:solidFill>
                <a:schemeClr val="accent5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cs-CZ" sz="5400" b="1" dirty="0" smtClean="0">
                <a:solidFill>
                  <a:schemeClr val="accent5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Domácí úkol</a:t>
            </a:r>
            <a:endParaRPr lang="cs-CZ" sz="5400" b="1" dirty="0">
              <a:solidFill>
                <a:schemeClr val="accent5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17527262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528" y="548680"/>
            <a:ext cx="8363272" cy="5577483"/>
          </a:xfrm>
        </p:spPr>
        <p:txBody>
          <a:bodyPr>
            <a:normAutofit/>
          </a:bodyPr>
          <a:lstStyle/>
          <a:p>
            <a:pPr algn="just"/>
            <a:r>
              <a:rPr lang="cs-CZ" sz="4000" b="1" dirty="0" smtClean="0">
                <a:solidFill>
                  <a:schemeClr val="accent5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2,5 </a:t>
            </a:r>
            <a:r>
              <a:rPr lang="cs-CZ" sz="4000" b="1" dirty="0">
                <a:solidFill>
                  <a:schemeClr val="accent5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kg jablek stojí 55 Kč. Jaká cena bude za 15 kg?                                                  </a:t>
            </a:r>
            <a:r>
              <a:rPr lang="cs-CZ" sz="40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                                                                </a:t>
            </a:r>
          </a:p>
          <a:p>
            <a:pPr marL="0" indent="0">
              <a:buNone/>
            </a:pPr>
            <a:r>
              <a:rPr lang="cs-CZ" sz="40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                                    330 Kč</a:t>
            </a:r>
          </a:p>
          <a:p>
            <a:pPr algn="just"/>
            <a:r>
              <a:rPr lang="cs-CZ" sz="4000" b="1" dirty="0" smtClean="0">
                <a:solidFill>
                  <a:schemeClr val="accent5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5 kopáčů vykope </a:t>
            </a:r>
            <a:r>
              <a:rPr lang="cs-CZ" sz="4000" b="1" dirty="0">
                <a:solidFill>
                  <a:schemeClr val="accent5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za směnu 35 m </a:t>
            </a:r>
            <a:r>
              <a:rPr lang="cs-CZ" sz="4000" b="1" dirty="0" smtClean="0">
                <a:solidFill>
                  <a:schemeClr val="accent5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příkopu. </a:t>
            </a:r>
            <a:r>
              <a:rPr lang="cs-CZ" sz="4000" b="1" dirty="0">
                <a:solidFill>
                  <a:schemeClr val="accent5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Kolik m </a:t>
            </a:r>
            <a:r>
              <a:rPr lang="cs-CZ" sz="4000" b="1" dirty="0" smtClean="0">
                <a:solidFill>
                  <a:schemeClr val="accent5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příkopu </a:t>
            </a:r>
            <a:r>
              <a:rPr lang="cs-CZ" sz="4000" b="1" dirty="0">
                <a:solidFill>
                  <a:schemeClr val="accent5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za směnu </a:t>
            </a:r>
            <a:r>
              <a:rPr lang="cs-CZ" sz="4000" b="1" dirty="0" smtClean="0">
                <a:solidFill>
                  <a:schemeClr val="accent5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vykope </a:t>
            </a:r>
            <a:r>
              <a:rPr lang="cs-CZ" sz="4000" b="1" dirty="0">
                <a:solidFill>
                  <a:schemeClr val="accent5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8 </a:t>
            </a:r>
            <a:r>
              <a:rPr lang="cs-CZ" sz="4000" b="1" dirty="0" smtClean="0">
                <a:solidFill>
                  <a:schemeClr val="accent5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kopáčů?</a:t>
            </a:r>
            <a:endParaRPr lang="cs-CZ" sz="4000" b="1" dirty="0">
              <a:solidFill>
                <a:schemeClr val="accent5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0" indent="0">
              <a:buNone/>
            </a:pPr>
            <a:r>
              <a:rPr lang="cs-CZ" sz="40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                                    56 m</a:t>
            </a:r>
          </a:p>
          <a:p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5434086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mc:AlternateContent xmlns:mc="http://schemas.openxmlformats.org/markup-compatibility/2006" xmlns:a14="http://schemas.microsoft.com/office/drawing/2010/main">
        <mc:Choice Requires="a14">
          <p:sp>
            <p:nvSpPr>
              <p:cNvPr id="3" name="Zástupný symbol pro obsah 2"/>
              <p:cNvSpPr>
                <a:spLocks noGrp="1"/>
              </p:cNvSpPr>
              <p:nvPr>
                <p:ph idx="1"/>
              </p:nvPr>
            </p:nvSpPr>
            <p:spPr>
              <a:xfrm>
                <a:off x="457200" y="404664"/>
                <a:ext cx="8229600" cy="5721499"/>
              </a:xfrm>
            </p:spPr>
            <p:txBody>
              <a:bodyPr>
                <a:normAutofit/>
              </a:bodyPr>
              <a:lstStyle/>
              <a:p>
                <a:pPr algn="just"/>
                <a:r>
                  <a:rPr lang="cs-CZ" sz="4000" b="1" dirty="0" smtClean="0">
                    <a:solidFill>
                      <a:schemeClr val="accent5">
                        <a:lumMod val="50000"/>
                      </a:schemeClr>
                    </a:solidFill>
                    <a:effectLst>
                      <a:outerShdw blurRad="38100" dist="38100" dir="2700000" algn="tl">
                        <a:srgbClr val="000000">
                          <a:alpha val="43137"/>
                        </a:srgbClr>
                      </a:outerShdw>
                    </a:effectLst>
                  </a:rPr>
                  <a:t>1 kg vepřového masa stojí 129,- Kč. Kolik Kč zaplatíme za 7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4000" b="1" i="1" smtClean="0">
                            <a:solidFill>
                              <a:schemeClr val="accent5">
                                <a:lumMod val="50000"/>
                              </a:schemeClr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</m:ctrlPr>
                      </m:fPr>
                      <m:num>
                        <m:r>
                          <a:rPr lang="cs-CZ" sz="4000" b="1" i="1" smtClean="0">
                            <a:solidFill>
                              <a:schemeClr val="accent5">
                                <a:lumMod val="50000"/>
                              </a:schemeClr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  <m:t>𝟏</m:t>
                        </m:r>
                      </m:num>
                      <m:den>
                        <m:r>
                          <a:rPr lang="cs-CZ" sz="4000" b="1" i="1" smtClean="0">
                            <a:solidFill>
                              <a:schemeClr val="accent5">
                                <a:lumMod val="50000"/>
                              </a:schemeClr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  <m:t>𝟑</m:t>
                        </m:r>
                      </m:den>
                    </m:f>
                  </m:oMath>
                </a14:m>
                <a:r>
                  <a:rPr lang="cs-CZ" sz="4000" b="1" dirty="0" smtClean="0">
                    <a:solidFill>
                      <a:schemeClr val="accent5">
                        <a:lumMod val="50000"/>
                      </a:schemeClr>
                    </a:solidFill>
                    <a:effectLst>
                      <a:outerShdw blurRad="38100" dist="38100" dir="2700000" algn="tl">
                        <a:srgbClr val="000000">
                          <a:alpha val="43137"/>
                        </a:srgbClr>
                      </a:outerShdw>
                    </a:effectLst>
                  </a:rPr>
                  <a:t> kg masa?</a:t>
                </a:r>
              </a:p>
              <a:p>
                <a:pPr marL="0" indent="0">
                  <a:buNone/>
                </a:pPr>
                <a:r>
                  <a:rPr lang="cs-CZ" sz="4000" b="1" dirty="0">
                    <a:solidFill>
                      <a:srgbClr val="C00000"/>
                    </a:solidFill>
                    <a:effectLst>
                      <a:outerShdw blurRad="38100" dist="38100" dir="2700000" algn="tl">
                        <a:srgbClr val="000000">
                          <a:alpha val="43137"/>
                        </a:srgbClr>
                      </a:outerShdw>
                    </a:effectLst>
                  </a:rPr>
                  <a:t> </a:t>
                </a:r>
                <a:r>
                  <a:rPr lang="cs-CZ" sz="4000" b="1" dirty="0" smtClean="0">
                    <a:solidFill>
                      <a:srgbClr val="C00000"/>
                    </a:solidFill>
                    <a:effectLst>
                      <a:outerShdw blurRad="38100" dist="38100" dir="2700000" algn="tl">
                        <a:srgbClr val="000000">
                          <a:alpha val="43137"/>
                        </a:srgbClr>
                      </a:outerShdw>
                    </a:effectLst>
                  </a:rPr>
                  <a:t>                                               946 Kč </a:t>
                </a:r>
              </a:p>
              <a:p>
                <a:pPr algn="just"/>
                <a:endParaRPr lang="cs-CZ" sz="4000" b="1" dirty="0" smtClean="0">
                  <a:solidFill>
                    <a:schemeClr val="accent5">
                      <a:lumMod val="50000"/>
                    </a:schemeClr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endParaRPr>
              </a:p>
              <a:p>
                <a:pPr algn="just"/>
                <a:r>
                  <a:rPr lang="cs-CZ" sz="4000" b="1" dirty="0" smtClean="0">
                    <a:solidFill>
                      <a:schemeClr val="accent5">
                        <a:lumMod val="50000"/>
                      </a:schemeClr>
                    </a:solidFill>
                    <a:effectLst>
                      <a:outerShdw blurRad="38100" dist="38100" dir="2700000" algn="tl">
                        <a:srgbClr val="000000">
                          <a:alpha val="43137"/>
                        </a:srgbClr>
                      </a:outerShdw>
                    </a:effectLst>
                  </a:rPr>
                  <a:t>Kolik váží 46 krabiček olejovek, je-li hmotnost jedné krabičky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4000" b="1" i="1">
                            <a:solidFill>
                              <a:schemeClr val="accent5">
                                <a:lumMod val="50000"/>
                              </a:schemeClr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</m:ctrlPr>
                      </m:fPr>
                      <m:num>
                        <m:r>
                          <a:rPr lang="cs-CZ" sz="4000" b="1" i="1">
                            <a:solidFill>
                              <a:schemeClr val="accent5">
                                <a:lumMod val="50000"/>
                              </a:schemeClr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  <m:t>𝟏</m:t>
                        </m:r>
                      </m:num>
                      <m:den>
                        <m:r>
                          <a:rPr lang="cs-CZ" sz="4000" b="1" i="1" smtClean="0">
                            <a:solidFill>
                              <a:schemeClr val="accent5">
                                <a:lumMod val="50000"/>
                              </a:schemeClr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  <m:t>𝟖</m:t>
                        </m:r>
                      </m:den>
                    </m:f>
                  </m:oMath>
                </a14:m>
                <a:r>
                  <a:rPr lang="cs-CZ" sz="4000" b="1" dirty="0" smtClean="0">
                    <a:solidFill>
                      <a:schemeClr val="accent5">
                        <a:lumMod val="50000"/>
                      </a:schemeClr>
                    </a:solidFill>
                    <a:effectLst>
                      <a:outerShdw blurRad="38100" dist="38100" dir="2700000" algn="tl">
                        <a:srgbClr val="000000">
                          <a:alpha val="43137"/>
                        </a:srgbClr>
                      </a:outerShdw>
                    </a:effectLst>
                  </a:rPr>
                  <a:t> kg?</a:t>
                </a:r>
              </a:p>
              <a:p>
                <a:pPr marL="0" indent="0">
                  <a:buNone/>
                </a:pPr>
                <a:r>
                  <a:rPr lang="cs-CZ" sz="4000" b="1" dirty="0" smtClean="0">
                    <a:solidFill>
                      <a:srgbClr val="C00000"/>
                    </a:solidFill>
                    <a:effectLst>
                      <a:outerShdw blurRad="38100" dist="38100" dir="2700000" algn="tl">
                        <a:srgbClr val="000000">
                          <a:alpha val="43137"/>
                        </a:srgbClr>
                      </a:outerShdw>
                    </a:effectLst>
                  </a:rPr>
                  <a:t>                                                 5,75 kg</a:t>
                </a:r>
              </a:p>
              <a:p>
                <a:pPr marL="0" indent="0">
                  <a:buNone/>
                </a:pPr>
                <a:endParaRPr lang="cs-CZ" dirty="0"/>
              </a:p>
            </p:txBody>
          </p:sp>
        </mc:Choice>
        <mc:Fallback xmlns="">
          <p:sp>
            <p:nvSpPr>
              <p:cNvPr id="3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457200" y="404664"/>
                <a:ext cx="8229600" cy="5721499"/>
              </a:xfrm>
              <a:blipFill rotWithShape="1">
                <a:blip r:embed="rId2"/>
                <a:stretch>
                  <a:fillRect l="-2444" t="-2023" r="-3185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4039943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76672"/>
            <a:ext cx="8229600" cy="5649491"/>
          </a:xfrm>
        </p:spPr>
        <p:txBody>
          <a:bodyPr>
            <a:normAutofit/>
          </a:bodyPr>
          <a:lstStyle/>
          <a:p>
            <a:pPr algn="just"/>
            <a:r>
              <a:rPr lang="cs-CZ" sz="4000" b="1" dirty="0" smtClean="0">
                <a:solidFill>
                  <a:schemeClr val="accent5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50 kg okurek stojí 400 Kč. Kolik Kč zaplatí pan Novák za 18 kg okurek?</a:t>
            </a:r>
          </a:p>
          <a:p>
            <a:pPr marL="0" indent="0" algn="just">
              <a:buNone/>
            </a:pPr>
            <a:r>
              <a:rPr lang="cs-CZ" sz="4000" b="1" dirty="0" smtClean="0">
                <a:solidFill>
                  <a:schemeClr val="accent5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                                           </a:t>
            </a:r>
            <a:r>
              <a:rPr lang="cs-CZ" sz="40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144 Kč</a:t>
            </a:r>
          </a:p>
          <a:p>
            <a:pPr algn="just"/>
            <a:r>
              <a:rPr lang="cs-CZ" sz="4000" b="1" dirty="0" smtClean="0">
                <a:solidFill>
                  <a:schemeClr val="accent5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Pekařka za 9 minut zaplete 27 housek. Kolik housek zaplete za hodinu?</a:t>
            </a:r>
          </a:p>
          <a:p>
            <a:pPr marL="0" indent="0" algn="just">
              <a:buNone/>
            </a:pPr>
            <a:r>
              <a:rPr lang="cs-CZ" sz="4000" b="1" dirty="0">
                <a:solidFill>
                  <a:schemeClr val="accent5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4000" b="1" dirty="0" smtClean="0">
                <a:solidFill>
                  <a:schemeClr val="accent5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                                             </a:t>
            </a:r>
            <a:r>
              <a:rPr lang="cs-CZ" sz="40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180 ks</a:t>
            </a:r>
            <a:endParaRPr lang="cs-CZ" sz="4000" b="1" dirty="0">
              <a:solidFill>
                <a:schemeClr val="accent5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319162970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332656"/>
            <a:ext cx="8229600" cy="5793507"/>
          </a:xfrm>
        </p:spPr>
        <p:txBody>
          <a:bodyPr>
            <a:normAutofit/>
          </a:bodyPr>
          <a:lstStyle/>
          <a:p>
            <a:pPr algn="just"/>
            <a:r>
              <a:rPr lang="cs-CZ" sz="4000" b="1" dirty="0" smtClean="0">
                <a:solidFill>
                  <a:schemeClr val="accent5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Ze 3 kg těsta se vyrobí 195 perníčků. Kolik perníčků se vyrobí ze 7 kg těsta?</a:t>
            </a:r>
          </a:p>
          <a:p>
            <a:pPr marL="0" indent="0" algn="just">
              <a:buNone/>
            </a:pPr>
            <a:r>
              <a:rPr lang="cs-CZ" sz="4000" b="1" dirty="0">
                <a:solidFill>
                  <a:schemeClr val="accent5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4000" b="1" dirty="0" smtClean="0">
                <a:solidFill>
                  <a:schemeClr val="accent5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                                                     </a:t>
            </a:r>
            <a:r>
              <a:rPr lang="cs-CZ" sz="40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455 ks</a:t>
            </a:r>
          </a:p>
          <a:p>
            <a:pPr algn="just"/>
            <a:r>
              <a:rPr lang="cs-CZ" sz="4000" b="1" dirty="0" smtClean="0">
                <a:solidFill>
                  <a:schemeClr val="accent5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Dvěma stejnými otvory se naplní nádrž za 25 hodin. Za jak dlouho by se naplnila 5 otvory?</a:t>
            </a:r>
          </a:p>
          <a:p>
            <a:pPr marL="0" indent="0" algn="just">
              <a:buNone/>
            </a:pPr>
            <a:r>
              <a:rPr lang="cs-CZ" sz="4000" b="1" dirty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40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                                               10 hodin</a:t>
            </a:r>
            <a:endParaRPr lang="cs-CZ" sz="4000" b="1" dirty="0"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399621574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33</TotalTime>
  <Words>170</Words>
  <Application>Microsoft Office PowerPoint</Application>
  <PresentationFormat>Předvádění na obrazovce (4:3)</PresentationFormat>
  <Paragraphs>20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Motiv systému Office</vt:lpstr>
      <vt:lpstr>DIGITÁLNÍ UČEBNÍ MATERIÁL</vt:lpstr>
      <vt:lpstr>Slovní úlohy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DIGITÁLNÍ UČEBNÍ MATERIÁL</dc:title>
  <dc:creator>U218UCITEL</dc:creator>
  <cp:lastModifiedBy>U217UCITEL</cp:lastModifiedBy>
  <cp:revision>4</cp:revision>
  <dcterms:created xsi:type="dcterms:W3CDTF">2012-11-05T12:01:38Z</dcterms:created>
  <dcterms:modified xsi:type="dcterms:W3CDTF">2013-04-09T08:51:59Z</dcterms:modified>
</cp:coreProperties>
</file>