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7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20713-9323-4028-AD58-95CC5968AFE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0BA49-23B3-4734-9910-7AFC5B7B17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26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20713-9323-4028-AD58-95CC5968AFE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0BA49-23B3-4734-9910-7AFC5B7B17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951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20713-9323-4028-AD58-95CC5968AFE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0BA49-23B3-4734-9910-7AFC5B7B17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4445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20713-9323-4028-AD58-95CC5968AFE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0BA49-23B3-4734-9910-7AFC5B7B17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2374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20713-9323-4028-AD58-95CC5968AFE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0BA49-23B3-4734-9910-7AFC5B7B17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487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20713-9323-4028-AD58-95CC5968AFE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0BA49-23B3-4734-9910-7AFC5B7B17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3937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20713-9323-4028-AD58-95CC5968AFE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0BA49-23B3-4734-9910-7AFC5B7B17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6885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20713-9323-4028-AD58-95CC5968AFE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0BA49-23B3-4734-9910-7AFC5B7B17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782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20713-9323-4028-AD58-95CC5968AFE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0BA49-23B3-4734-9910-7AFC5B7B17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3179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20713-9323-4028-AD58-95CC5968AFE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0BA49-23B3-4734-9910-7AFC5B7B17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289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20713-9323-4028-AD58-95CC5968AFE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0BA49-23B3-4734-9910-7AFC5B7B17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4679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20713-9323-4028-AD58-95CC5968AFEE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00BA49-23B3-4734-9910-7AFC5B7B17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5269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7772400" cy="1470025"/>
          </a:xfrm>
        </p:spPr>
        <p:txBody>
          <a:bodyPr/>
          <a:lstStyle/>
          <a:p>
            <a:r>
              <a:rPr lang="cs-CZ" dirty="0"/>
              <a:t>DIGITÁLNÍ UČEBNÍ </a:t>
            </a:r>
            <a:r>
              <a:rPr lang="cs-CZ" dirty="0" smtClean="0"/>
              <a:t>MATERIÁL</a:t>
            </a:r>
            <a:endParaRPr lang="cs-CZ" dirty="0"/>
          </a:p>
        </p:txBody>
      </p:sp>
      <p:pic>
        <p:nvPicPr>
          <p:cNvPr id="4" name="Picture 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373216"/>
            <a:ext cx="479266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830" y="1628800"/>
            <a:ext cx="6194425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396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TROJČLENKA</a:t>
            </a:r>
            <a:endParaRPr lang="cs-CZ" sz="80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Slovní úlohy</a:t>
            </a:r>
            <a:endParaRPr lang="cs-CZ" sz="44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0614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36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Trojčlenka řeší příklady přímé a nepřímé úměry</a:t>
            </a:r>
            <a:r>
              <a:rPr lang="cs-CZ" sz="36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cs-CZ" sz="36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08920"/>
            <a:ext cx="7419475" cy="3225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475656" y="2060848"/>
            <a:ext cx="5400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Doplň ceny zboží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539070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Zástupný symbol pro obsah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114288338"/>
                  </p:ext>
                </p:extLst>
              </p:nvPr>
            </p:nvGraphicFramePr>
            <p:xfrm>
              <a:off x="683568" y="1484784"/>
              <a:ext cx="8036957" cy="3553692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989680"/>
                    <a:gridCol w="989680"/>
                    <a:gridCol w="1136904"/>
                    <a:gridCol w="958533"/>
                    <a:gridCol w="990540"/>
                    <a:gridCol w="990540"/>
                    <a:gridCol w="972968"/>
                    <a:gridCol w="1008112"/>
                  </a:tblGrid>
                  <a:tr h="627612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1 kg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3 kg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10 kg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100 g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400 g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0,5 kg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 smtClean="0">
                              <a:solidFill>
                                <a:srgbClr val="660066"/>
                              </a:solidFill>
                              <a:effectLst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2400" b="1" i="1" smtClean="0">
                                      <a:solidFill>
                                        <a:srgbClr val="660066"/>
                                      </a:solidFill>
                                      <a:effectLst/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1" i="1" smtClean="0">
                                      <a:solidFill>
                                        <a:srgbClr val="660066"/>
                                      </a:solidFill>
                                      <a:effectLst/>
                                      <a:latin typeface="Cambria Math"/>
                                    </a:rPr>
                                    <m:t>𝟏</m:t>
                                  </m:r>
                                </m:num>
                                <m:den>
                                  <m:r>
                                    <a:rPr lang="cs-CZ" sz="2400" b="1" i="1" smtClean="0">
                                      <a:solidFill>
                                        <a:srgbClr val="660066"/>
                                      </a:solidFill>
                                      <a:effectLst/>
                                      <a:latin typeface="Cambria Math"/>
                                    </a:rPr>
                                    <m:t>𝟒</m:t>
                                  </m:r>
                                </m:den>
                              </m:f>
                            </m:oMath>
                          </a14:m>
                          <a:r>
                            <a:rPr lang="cs-CZ" sz="2400" b="1" dirty="0" smtClean="0">
                              <a:solidFill>
                                <a:srgbClr val="660066"/>
                              </a:solidFill>
                              <a:effectLst/>
                            </a:rPr>
                            <a:t>kg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 anchor="ctr"/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2400" b="1" dirty="0" smtClean="0">
                              <a:solidFill>
                                <a:srgbClr val="660066"/>
                              </a:solidFill>
                              <a:effectLst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cs-CZ" sz="2400" b="1" i="1" smtClean="0">
                                      <a:solidFill>
                                        <a:srgbClr val="660066"/>
                                      </a:solidFill>
                                      <a:effectLst/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sz="2400" b="1" i="1" smtClean="0">
                                      <a:solidFill>
                                        <a:srgbClr val="660066"/>
                                      </a:solidFill>
                                      <a:effectLst/>
                                      <a:latin typeface="Cambria Math"/>
                                    </a:rPr>
                                    <m:t>𝟑</m:t>
                                  </m:r>
                                </m:num>
                                <m:den>
                                  <m:r>
                                    <a:rPr lang="cs-CZ" sz="2400" b="1" i="1" smtClean="0">
                                      <a:solidFill>
                                        <a:srgbClr val="660066"/>
                                      </a:solidFill>
                                      <a:effectLst/>
                                      <a:latin typeface="Cambria Math"/>
                                    </a:rPr>
                                    <m:t>𝟒</m:t>
                                  </m:r>
                                </m:den>
                              </m:f>
                            </m:oMath>
                          </a14:m>
                          <a:r>
                            <a:rPr lang="cs-CZ" sz="2400" b="1" dirty="0" smtClean="0">
                              <a:solidFill>
                                <a:srgbClr val="660066"/>
                              </a:solidFill>
                              <a:effectLst/>
                            </a:rPr>
                            <a:t>kg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 anchor="ctr"/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30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90 Kč</a:t>
                          </a:r>
                          <a:r>
                            <a:rPr lang="cs-CZ" sz="20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300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12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15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7,50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22,50Kč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6 Kč</a:t>
                          </a:r>
                          <a:endParaRPr lang="cs-CZ" sz="20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18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60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0,60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2,40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4,50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13,50Kč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  <a:tr h="29296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120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360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1200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12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48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60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90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400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1200Kč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4000Kč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40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160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200Kč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100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300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90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270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900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9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36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45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22,50Kč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67,50Kč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800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2400Kč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8000Kč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80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320Kč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400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200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600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28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84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280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2,80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11,20Kč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14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7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21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  <a:tr h="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100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300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1000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40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50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25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75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Zástupný symbol pro obsah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114288338"/>
                  </p:ext>
                </p:extLst>
              </p:nvPr>
            </p:nvGraphicFramePr>
            <p:xfrm>
              <a:off x="683568" y="1484784"/>
              <a:ext cx="8036957" cy="3553692"/>
            </p:xfrm>
            <a:graphic>
              <a:graphicData uri="http://schemas.openxmlformats.org/drawingml/2006/table">
                <a:tbl>
                  <a:tblPr>
                    <a:tableStyleId>{5C22544A-7EE6-4342-B048-85BDC9FD1C3A}</a:tableStyleId>
                  </a:tblPr>
                  <a:tblGrid>
                    <a:gridCol w="989680"/>
                    <a:gridCol w="989680"/>
                    <a:gridCol w="1136904"/>
                    <a:gridCol w="958533"/>
                    <a:gridCol w="990540"/>
                    <a:gridCol w="990540"/>
                    <a:gridCol w="972968"/>
                    <a:gridCol w="1008112"/>
                  </a:tblGrid>
                  <a:tr h="627612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1 kg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3 kg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10 kg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100 g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400 g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 anchor="ctr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0,5 kg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44450" marR="44450" marT="0" marB="0" anchor="ctr">
                        <a:blipFill rotWithShape="1">
                          <a:blip r:embed="rId2"/>
                          <a:stretch>
                            <a:fillRect l="-621250" t="-971" r="-103125" b="-49514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44450" marR="44450" marT="0" marB="0" anchor="ctr">
                        <a:blipFill rotWithShape="1">
                          <a:blip r:embed="rId2"/>
                          <a:stretch>
                            <a:fillRect l="-699394" t="-971" b="-495146"/>
                          </a:stretch>
                        </a:blipFill>
                      </a:tcPr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30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90 Kč</a:t>
                          </a:r>
                          <a:r>
                            <a:rPr lang="cs-CZ" sz="20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300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12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15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7,50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22,50Kč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6 Kč</a:t>
                          </a:r>
                          <a:endParaRPr lang="cs-CZ" sz="20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18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60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0,60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2,40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4,50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13,50Kč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120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360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1200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12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48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60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90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400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1200Kč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4000Kč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40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160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200Kč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100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300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90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270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900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9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36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45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22,50Kč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67,50Kč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800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2400Kč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8000Kč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80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320Kč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400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200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600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28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84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280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2,80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11,20Kč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14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7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21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  <a:tr h="365760"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100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300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1000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10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40 Kč</a:t>
                          </a: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50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000" b="1" dirty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 </a:t>
                          </a:r>
                          <a:r>
                            <a:rPr lang="cs-CZ" sz="2000" b="1" dirty="0" smtClean="0">
                              <a:solidFill>
                                <a:srgbClr val="FF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</a:rPr>
                            <a:t>25 Kč</a:t>
                          </a:r>
                          <a:endParaRPr lang="cs-CZ" sz="2000" b="1" dirty="0">
                            <a:solidFill>
                              <a:srgbClr val="FF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cs-CZ" sz="2400" b="1" dirty="0">
                              <a:solidFill>
                                <a:srgbClr val="660066"/>
                              </a:solidFill>
                              <a:effectLst/>
                            </a:rPr>
                            <a:t>75 Kč</a:t>
                          </a:r>
                          <a:endParaRPr lang="cs-CZ" sz="2400" b="1" dirty="0">
                            <a:solidFill>
                              <a:srgbClr val="660066"/>
                            </a:solidFill>
                            <a:effectLst/>
                            <a:latin typeface="Times New Roman"/>
                            <a:ea typeface="Times New Roman"/>
                          </a:endParaRPr>
                        </a:p>
                      </a:txBody>
                      <a:tcPr marL="44450" marR="44450" marT="0" marB="0"/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Obdélník 5"/>
          <p:cNvSpPr/>
          <p:nvPr/>
        </p:nvSpPr>
        <p:spPr>
          <a:xfrm>
            <a:off x="2123728" y="548680"/>
            <a:ext cx="43701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</a:rPr>
              <a:t>Doplň ceny zboží</a:t>
            </a:r>
            <a:endParaRPr lang="cs-CZ" sz="4000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1284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660066"/>
                </a:solidFill>
              </a:rPr>
              <a:t>Vypočti z paměti:</a:t>
            </a:r>
            <a:endParaRPr lang="cs-CZ" dirty="0">
              <a:solidFill>
                <a:srgbClr val="6600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268760"/>
            <a:ext cx="8733656" cy="5328592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cs-CZ" sz="35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  Kolik </a:t>
            </a:r>
            <a:r>
              <a:rPr lang="cs-CZ" sz="35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stojí 50 rohlíků, jsou-li čtyři za 6 Kč</a:t>
            </a:r>
            <a:r>
              <a:rPr lang="cs-CZ" sz="35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                                   </a:t>
            </a:r>
          </a:p>
          <a:p>
            <a:pPr marL="0" indent="0" algn="r">
              <a:buNone/>
            </a:pPr>
            <a:r>
              <a:rPr lang="cs-CZ" sz="3500" b="1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500" b="1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</a:t>
            </a:r>
            <a:r>
              <a:rPr lang="cs-CZ" sz="35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75 </a:t>
            </a:r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Kč</a:t>
            </a:r>
            <a:endParaRPr lang="cs-CZ" sz="35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35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</a:t>
            </a:r>
            <a:r>
              <a:rPr lang="cs-CZ" sz="35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5litrů  šťávy </a:t>
            </a:r>
            <a:r>
              <a:rPr lang="cs-CZ" sz="35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stojí 80 Kč, kolik stojí </a:t>
            </a:r>
            <a:r>
              <a:rPr lang="cs-CZ" sz="35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0,5  litru?</a:t>
            </a:r>
          </a:p>
          <a:p>
            <a:pPr marL="0" indent="0" algn="r">
              <a:buNone/>
            </a:pPr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Kč</a:t>
            </a:r>
            <a:endParaRPr lang="cs-CZ" sz="3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cs-CZ" sz="35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1 kg sušenek stojí 125 Kč, kolik stojí 200 g </a:t>
            </a:r>
            <a:r>
              <a:rPr lang="cs-CZ" sz="35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 algn="r">
              <a:buNone/>
            </a:pPr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 Kč</a:t>
            </a:r>
            <a:endParaRPr lang="cs-CZ" sz="3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cs-CZ" sz="35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1 litr bílého vína stojí 65 Kč, kolik stojí 2 dl</a:t>
            </a:r>
            <a:r>
              <a:rPr lang="cs-CZ" sz="35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 algn="r">
              <a:buNone/>
            </a:pPr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 Kč</a:t>
            </a:r>
            <a:endParaRPr lang="cs-CZ" sz="3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cs-CZ" sz="35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e) Kostka cukru má hmotnost 5g, kolik kostek je v </a:t>
            </a:r>
            <a:r>
              <a:rPr lang="cs-CZ" sz="35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</a:p>
          <a:p>
            <a:pPr marL="0" indent="0" algn="just">
              <a:buNone/>
            </a:pPr>
            <a:r>
              <a:rPr lang="cs-CZ" sz="35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35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1 kg </a:t>
            </a:r>
            <a:r>
              <a:rPr lang="cs-CZ" sz="3500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cukru</a:t>
            </a:r>
            <a:r>
              <a:rPr lang="cs-CZ" sz="35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 algn="r">
              <a:buNone/>
            </a:pPr>
            <a:r>
              <a:rPr lang="cs-CZ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 kostek</a:t>
            </a:r>
            <a:endParaRPr lang="cs-CZ" sz="35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4111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435280" cy="586551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f) Kolik rohlíků po 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 g 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vyrobí z 9 kg těsta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 algn="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150 kusů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g) 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Sud 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 objem 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m</a:t>
            </a:r>
            <a:r>
              <a:rPr lang="cs-CZ" b="1" baseline="30000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Kolik 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konví vody 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20 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pPr marL="0" indent="0" algn="just">
              <a:buNone/>
            </a:pP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litrech se 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něj naleje?</a:t>
            </a:r>
          </a:p>
          <a:p>
            <a:pPr marL="0" indent="0" algn="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 konví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h) 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Naložení jedné bedny trvá 15 s, za kolik minut 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  <a:p>
            <a:pPr marL="0" indent="0" algn="just">
              <a:buNone/>
            </a:pP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se 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naloží 100 beden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0" indent="0" algn="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1 500s = 25 min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 algn="just">
              <a:buAutoNum type="romanLcParenR"/>
            </a:pP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 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kg švestek se získá 900 g povidel, kolik kg 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  <a:p>
            <a:pPr marL="0" indent="0" algn="just">
              <a:buNone/>
            </a:pPr>
            <a:r>
              <a:rPr lang="cs-CZ" b="1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povidel 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vyrobí z 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 </a:t>
            </a:r>
            <a:r>
              <a:rPr lang="cs-CZ" b="1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kg </a:t>
            </a:r>
            <a:r>
              <a:rPr lang="cs-CZ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švestek?</a:t>
            </a:r>
          </a:p>
          <a:p>
            <a:pPr marL="0" indent="0" algn="r">
              <a:buNone/>
            </a:pP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5 400 g = 5,4 kg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5317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231</Words>
  <Application>Microsoft Office PowerPoint</Application>
  <PresentationFormat>Předvádění na obrazovce (4:3)</PresentationFormat>
  <Paragraphs>101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DIGITÁLNÍ UČEBNÍ MATERIÁL</vt:lpstr>
      <vt:lpstr>TROJČLENKA</vt:lpstr>
      <vt:lpstr>Trojčlenka řeší příklady přímé a nepřímé úměry. </vt:lpstr>
      <vt:lpstr>Prezentace aplikace PowerPoint</vt:lpstr>
      <vt:lpstr>Vypočti z paměti:</vt:lpstr>
      <vt:lpstr>Prezentace aplikace PowerPoint</vt:lpstr>
    </vt:vector>
  </TitlesOfParts>
  <Company>SŠGaS Most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U217UCITEL</dc:creator>
  <cp:lastModifiedBy>U217UCITEL</cp:lastModifiedBy>
  <cp:revision>9</cp:revision>
  <dcterms:created xsi:type="dcterms:W3CDTF">2012-11-22T12:00:05Z</dcterms:created>
  <dcterms:modified xsi:type="dcterms:W3CDTF">2013-04-09T08:52:51Z</dcterms:modified>
</cp:coreProperties>
</file>