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7E88DC-F821-4D96-804D-3168A10D546D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C850B9-30A5-463D-9FF5-BF11DB12AD3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784220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7E88DC-F821-4D96-804D-3168A10D546D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C850B9-30A5-463D-9FF5-BF11DB12AD3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6452327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7E88DC-F821-4D96-804D-3168A10D546D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C850B9-30A5-463D-9FF5-BF11DB12AD3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575680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7E88DC-F821-4D96-804D-3168A10D546D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C850B9-30A5-463D-9FF5-BF11DB12AD3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884910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7E88DC-F821-4D96-804D-3168A10D546D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C850B9-30A5-463D-9FF5-BF11DB12AD3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3184552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7E88DC-F821-4D96-804D-3168A10D546D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C850B9-30A5-463D-9FF5-BF11DB12AD3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724263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7E88DC-F821-4D96-804D-3168A10D546D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C850B9-30A5-463D-9FF5-BF11DB12AD3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181661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7E88DC-F821-4D96-804D-3168A10D546D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C850B9-30A5-463D-9FF5-BF11DB12AD3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7711760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7E88DC-F821-4D96-804D-3168A10D546D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C850B9-30A5-463D-9FF5-BF11DB12AD3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555060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7E88DC-F821-4D96-804D-3168A10D546D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C850B9-30A5-463D-9FF5-BF11DB12AD3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1426681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7E88DC-F821-4D96-804D-3168A10D546D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C850B9-30A5-463D-9FF5-BF11DB12AD3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571157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17E88DC-F821-4D96-804D-3168A10D546D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5C850B9-30A5-463D-9FF5-BF11DB12AD3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168620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9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00124" y="1340768"/>
            <a:ext cx="6194425" cy="3962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1300125" y="476672"/>
            <a:ext cx="6194424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/>
              <a:t>DIGITÁLNÍDIGITÁLNÍ UČEBNÍ MATERIÁL</a:t>
            </a:r>
            <a:endParaRPr lang="cs-CZ" sz="2800" dirty="0"/>
          </a:p>
        </p:txBody>
      </p:sp>
      <p:pic>
        <p:nvPicPr>
          <p:cNvPr id="6" name="Picture 40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01005" y="5303168"/>
            <a:ext cx="4792663" cy="1176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6532216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88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Trojčlenka 3 </a:t>
            </a:r>
            <a:endParaRPr lang="cs-CZ" sz="8800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7191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/>
          <a:lstStyle/>
          <a:p>
            <a:pPr algn="just"/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Osobní automobil spotřebuje na 100 km 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  7 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litrů benzínu. Kolik spotřebuje benzínu 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při 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ujetí: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840032112"/>
              </p:ext>
            </p:extLst>
          </p:nvPr>
        </p:nvGraphicFramePr>
        <p:xfrm>
          <a:off x="308123" y="4365104"/>
          <a:ext cx="8496945" cy="1008112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685407"/>
                <a:gridCol w="847842"/>
                <a:gridCol w="976731"/>
                <a:gridCol w="800865"/>
                <a:gridCol w="976731"/>
                <a:gridCol w="800865"/>
                <a:gridCol w="800865"/>
                <a:gridCol w="976731"/>
                <a:gridCol w="830043"/>
                <a:gridCol w="800865"/>
              </a:tblGrid>
              <a:tr h="504056">
                <a:tc>
                  <a:txBody>
                    <a:bodyPr/>
                    <a:lstStyle/>
                    <a:p>
                      <a:r>
                        <a:rPr lang="cs-CZ" dirty="0" smtClean="0"/>
                        <a:t>km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60km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110km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35km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160km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18km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57km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250km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15km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5km</a:t>
                      </a:r>
                      <a:endParaRPr lang="cs-CZ" dirty="0"/>
                    </a:p>
                  </a:txBody>
                  <a:tcPr/>
                </a:tc>
              </a:tr>
              <a:tr h="504056">
                <a:tc>
                  <a:txBody>
                    <a:bodyPr/>
                    <a:lstStyle/>
                    <a:p>
                      <a:r>
                        <a:rPr lang="cs-CZ" dirty="0" smtClean="0"/>
                        <a:t>litrů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4,2 l</a:t>
                      </a:r>
                      <a:endParaRPr lang="cs-CZ" b="1" dirty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7,7</a:t>
                      </a:r>
                      <a:r>
                        <a:rPr lang="cs-CZ" b="1" baseline="0" dirty="0" smtClean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l</a:t>
                      </a:r>
                      <a:endParaRPr lang="cs-CZ" b="1" dirty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2,45</a:t>
                      </a:r>
                      <a:r>
                        <a:rPr lang="cs-CZ" b="1" baseline="0" dirty="0" smtClean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l</a:t>
                      </a:r>
                      <a:endParaRPr lang="cs-CZ" b="1" dirty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11,2 l</a:t>
                      </a:r>
                      <a:endParaRPr lang="cs-CZ" b="1" dirty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1,26 l</a:t>
                      </a:r>
                      <a:endParaRPr lang="cs-CZ" b="1" dirty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3,99 l</a:t>
                      </a:r>
                      <a:endParaRPr lang="cs-CZ" b="1" dirty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17,5 l</a:t>
                      </a:r>
                      <a:endParaRPr lang="cs-CZ" b="1" dirty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1,05 l</a:t>
                      </a:r>
                      <a:endParaRPr lang="cs-CZ" b="1" dirty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0,35 l</a:t>
                      </a:r>
                      <a:endParaRPr lang="cs-CZ" b="1" dirty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9087" y="2780928"/>
            <a:ext cx="8504237" cy="1042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7407446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/>
          <a:lstStyle/>
          <a:p>
            <a:pPr algn="just"/>
            <a:r>
              <a:rPr lang="cs-CZ" sz="4000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Jaká bude cena benzínu, </a:t>
            </a:r>
            <a:r>
              <a:rPr lang="cs-CZ" sz="4000" b="1" dirty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jestliže </a:t>
            </a:r>
            <a:endParaRPr lang="cs-CZ" sz="4000" b="1" dirty="0" smtClean="0">
              <a:solidFill>
                <a:schemeClr val="accent3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 algn="just">
              <a:buNone/>
            </a:pPr>
            <a:r>
              <a:rPr lang="cs-CZ" sz="4000" b="1" dirty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000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1 </a:t>
            </a:r>
            <a:r>
              <a:rPr lang="cs-CZ" sz="4000" b="1" dirty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litr </a:t>
            </a:r>
            <a:r>
              <a:rPr lang="cs-CZ" sz="4000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benzínu stojí </a:t>
            </a:r>
            <a:r>
              <a:rPr lang="cs-CZ" sz="4000" b="1" dirty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36 Kč?</a:t>
            </a:r>
          </a:p>
          <a:p>
            <a:pPr marL="0" indent="0">
              <a:buNone/>
            </a:pP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551947548"/>
              </p:ext>
            </p:extLst>
          </p:nvPr>
        </p:nvGraphicFramePr>
        <p:xfrm>
          <a:off x="539552" y="4005064"/>
          <a:ext cx="8283154" cy="741680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799289"/>
                <a:gridCol w="871855"/>
                <a:gridCol w="871855"/>
                <a:gridCol w="799289"/>
                <a:gridCol w="871855"/>
                <a:gridCol w="799289"/>
                <a:gridCol w="871855"/>
                <a:gridCol w="799289"/>
                <a:gridCol w="799289"/>
                <a:gridCol w="799289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litrů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4,2 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7,7</a:t>
                      </a:r>
                      <a:r>
                        <a:rPr lang="cs-CZ" baseline="0" dirty="0" smtClean="0"/>
                        <a:t> 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2,45</a:t>
                      </a:r>
                      <a:r>
                        <a:rPr lang="cs-CZ" baseline="0" dirty="0" smtClean="0"/>
                        <a:t> 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11,2 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1,26 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3,99 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17,5 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1,05 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0,35 l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Kč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151,20</a:t>
                      </a:r>
                      <a:endParaRPr lang="cs-CZ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277,20</a:t>
                      </a:r>
                      <a:endParaRPr lang="cs-CZ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88,20</a:t>
                      </a:r>
                      <a:endParaRPr lang="cs-CZ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403,20</a:t>
                      </a:r>
                      <a:endParaRPr lang="cs-CZ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45,36</a:t>
                      </a:r>
                      <a:endParaRPr lang="cs-CZ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143,64</a:t>
                      </a:r>
                      <a:endParaRPr lang="cs-CZ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630</a:t>
                      </a:r>
                      <a:endParaRPr lang="cs-CZ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37,80</a:t>
                      </a:r>
                      <a:endParaRPr lang="cs-CZ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12,60</a:t>
                      </a:r>
                      <a:endParaRPr lang="cs-CZ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203708760"/>
              </p:ext>
            </p:extLst>
          </p:nvPr>
        </p:nvGraphicFramePr>
        <p:xfrm>
          <a:off x="539552" y="2420888"/>
          <a:ext cx="7992890" cy="741680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799289"/>
                <a:gridCol w="799289"/>
                <a:gridCol w="799289"/>
                <a:gridCol w="799289"/>
                <a:gridCol w="799289"/>
                <a:gridCol w="799289"/>
                <a:gridCol w="799289"/>
                <a:gridCol w="799289"/>
                <a:gridCol w="799289"/>
                <a:gridCol w="799289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litrů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4,2 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7,7</a:t>
                      </a:r>
                      <a:r>
                        <a:rPr lang="cs-CZ" baseline="0" dirty="0" smtClean="0"/>
                        <a:t> 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2,45</a:t>
                      </a:r>
                      <a:r>
                        <a:rPr lang="cs-CZ" baseline="0" dirty="0" smtClean="0"/>
                        <a:t> 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11,2 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1,26 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3,99 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17,5 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1,05 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0,35 l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Kč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19808773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</p:spPr>
        <p:txBody>
          <a:bodyPr>
            <a:normAutofit/>
          </a:bodyPr>
          <a:lstStyle/>
          <a:p>
            <a:pPr algn="just"/>
            <a:r>
              <a:rPr lang="cs-CZ" sz="4000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Kolik Kč na pumpě zaplatíme (pravidla pro zaokrouhlování)?</a:t>
            </a:r>
            <a:endParaRPr lang="cs-CZ" sz="4000" b="1" dirty="0">
              <a:solidFill>
                <a:schemeClr val="accent3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356703346"/>
              </p:ext>
            </p:extLst>
          </p:nvPr>
        </p:nvGraphicFramePr>
        <p:xfrm>
          <a:off x="451246" y="3212976"/>
          <a:ext cx="8677468" cy="741680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1045147"/>
                <a:gridCol w="888937"/>
                <a:gridCol w="888937"/>
                <a:gridCol w="798449"/>
                <a:gridCol w="888937"/>
                <a:gridCol w="798449"/>
                <a:gridCol w="888937"/>
                <a:gridCol w="794385"/>
                <a:gridCol w="798449"/>
                <a:gridCol w="886841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CENA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151,20Kč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277,20Kč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88,20Kč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403,20Kč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45,36Kč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143,64Kč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630Kč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37,80Kč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12,60Kč</a:t>
                      </a:r>
                      <a:endParaRPr lang="cs-CZ" sz="1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Zaplatíme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151Kč</a:t>
                      </a:r>
                      <a:endParaRPr lang="cs-CZ" b="1" dirty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277Kč</a:t>
                      </a:r>
                      <a:endParaRPr lang="cs-CZ" b="1" dirty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88Kč</a:t>
                      </a:r>
                      <a:endParaRPr lang="cs-CZ" b="1" dirty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403Kč</a:t>
                      </a:r>
                      <a:endParaRPr lang="cs-CZ" b="1" dirty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45Kč</a:t>
                      </a:r>
                      <a:endParaRPr lang="cs-CZ" b="1" dirty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144Kč</a:t>
                      </a:r>
                      <a:endParaRPr lang="cs-CZ" b="1" dirty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630Kč</a:t>
                      </a:r>
                      <a:endParaRPr lang="cs-CZ" b="1" dirty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38Kč</a:t>
                      </a:r>
                      <a:endParaRPr lang="cs-CZ" b="1" dirty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13Kč</a:t>
                      </a:r>
                      <a:endParaRPr lang="cs-CZ" b="1" dirty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544" y="1700808"/>
            <a:ext cx="8547100" cy="8175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0764366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>
            <a:normAutofit/>
          </a:bodyPr>
          <a:lstStyle/>
          <a:p>
            <a:r>
              <a:rPr lang="cs-CZ" sz="4000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Kolik Kč nám vrátí na 1 tisíc korun?</a:t>
            </a:r>
          </a:p>
          <a:p>
            <a:endParaRPr lang="cs-CZ" sz="4000" b="1" dirty="0">
              <a:solidFill>
                <a:schemeClr val="accent3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endParaRPr lang="cs-CZ" sz="4000" b="1" dirty="0">
              <a:solidFill>
                <a:schemeClr val="accent3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069227681"/>
              </p:ext>
            </p:extLst>
          </p:nvPr>
        </p:nvGraphicFramePr>
        <p:xfrm>
          <a:off x="451991" y="3573016"/>
          <a:ext cx="8240017" cy="741680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1067372"/>
                <a:gridCol w="799021"/>
                <a:gridCol w="799021"/>
                <a:gridCol w="794385"/>
                <a:gridCol w="799021"/>
                <a:gridCol w="794385"/>
                <a:gridCol w="799021"/>
                <a:gridCol w="799021"/>
                <a:gridCol w="794385"/>
                <a:gridCol w="794385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Zaplatíme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151Kč</a:t>
                      </a:r>
                      <a:endParaRPr lang="cs-CZ" b="1" dirty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277Kč</a:t>
                      </a:r>
                      <a:endParaRPr lang="cs-CZ" b="1" dirty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88Kč</a:t>
                      </a:r>
                      <a:endParaRPr lang="cs-CZ" b="1" dirty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403Kč</a:t>
                      </a:r>
                      <a:endParaRPr lang="cs-CZ" b="1" dirty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45Kč</a:t>
                      </a:r>
                      <a:endParaRPr lang="cs-CZ" b="1" dirty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144Kč</a:t>
                      </a:r>
                      <a:endParaRPr lang="cs-CZ" b="1" dirty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630Kč</a:t>
                      </a:r>
                      <a:endParaRPr lang="cs-CZ" b="1" dirty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38Kč</a:t>
                      </a:r>
                      <a:endParaRPr lang="cs-CZ" b="1" dirty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13Kč</a:t>
                      </a:r>
                      <a:endParaRPr lang="cs-CZ" b="1" dirty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Vráceno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i="0" dirty="0" smtClean="0">
                          <a:solidFill>
                            <a:schemeClr val="accent3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849Kč</a:t>
                      </a:r>
                      <a:endParaRPr lang="cs-CZ" b="1" i="0" dirty="0">
                        <a:solidFill>
                          <a:schemeClr val="accent3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i="0" dirty="0" smtClean="0">
                          <a:solidFill>
                            <a:schemeClr val="accent3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723Kč </a:t>
                      </a:r>
                      <a:endParaRPr lang="cs-CZ" b="1" i="0" dirty="0">
                        <a:solidFill>
                          <a:schemeClr val="accent3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i="0" dirty="0" smtClean="0">
                          <a:solidFill>
                            <a:schemeClr val="accent3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912Kč</a:t>
                      </a:r>
                      <a:endParaRPr lang="cs-CZ" b="1" i="0" dirty="0">
                        <a:solidFill>
                          <a:schemeClr val="accent3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i="0" dirty="0" smtClean="0">
                          <a:solidFill>
                            <a:schemeClr val="accent3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597Kč</a:t>
                      </a:r>
                      <a:endParaRPr lang="cs-CZ" b="1" i="0" dirty="0">
                        <a:solidFill>
                          <a:schemeClr val="accent3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i="0" dirty="0" smtClean="0">
                          <a:solidFill>
                            <a:schemeClr val="accent3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955Kč</a:t>
                      </a:r>
                      <a:endParaRPr lang="cs-CZ" b="1" i="0" dirty="0">
                        <a:solidFill>
                          <a:schemeClr val="accent3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i="0" dirty="0" smtClean="0">
                          <a:solidFill>
                            <a:schemeClr val="accent3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856Kč</a:t>
                      </a:r>
                      <a:endParaRPr lang="cs-CZ" b="1" i="0" dirty="0">
                        <a:solidFill>
                          <a:schemeClr val="accent3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i="0" dirty="0" smtClean="0">
                          <a:solidFill>
                            <a:schemeClr val="accent3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370Kč</a:t>
                      </a:r>
                      <a:endParaRPr lang="cs-CZ" b="1" i="0" dirty="0">
                        <a:solidFill>
                          <a:schemeClr val="accent3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i="0" dirty="0" smtClean="0">
                          <a:solidFill>
                            <a:schemeClr val="accent3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962Kč</a:t>
                      </a:r>
                      <a:endParaRPr lang="cs-CZ" b="1" i="0" dirty="0">
                        <a:solidFill>
                          <a:schemeClr val="accent3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i="0" dirty="0" smtClean="0">
                          <a:solidFill>
                            <a:schemeClr val="accent3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987Kč</a:t>
                      </a:r>
                      <a:endParaRPr lang="cs-CZ" b="1" i="0" dirty="0">
                        <a:solidFill>
                          <a:schemeClr val="accent3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9925" y="1916832"/>
            <a:ext cx="7804150" cy="8715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7884276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/>
          </a:bodyPr>
          <a:lstStyle/>
          <a:p>
            <a:r>
              <a:rPr lang="cs-CZ" sz="3600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Vrácené částky zaokrouhli na stovky:</a:t>
            </a:r>
            <a:endParaRPr lang="cs-CZ" sz="3600" b="1" dirty="0">
              <a:solidFill>
                <a:schemeClr val="accent3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089009315"/>
              </p:ext>
            </p:extLst>
          </p:nvPr>
        </p:nvGraphicFramePr>
        <p:xfrm>
          <a:off x="47176" y="3429000"/>
          <a:ext cx="9096824" cy="741680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1519492"/>
                <a:gridCol w="799021"/>
                <a:gridCol w="851408"/>
                <a:gridCol w="799021"/>
                <a:gridCol w="799021"/>
                <a:gridCol w="910273"/>
                <a:gridCol w="799021"/>
                <a:gridCol w="799021"/>
                <a:gridCol w="910273"/>
                <a:gridCol w="910273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Vráceno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i="0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849Kč</a:t>
                      </a:r>
                      <a:endParaRPr lang="cs-CZ" b="1" i="0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i="0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723Kč </a:t>
                      </a:r>
                      <a:endParaRPr lang="cs-CZ" b="1" i="0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i="0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912Kč</a:t>
                      </a:r>
                      <a:endParaRPr lang="cs-CZ" b="1" i="0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i="0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597Kč</a:t>
                      </a:r>
                      <a:endParaRPr lang="cs-CZ" b="1" i="0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i="0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955Kč</a:t>
                      </a:r>
                      <a:endParaRPr lang="cs-CZ" b="1" i="0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i="0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856Kč</a:t>
                      </a:r>
                      <a:endParaRPr lang="cs-CZ" b="1" i="0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i="0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370Kč</a:t>
                      </a:r>
                      <a:endParaRPr lang="cs-CZ" b="1" i="0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i="0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962Kč</a:t>
                      </a:r>
                      <a:endParaRPr lang="cs-CZ" b="1" i="0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i="0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987Kč</a:t>
                      </a:r>
                      <a:endParaRPr lang="cs-CZ" b="1" i="0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Zaokrouhleno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800Kč</a:t>
                      </a:r>
                      <a:endParaRPr lang="cs-CZ" b="1" dirty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700Kč</a:t>
                      </a:r>
                      <a:endParaRPr lang="cs-CZ" b="1" dirty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900Kč</a:t>
                      </a:r>
                      <a:endParaRPr lang="cs-CZ" b="1" dirty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600Kč</a:t>
                      </a:r>
                      <a:endParaRPr lang="cs-CZ" b="1" dirty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1000Kč</a:t>
                      </a:r>
                      <a:endParaRPr lang="cs-CZ" b="1" dirty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900Kč</a:t>
                      </a:r>
                      <a:endParaRPr lang="cs-CZ" b="1" dirty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400Kč</a:t>
                      </a:r>
                      <a:endParaRPr lang="cs-CZ" b="1" dirty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1000Kč</a:t>
                      </a:r>
                      <a:endParaRPr lang="cs-CZ" b="1" dirty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1000Kč</a:t>
                      </a:r>
                      <a:endParaRPr lang="cs-CZ" b="1" dirty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0883" y="1772816"/>
            <a:ext cx="8772525" cy="8715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4669132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793507"/>
          </a:xfrm>
        </p:spPr>
        <p:txBody>
          <a:bodyPr>
            <a:normAutofit fontScale="92500" lnSpcReduction="20000"/>
          </a:bodyPr>
          <a:lstStyle/>
          <a:p>
            <a:r>
              <a:rPr lang="cs-CZ" sz="4400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Zaokrouhlené částky sečti:</a:t>
            </a:r>
          </a:p>
          <a:p>
            <a:pPr marL="0" indent="0" fontAlgn="t">
              <a:buNone/>
            </a:pPr>
            <a:r>
              <a:rPr lang="cs-CZ" sz="4000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 rotWithShape="0">
                    <a:srgbClr val="000000">
                      <a:alpha val="43000"/>
                    </a:srgbClr>
                  </a:outerShdw>
                </a:effectLst>
              </a:rPr>
              <a:t>800Kč+700Kč+900Kč+600Kč+1000Kč+</a:t>
            </a:r>
          </a:p>
          <a:p>
            <a:pPr marL="0" indent="0" fontAlgn="t">
              <a:buNone/>
            </a:pPr>
            <a:r>
              <a:rPr lang="cs-CZ" sz="4000" b="1" dirty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 rotWithShape="0">
                    <a:srgbClr val="000000">
                      <a:alpha val="43000"/>
                    </a:srgbClr>
                  </a:outerShdw>
                </a:effectLst>
              </a:rPr>
              <a:t>+</a:t>
            </a:r>
            <a:r>
              <a:rPr lang="cs-CZ" sz="4000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 rotWithShape="0">
                    <a:srgbClr val="000000">
                      <a:alpha val="43000"/>
                    </a:srgbClr>
                  </a:outerShdw>
                </a:effectLst>
              </a:rPr>
              <a:t>900Kč+400Kč+1000Kč+1000Kč=</a:t>
            </a:r>
          </a:p>
          <a:p>
            <a:pPr marL="0" indent="0" fontAlgn="t">
              <a:buNone/>
            </a:pPr>
            <a:r>
              <a:rPr lang="cs-CZ" sz="4000" b="1" dirty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 rotWithShape="0">
                    <a:srgbClr val="000000">
                      <a:alpha val="43000"/>
                    </a:srgbClr>
                  </a:outerShdw>
                </a:effectLst>
              </a:rPr>
              <a:t>=</a:t>
            </a:r>
            <a:r>
              <a:rPr lang="cs-CZ" sz="4000" b="1" dirty="0" smtClean="0">
                <a:solidFill>
                  <a:srgbClr val="C00000"/>
                </a:solidFill>
                <a:effectLst>
                  <a:outerShdw blurRad="38100" dist="38100" dir="2700000" algn="tl" rotWithShape="0">
                    <a:srgbClr val="000000">
                      <a:alpha val="43000"/>
                    </a:srgbClr>
                  </a:outerShdw>
                </a:effectLst>
              </a:rPr>
              <a:t>7300Kč</a:t>
            </a:r>
            <a:endParaRPr lang="cs-CZ" sz="4000" dirty="0">
              <a:solidFill>
                <a:srgbClr val="C00000"/>
              </a:solidFill>
            </a:endParaRPr>
          </a:p>
          <a:p>
            <a:r>
              <a:rPr lang="cs-CZ" sz="4400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Výsledek vyděl 2 a 5 a 10 a 100</a:t>
            </a:r>
          </a:p>
          <a:p>
            <a:pPr marL="0" indent="0">
              <a:buNone/>
            </a:pPr>
            <a:r>
              <a:rPr lang="cs-CZ" sz="4400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7 300 : 2 = </a:t>
            </a:r>
            <a:r>
              <a:rPr lang="cs-CZ" sz="4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3 650</a:t>
            </a:r>
          </a:p>
          <a:p>
            <a:pPr marL="0" indent="0">
              <a:buNone/>
            </a:pPr>
            <a:r>
              <a:rPr lang="cs-CZ" sz="4400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7 300 : 5 = </a:t>
            </a:r>
            <a:r>
              <a:rPr lang="cs-CZ" sz="4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1 460</a:t>
            </a:r>
          </a:p>
          <a:p>
            <a:pPr marL="0" indent="0">
              <a:buNone/>
            </a:pPr>
            <a:r>
              <a:rPr lang="cs-CZ" sz="4400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7 300 : 10 = </a:t>
            </a:r>
            <a:r>
              <a:rPr lang="cs-CZ" sz="4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730</a:t>
            </a:r>
          </a:p>
          <a:p>
            <a:pPr marL="0" indent="0">
              <a:buNone/>
            </a:pPr>
            <a:r>
              <a:rPr lang="cs-CZ" sz="4400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7 300 : 100 = </a:t>
            </a:r>
            <a:r>
              <a:rPr lang="cs-CZ" sz="4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73</a:t>
            </a:r>
            <a:endParaRPr lang="cs-CZ" sz="44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25107188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</TotalTime>
  <Words>244</Words>
  <Application>Microsoft Office PowerPoint</Application>
  <PresentationFormat>Předvádění na obrazovce (4:3)</PresentationFormat>
  <Paragraphs>132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Snímek 1</vt:lpstr>
      <vt:lpstr>Trojčlenka 3 </vt:lpstr>
      <vt:lpstr>Snímek 3</vt:lpstr>
      <vt:lpstr>Snímek 4</vt:lpstr>
      <vt:lpstr>Snímek 5</vt:lpstr>
      <vt:lpstr>Snímek 6</vt:lpstr>
      <vt:lpstr>Snímek 7</vt:lpstr>
      <vt:lpstr>Snímek 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U218UCITEL</dc:creator>
  <cp:lastModifiedBy>Dum</cp:lastModifiedBy>
  <cp:revision>3</cp:revision>
  <dcterms:created xsi:type="dcterms:W3CDTF">2012-11-27T08:48:42Z</dcterms:created>
  <dcterms:modified xsi:type="dcterms:W3CDTF">2013-05-14T07:56:18Z</dcterms:modified>
</cp:coreProperties>
</file>