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507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87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730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6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678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89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37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554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234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03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751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29AB4-E997-4688-8BD4-698BD57D5FA9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39F6A-C7CF-47E3-B99E-F97E149F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97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6632"/>
            <a:ext cx="8784976" cy="1470025"/>
          </a:xfrm>
        </p:spPr>
        <p:txBody>
          <a:bodyPr>
            <a:normAutofit/>
          </a:bodyPr>
          <a:lstStyle/>
          <a:p>
            <a:r>
              <a:rPr lang="cs-CZ" sz="4000" dirty="0"/>
              <a:t>DIGITÁLNÍDIGITÁLNÍ UČEBNÍ MATERIÁL</a:t>
            </a:r>
          </a:p>
        </p:txBody>
      </p:sp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84784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412025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381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Mocniny a odmocniny</a:t>
            </a:r>
            <a:endParaRPr lang="cs-CZ" sz="88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697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druhou mocninu čísel:</a:t>
            </a:r>
            <a:endParaRPr lang="cs-CZ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6; -6</a:t>
            </a:r>
          </a:p>
          <a:p>
            <a:r>
              <a:rPr lang="cs-CZ" sz="4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0,6; -0,6</a:t>
            </a:r>
          </a:p>
          <a:p>
            <a:r>
              <a:rPr lang="cs-CZ" sz="4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12; 1,2; 0,12</a:t>
            </a:r>
          </a:p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36; 36 </a:t>
            </a:r>
          </a:p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0,36; 0,36</a:t>
            </a:r>
          </a:p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144; 1,44; 0,0144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009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druhou mocninu čísel: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7200" b="1" dirty="0" smtClean="0">
                    <a:solidFill>
                      <a:srgbClr val="000099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7200" b="1" dirty="0" smtClean="0">
                    <a:solidFill>
                      <a:srgbClr val="000099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7200" b="1" dirty="0" smtClean="0">
                    <a:solidFill>
                      <a:srgbClr val="000099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72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7200" b="1" dirty="0" smtClean="0">
                    <a:solidFill>
                      <a:srgbClr val="000099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1; -1; 0</a:t>
                </a:r>
                <a:endParaRPr lang="cs-CZ" sz="7200" b="1" dirty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8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8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8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8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8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; 1; 1; 0</a:t>
                </a:r>
                <a:endParaRPr lang="cs-CZ" sz="88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  <a:p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426" r="-3778" b="-31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882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třetí mocninu čísel:</a:t>
            </a:r>
            <a:endParaRPr lang="cs-CZ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2; -2</a:t>
            </a:r>
          </a:p>
          <a:p>
            <a:r>
              <a:rPr lang="cs-CZ" sz="4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0,2; -0,2</a:t>
            </a:r>
          </a:p>
          <a:p>
            <a:r>
              <a:rPr lang="cs-CZ" sz="4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1; -1; 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8; -8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0,008; -0,008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1; -1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3921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 výsledky:</a:t>
            </a:r>
            <a:endParaRPr lang="cs-CZ" sz="54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;       (-2)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</a:p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-0,5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;     (-0,5)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2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;   (3 . 2)</a:t>
            </a:r>
            <a:r>
              <a:rPr lang="cs-CZ" sz="54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54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0,2</a:t>
            </a:r>
            <a:r>
              <a:rPr lang="cs-CZ" sz="54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;   (6.0,2)</a:t>
            </a:r>
            <a:r>
              <a:rPr lang="cs-CZ" sz="54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54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149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sz="66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6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r>
              <a:rPr lang="cs-CZ" sz="66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6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</a:t>
            </a:r>
            <a:r>
              <a:rPr lang="cs-CZ" sz="66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6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100; 10 000; 1 000 000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</a:t>
            </a:r>
            <a:r>
              <a:rPr lang="cs-CZ" sz="66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6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0,01</a:t>
            </a:r>
            <a:r>
              <a:rPr lang="cs-CZ" sz="66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6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0,001</a:t>
            </a:r>
            <a:r>
              <a:rPr lang="cs-CZ" sz="66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3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0,01; 0,0001; 0,000001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331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619672" y="1628800"/>
                <a:ext cx="3744416" cy="4824536"/>
              </a:xfrm>
            </p:spPr>
            <p:txBody>
              <a:bodyPr>
                <a:normAutofit fontScale="85000" lnSpcReduction="10000"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𝟔𝟒</m:t>
                        </m:r>
                      </m:e>
                    </m:rad>
                  </m:oMath>
                </a14:m>
                <a:endParaRPr lang="cs-CZ" sz="40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e>
                    </m:rad>
                  </m:oMath>
                </a14:m>
                <a:endParaRPr lang="cs-CZ" sz="40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e>
                    </m:rad>
                  </m:oMath>
                </a14:m>
                <a:endParaRPr lang="cs-CZ" sz="40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e>
                    </m:rad>
                  </m:oMath>
                </a14:m>
                <a:endParaRPr lang="cs-CZ" sz="40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𝟎𝟗</m:t>
                        </m:r>
                      </m:e>
                    </m:rad>
                  </m:oMath>
                </a14:m>
                <a:endParaRPr lang="cs-CZ" sz="40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𝟎𝟒</m:t>
                        </m:r>
                      </m:e>
                    </m:rad>
                  </m:oMath>
                </a14:m>
                <a:endParaRPr lang="cs-CZ" sz="40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e>
                    </m:rad>
                  </m:oMath>
                </a14:m>
                <a:r>
                  <a:rPr lang="cs-CZ" sz="4000" b="1" dirty="0" smtClean="0">
                    <a:solidFill>
                      <a:srgbClr val="000099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e>
                    </m:rad>
                  </m:oMath>
                </a14:m>
                <a:endParaRPr lang="cs-CZ" sz="3600" b="1" dirty="0"/>
              </a:p>
              <a:p>
                <a:endParaRPr lang="cs-CZ" sz="4000" dirty="0"/>
              </a:p>
              <a:p>
                <a:endParaRPr lang="cs-CZ" sz="4000" b="1" dirty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619672" y="1628800"/>
                <a:ext cx="3744416" cy="4824536"/>
              </a:xfrm>
              <a:blipFill rotWithShape="1">
                <a:blip r:embed="rId2"/>
                <a:stretch>
                  <a:fillRect b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086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Odmocni bez kalkulátoru:</a:t>
            </a:r>
            <a:endParaRPr lang="cs-CZ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686800" cy="4525963"/>
              </a:xfrm>
            </p:spPr>
            <p:txBody>
              <a:bodyPr>
                <a:normAutofit fontScale="92500"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𝟏𝟐𝟏</m:t>
                        </m:r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. </m:t>
                        </m:r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sz="3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𝟏𝟐𝟏</m:t>
                        </m:r>
                      </m:e>
                    </m:rad>
                    <m:r>
                      <a:rPr lang="cs-CZ" sz="3800" b="1" i="1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.</m:t>
                    </m:r>
                  </m:oMath>
                </a14:m>
                <a:r>
                  <a:rPr lang="cs-CZ" sz="3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8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  <m:r>
                          <a:rPr lang="cs-CZ" sz="38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sz="38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11.10 = 110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𝟐𝟐</m:t>
                        </m:r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𝟓𝟎𝟎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𝟐𝟐𝟓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. 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𝟐𝟐𝟓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r>
                  <a:rPr lang="cs-CZ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15 . 10 = 150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4400" b="1" i="1" smtClean="0">
                            <a:solidFill>
                              <a:srgbClr val="000099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𝟔𝟎𝟎</m:t>
                        </m:r>
                      </m:e>
                    </m:rad>
                  </m:oMath>
                </a14:m>
                <a:endParaRPr lang="cs-CZ" sz="4400" b="1" dirty="0">
                  <a:solidFill>
                    <a:srgbClr val="0000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5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5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5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  <m:r>
                          <a:rPr lang="cs-CZ" sz="35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. </m:t>
                        </m:r>
                        <m:r>
                          <a:rPr lang="cs-CZ" sz="35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e>
                    </m:rad>
                  </m:oMath>
                </a14:m>
                <a:r>
                  <a:rPr lang="cs-CZ" sz="35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5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5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e>
                    </m:rad>
                  </m:oMath>
                </a14:m>
                <a:r>
                  <a:rPr lang="cs-CZ" sz="35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r>
                  <a:rPr lang="cs-CZ" sz="35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5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5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e>
                    </m:rad>
                  </m:oMath>
                </a14:m>
                <a:r>
                  <a:rPr lang="cs-CZ" sz="35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4.10 = 40</a:t>
                </a:r>
                <a:endParaRPr lang="cs-CZ" sz="35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  <a:p>
                <a:endParaRPr lang="cs-CZ" dirty="0"/>
              </a:p>
              <a:p>
                <a:endParaRPr lang="cs-CZ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686800" cy="4525963"/>
              </a:xfrm>
              <a:blipFill rotWithShape="1">
                <a:blip r:embed="rId2"/>
                <a:stretch>
                  <a:fillRect l="-1895" b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140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60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r>
              <a:rPr lang="cs-CZ" sz="60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  <a:r>
              <a:rPr lang="cs-CZ" sz="60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49; 4 900;490 000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0,4</a:t>
            </a:r>
            <a:r>
              <a:rPr lang="cs-CZ" sz="60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</a:t>
            </a:r>
            <a:r>
              <a:rPr lang="cs-CZ" sz="6000" b="1" baseline="30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0,004</a:t>
            </a:r>
            <a:r>
              <a:rPr lang="cs-CZ" sz="6000" b="1" baseline="30000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60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0,16; 0,0016; 0,000016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70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296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DIGITÁLNÍDIGITÁLNÍ UČEBNÍ MATERIÁL</vt:lpstr>
      <vt:lpstr>Mocniny a odmocniny</vt:lpstr>
      <vt:lpstr>Urči druhou mocninu čísel:</vt:lpstr>
      <vt:lpstr>Urči druhou mocninu čísel:</vt:lpstr>
      <vt:lpstr>Urči třetí mocninu čísel:</vt:lpstr>
      <vt:lpstr>Porovnej výsledky:</vt:lpstr>
      <vt:lpstr>Vypočítej:</vt:lpstr>
      <vt:lpstr>Vypočítej:</vt:lpstr>
      <vt:lpstr>Odmocni bez kalkulátoru:</vt:lpstr>
      <vt:lpstr>Vypočítej: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U217UCITEL</cp:lastModifiedBy>
  <cp:revision>7</cp:revision>
  <dcterms:created xsi:type="dcterms:W3CDTF">2012-11-30T07:50:11Z</dcterms:created>
  <dcterms:modified xsi:type="dcterms:W3CDTF">2013-04-09T09:05:15Z</dcterms:modified>
</cp:coreProperties>
</file>