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FBA68-2174-4ED2-9A64-4D0C45838BA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2CC28-00B3-41B3-8593-536FED054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927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FBA68-2174-4ED2-9A64-4D0C45838BA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2CC28-00B3-41B3-8593-536FED054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591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FBA68-2174-4ED2-9A64-4D0C45838BA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2CC28-00B3-41B3-8593-536FED054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588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FBA68-2174-4ED2-9A64-4D0C45838BA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2CC28-00B3-41B3-8593-536FED054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257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FBA68-2174-4ED2-9A64-4D0C45838BA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2CC28-00B3-41B3-8593-536FED054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980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FBA68-2174-4ED2-9A64-4D0C45838BA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2CC28-00B3-41B3-8593-536FED054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350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FBA68-2174-4ED2-9A64-4D0C45838BA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2CC28-00B3-41B3-8593-536FED054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581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FBA68-2174-4ED2-9A64-4D0C45838BA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2CC28-00B3-41B3-8593-536FED054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302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FBA68-2174-4ED2-9A64-4D0C45838BA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2CC28-00B3-41B3-8593-536FED054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167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FBA68-2174-4ED2-9A64-4D0C45838BA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2CC28-00B3-41B3-8593-536FED054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35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FBA68-2174-4ED2-9A64-4D0C45838BA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2CC28-00B3-41B3-8593-536FED054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646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FBA68-2174-4ED2-9A64-4D0C45838BA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2CC28-00B3-41B3-8593-536FED0540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154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04664"/>
            <a:ext cx="8496944" cy="1470025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DIGITÁLNÍDIGITÁLNÍ UČEBNÍ MATERIÁL</a:t>
            </a:r>
            <a:endParaRPr lang="cs-CZ" sz="4000" dirty="0"/>
          </a:p>
        </p:txBody>
      </p:sp>
      <p:pic>
        <p:nvPicPr>
          <p:cNvPr id="4" name="Picture 4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82824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45224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628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Mocniny s celočíselným mocnitelem</a:t>
            </a:r>
            <a:endParaRPr lang="cs-CZ" sz="6000" b="1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016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pPr algn="l"/>
                <a:r>
                  <a:rPr lang="cs-CZ" sz="5400" b="1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Platí:     a</a:t>
                </a:r>
                <a:r>
                  <a:rPr lang="cs-CZ" sz="5400" b="1" baseline="30000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-n </a:t>
                </a:r>
                <a:r>
                  <a:rPr lang="cs-CZ" sz="5400" b="1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  <m:r>
                          <m:rPr>
                            <m:nor/>
                          </m:rPr>
                          <a:rPr lang="cs-CZ" sz="5400" b="1" baseline="30000" dirty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rPr>
                          <m:t>n</m:t>
                        </m:r>
                      </m:den>
                    </m:f>
                  </m:oMath>
                </a14:m>
                <a:endParaRPr lang="cs-CZ" sz="5400" b="1" dirty="0">
                  <a:solidFill>
                    <a:srgbClr val="0000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3556" b="-212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600200"/>
                <a:ext cx="6131024" cy="4525963"/>
              </a:xfrm>
            </p:spPr>
            <p:txBody>
              <a:bodyPr>
                <a:normAutofit/>
              </a:bodyPr>
              <a:lstStyle/>
              <a:p>
                <a:r>
                  <a:rPr lang="cs-CZ" sz="4000" b="1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4000" b="1" baseline="30000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-2</a:t>
                </a:r>
                <a:r>
                  <a:rPr lang="cs-CZ" sz="4000" b="1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m:rPr>
                            <m:nor/>
                          </m:rPr>
                          <a:rPr lang="cs-CZ" sz="4000" b="1" i="0" baseline="30000" dirty="0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4000" b="1" dirty="0" smtClean="0">
                  <a:solidFill>
                    <a:srgbClr val="0000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000" b="1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x</a:t>
                </a:r>
                <a:r>
                  <a:rPr lang="cs-CZ" sz="4000" b="1" baseline="30000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-3</a:t>
                </a:r>
                <a:r>
                  <a:rPr lang="cs-CZ" sz="4000" b="1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4000" b="1" i="0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cs-CZ" sz="4000" b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x</m:t>
                        </m:r>
                        <m:r>
                          <m:rPr>
                            <m:nor/>
                          </m:rPr>
                          <a:rPr lang="cs-CZ" sz="4000" b="1" baseline="30000" dirty="0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4000" b="1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4000" b="1" dirty="0" smtClean="0">
                  <a:solidFill>
                    <a:srgbClr val="0000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000" b="1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)</a:t>
                </a:r>
                <a:r>
                  <a:rPr lang="cs-CZ" sz="4000" b="1" baseline="30000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-</a:t>
                </a:r>
                <a:r>
                  <a:rPr lang="cs-CZ" sz="4000" b="1" baseline="30000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4000" b="1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</a:t>
                </a:r>
                <a:r>
                  <a:rPr lang="cs-CZ" sz="4000" b="1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sz="4000" b="1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)</a:t>
                </a:r>
                <a:r>
                  <a:rPr lang="cs-CZ" sz="4000" b="1" baseline="30000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4000" b="1" baseline="30000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 </a:t>
                </a:r>
                <a:r>
                  <a:rPr lang="cs-CZ" sz="4000" b="1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16</a:t>
                </a:r>
              </a:p>
              <a:p>
                <a:r>
                  <a:rPr lang="cs-CZ" sz="4000" b="1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000" b="1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)</a:t>
                </a:r>
                <a:r>
                  <a:rPr lang="cs-CZ" sz="4000" b="1" baseline="30000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-</a:t>
                </a:r>
                <a:r>
                  <a:rPr lang="cs-CZ" sz="4000" b="1" baseline="30000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 </a:t>
                </a:r>
                <a:r>
                  <a:rPr lang="cs-CZ" sz="4000" b="1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000" b="1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)</a:t>
                </a:r>
                <a:r>
                  <a:rPr lang="cs-CZ" sz="4000" b="1" baseline="30000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2 </a:t>
                </a:r>
                <a:r>
                  <a:rPr lang="cs-CZ" sz="4000" b="1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4000" b="1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)</a:t>
                </a:r>
              </a:p>
              <a:p>
                <a:endParaRPr lang="cs-CZ" sz="4000" b="1" dirty="0">
                  <a:solidFill>
                    <a:srgbClr val="0000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600200"/>
                <a:ext cx="6131024" cy="4525963"/>
              </a:xfrm>
              <a:blipFill rotWithShape="1">
                <a:blip r:embed="rId3"/>
                <a:stretch>
                  <a:fillRect l="-32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24412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52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52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</a:t>
            </a:r>
          </a:p>
          <a:p>
            <a:r>
              <a:rPr lang="cs-CZ" sz="52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r>
              <a:rPr lang="cs-CZ" sz="52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</a:t>
            </a:r>
            <a:endParaRPr lang="cs-CZ" sz="5200" b="1" baseline="30000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52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52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</a:t>
            </a:r>
            <a:endParaRPr lang="cs-CZ" sz="5200" b="1" baseline="30000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52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52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-3</a:t>
            </a:r>
            <a:endParaRPr lang="cs-CZ" sz="5200" b="1" baseline="30000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52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2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-4</a:t>
            </a:r>
            <a:endParaRPr lang="cs-CZ" sz="5200" b="1" baseline="30000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52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52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-5</a:t>
            </a:r>
            <a:endParaRPr lang="cs-CZ" sz="5200" b="1" baseline="30000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dirty="0" smtClean="0">
              <a:solidFill>
                <a:srgbClr val="0000CC"/>
              </a:solidFill>
            </a:endParaRPr>
          </a:p>
          <a:p>
            <a:endParaRPr lang="cs-CZ" sz="4000" dirty="0" smtClean="0">
              <a:solidFill>
                <a:srgbClr val="0000CC"/>
              </a:solidFill>
            </a:endParaRPr>
          </a:p>
          <a:p>
            <a:endParaRPr lang="cs-CZ" sz="4000" dirty="0">
              <a:solidFill>
                <a:srgbClr val="0000CC"/>
              </a:solidFill>
            </a:endParaRPr>
          </a:p>
          <a:p>
            <a:endParaRPr lang="cs-CZ" sz="4000" dirty="0" smtClean="0">
              <a:solidFill>
                <a:srgbClr val="0000CC"/>
              </a:solidFill>
            </a:endParaRPr>
          </a:p>
          <a:p>
            <a:endParaRPr lang="cs-CZ" sz="4000" dirty="0">
              <a:solidFill>
                <a:srgbClr val="0000CC"/>
              </a:solidFill>
            </a:endParaRPr>
          </a:p>
          <a:p>
            <a:endParaRPr lang="cs-CZ" sz="4000" dirty="0">
              <a:solidFill>
                <a:srgbClr val="0000CC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8200" y="1268760"/>
                <a:ext cx="4038600" cy="4857403"/>
              </a:xfrm>
            </p:spPr>
            <p:txBody>
              <a:bodyPr>
                <a:normAutofit fontScale="85000" lnSpcReduction="100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0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𝟐𝟓</m:t>
                        </m:r>
                      </m:den>
                    </m:f>
                  </m:oMath>
                </a14:m>
                <a:endPara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𝟐𝟕</m:t>
                        </m:r>
                      </m:den>
                    </m:f>
                  </m:oMath>
                </a14:m>
                <a:endPara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endPara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</a:t>
                </a:r>
                <a:endPara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8200" y="1268760"/>
                <a:ext cx="4038600" cy="4857403"/>
              </a:xfrm>
              <a:blipFill rotWithShape="1">
                <a:blip r:embed="rId2"/>
                <a:stretch>
                  <a:fillRect l="-3927" b="-13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98966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40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b</a:t>
            </a:r>
            <a:r>
              <a:rPr lang="cs-CZ" sz="40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-3</a:t>
            </a:r>
            <a:endParaRPr lang="cs-CZ" sz="4000" b="1" dirty="0" smtClean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40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-4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a</a:t>
            </a:r>
            <a:r>
              <a:rPr lang="cs-CZ" sz="40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a</a:t>
            </a:r>
            <a:r>
              <a:rPr lang="cs-CZ" sz="40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4000" b="1" baseline="30000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8</a:t>
            </a:r>
            <a:r>
              <a:rPr lang="cs-CZ" sz="40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8 </a:t>
            </a:r>
          </a:p>
          <a:p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4000" b="1" baseline="30000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: 5</a:t>
            </a:r>
            <a:r>
              <a:rPr lang="cs-CZ" sz="4000" b="1" baseline="30000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</a:t>
            </a:r>
            <a:endParaRPr lang="cs-CZ" sz="4000" b="1" dirty="0" smtClean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40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x</a:t>
            </a:r>
            <a:r>
              <a:rPr lang="cs-CZ" sz="40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-5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: x</a:t>
            </a:r>
            <a:r>
              <a:rPr lang="cs-CZ" sz="4000" b="1" baseline="30000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</a:t>
            </a:r>
            <a:endParaRPr lang="cs-CZ" sz="4000" b="1" dirty="0" smtClean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</a:t>
            </a:r>
            <a:r>
              <a:rPr lang="cs-CZ" sz="40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cs-CZ" sz="4000" b="1" baseline="30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4000" b="1" baseline="30000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000" b="1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Autofit/>
              </a:bodyPr>
              <a:lstStyle/>
              <a:p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</a:t>
                </a:r>
                <a:r>
                  <a:rPr lang="cs-CZ" sz="4000" b="1" baseline="3000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-5</a:t>
                </a:r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  <m:r>
                          <m:rPr>
                            <m:nor/>
                          </m:rPr>
                          <a:rPr lang="cs-CZ" sz="4000" b="1" i="0" baseline="30000" dirty="0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</a:t>
                </a:r>
              </a:p>
              <a:p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8</a:t>
                </a:r>
                <a:r>
                  <a:rPr lang="cs-CZ" sz="4000" b="1" baseline="3000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4</a:t>
                </a:r>
                <a:endPara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</a:t>
                </a:r>
              </a:p>
              <a:p>
                <a:r>
                  <a:rPr lang="cs-CZ" sz="4000" b="1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x</a:t>
                </a:r>
                <a:r>
                  <a:rPr lang="cs-CZ" sz="4000" b="1" baseline="3000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-4</a:t>
                </a:r>
                <a:endPara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</a:t>
                </a:r>
                <a:r>
                  <a:rPr lang="cs-CZ" sz="4000" b="1" baseline="3000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4</a:t>
                </a:r>
                <a:endPara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2"/>
                <a:stretch>
                  <a:fillRect l="-4985" b="-91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70105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4000" b="1" i="1" smtClean="0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4000" b="1" i="1" smtClean="0">
                                <a:solidFill>
                                  <a:srgbClr val="0000CC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000" b="1" i="1">
                                <a:solidFill>
                                  <a:srgbClr val="0000CC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4000" b="1" i="1">
                                <a:solidFill>
                                  <a:srgbClr val="0000CC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𝟑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4000" b="1" baseline="30000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-2</a:t>
                </a:r>
                <a:endParaRPr lang="cs-CZ" sz="4000" b="1" dirty="0" smtClean="0">
                  <a:solidFill>
                    <a:srgbClr val="0000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4000" b="1" i="1">
                                <a:solidFill>
                                  <a:srgbClr val="0000CC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000" b="1" i="1" smtClean="0">
                                <a:solidFill>
                                  <a:srgbClr val="0000CC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𝟑</m:t>
                            </m:r>
                          </m:num>
                          <m:den>
                            <m:r>
                              <a:rPr lang="cs-CZ" sz="4000" b="1" i="1" smtClean="0">
                                <a:solidFill>
                                  <a:srgbClr val="0000CC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𝟓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4000" b="1" baseline="30000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-2</a:t>
                </a:r>
                <a:endParaRPr lang="cs-CZ" sz="4000" b="1" dirty="0">
                  <a:solidFill>
                    <a:srgbClr val="0000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4000" b="1" i="1">
                                <a:solidFill>
                                  <a:srgbClr val="0000CC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000" b="1" i="1" smtClean="0">
                                <a:solidFill>
                                  <a:srgbClr val="0000CC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𝟑</m:t>
                            </m:r>
                          </m:num>
                          <m:den>
                            <m:r>
                              <a:rPr lang="cs-CZ" sz="4000" b="1" i="1" smtClean="0">
                                <a:solidFill>
                                  <a:srgbClr val="0000CC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4000" b="1" baseline="30000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</a:t>
                </a:r>
                <a:r>
                  <a:rPr lang="cs-CZ" sz="4000" b="1" baseline="30000" dirty="0" smtClean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</a:t>
                </a:r>
                <a:endParaRPr lang="cs-CZ" sz="4000" b="1" dirty="0">
                  <a:solidFill>
                    <a:srgbClr val="0000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4000" b="1" i="1">
                            <a:solidFill>
                              <a:srgbClr val="0000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4000" b="1" i="1">
                                <a:solidFill>
                                  <a:srgbClr val="0000CC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000" b="1" i="1" smtClean="0">
                                <a:solidFill>
                                  <a:srgbClr val="0000CC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𝒂</m:t>
                            </m:r>
                          </m:num>
                          <m:den>
                            <m:r>
                              <a:rPr lang="cs-CZ" sz="4000" b="1" i="1" smtClean="0">
                                <a:solidFill>
                                  <a:srgbClr val="0000CC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𝒃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4000" b="1" baseline="30000" dirty="0">
                    <a:solidFill>
                      <a:srgbClr val="0000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-2</a:t>
                </a:r>
                <a:endParaRPr lang="cs-CZ" sz="4000" b="1" dirty="0">
                  <a:solidFill>
                    <a:srgbClr val="0000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000" b="1" dirty="0" smtClean="0">
                  <a:solidFill>
                    <a:srgbClr val="0000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000" b="1" dirty="0">
                  <a:solidFill>
                    <a:srgbClr val="0000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000" b="1" dirty="0">
                  <a:solidFill>
                    <a:srgbClr val="0000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9</a:t>
                </a: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40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4000" b="1" i="1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0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𝟐𝟓</m:t>
                            </m:r>
                          </m:num>
                          <m:den>
                            <m:r>
                              <a:rPr lang="cs-CZ" sz="40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𝟗</m:t>
                            </m:r>
                          </m:den>
                        </m:f>
                      </m:e>
                    </m:d>
                  </m:oMath>
                </a14:m>
                <a:endPara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40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4000" b="1" i="1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0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𝟖</m:t>
                            </m:r>
                          </m:num>
                          <m:den>
                            <m:r>
                              <a:rPr lang="cs-CZ" sz="40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𝟐𝟕</m:t>
                            </m:r>
                          </m:den>
                        </m:f>
                      </m:e>
                    </m:d>
                  </m:oMath>
                </a14:m>
                <a:endPara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40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4000" b="1" i="1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0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𝒃</m:t>
                            </m:r>
                          </m:num>
                          <m:den>
                            <m:r>
                              <a:rPr lang="cs-CZ" sz="40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𝒂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4000" b="1" baseline="3000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  <a:endParaRPr lang="cs-CZ" sz="4000" b="1" dirty="0">
                  <a:solidFill>
                    <a:srgbClr val="0000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4985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09558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54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Zástupný symbol pro obsah 4"/>
              <p:cNvGraphicFramePr>
                <a:graphicFrameLocks noGrp="1"/>
              </p:cNvGraphicFramePr>
              <p:nvPr>
                <p:ph sz="half" idx="1"/>
                <p:extLst>
                  <p:ext uri="{D42A27DB-BD31-4B8C-83A1-F6EECF244321}">
                    <p14:modId xmlns:p14="http://schemas.microsoft.com/office/powerpoint/2010/main" val="3839532413"/>
                  </p:ext>
                </p:extLst>
              </p:nvPr>
            </p:nvGraphicFramePr>
            <p:xfrm>
              <a:off x="432385" y="3645024"/>
              <a:ext cx="8291514" cy="3110992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381919"/>
                    <a:gridCol w="1381919"/>
                    <a:gridCol w="1381919"/>
                    <a:gridCol w="1381919"/>
                    <a:gridCol w="1381919"/>
                    <a:gridCol w="1381919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x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-2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0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1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2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3</a:t>
                          </a:r>
                          <a:endParaRPr lang="cs-CZ" sz="4000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3x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- 6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3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6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9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x</a:t>
                          </a:r>
                          <a:r>
                            <a:rPr lang="cs-CZ" sz="4000" baseline="30000" dirty="0" smtClean="0"/>
                            <a:t>3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- 8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8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27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4000" dirty="0" smtClean="0"/>
                            <a:t>x</a:t>
                          </a:r>
                          <a:r>
                            <a:rPr lang="cs-CZ" sz="4000" baseline="30000" dirty="0" smtClean="0"/>
                            <a:t>-3</a:t>
                          </a:r>
                          <a:endParaRPr lang="cs-CZ" sz="4000" dirty="0" smtClean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3600" b="1" i="1" smtClean="0">
                                      <a:solidFill>
                                        <a:srgbClr val="C0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3600" b="1" i="1" smtClean="0">
                                      <a:solidFill>
                                        <a:srgbClr val="C0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cs-CZ" sz="3600" b="1" i="1" smtClean="0">
                                      <a:solidFill>
                                        <a:srgbClr val="C0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𝟖</m:t>
                                  </m:r>
                                </m:den>
                              </m:f>
                            </m:oMath>
                          </a14:m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𝟖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32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𝟐𝟕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32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Zástupný symbol pro obsah 4"/>
              <p:cNvGraphicFramePr>
                <a:graphicFrameLocks noGrp="1"/>
              </p:cNvGraphicFramePr>
              <p:nvPr>
                <p:ph sz="half" idx="1"/>
                <p:extLst>
                  <p:ext uri="{D42A27DB-BD31-4B8C-83A1-F6EECF244321}">
                    <p14:modId xmlns:p14="http://schemas.microsoft.com/office/powerpoint/2010/main" val="3839532413"/>
                  </p:ext>
                </p:extLst>
              </p:nvPr>
            </p:nvGraphicFramePr>
            <p:xfrm>
              <a:off x="432385" y="3645024"/>
              <a:ext cx="8291514" cy="3110992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381919"/>
                    <a:gridCol w="1381919"/>
                    <a:gridCol w="1381919"/>
                    <a:gridCol w="1381919"/>
                    <a:gridCol w="1381919"/>
                    <a:gridCol w="1381919"/>
                  </a:tblGrid>
                  <a:tr h="7010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x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-2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0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1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2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3</a:t>
                          </a:r>
                          <a:endParaRPr lang="cs-CZ" sz="4000" dirty="0"/>
                        </a:p>
                      </a:txBody>
                      <a:tcPr/>
                    </a:tc>
                  </a:tr>
                  <a:tr h="7010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3x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- 6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3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6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9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  <a:tr h="7010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dirty="0" smtClean="0"/>
                            <a:t>x</a:t>
                          </a:r>
                          <a:r>
                            <a:rPr lang="cs-CZ" sz="4000" baseline="30000" dirty="0" smtClean="0"/>
                            <a:t>3</a:t>
                          </a:r>
                          <a:endParaRPr lang="cs-CZ" sz="4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- 8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8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27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  <a:tr h="1007872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4000" dirty="0" smtClean="0"/>
                            <a:t>x</a:t>
                          </a:r>
                          <a:r>
                            <a:rPr lang="cs-CZ" sz="4000" baseline="30000" dirty="0" smtClean="0"/>
                            <a:t>-3</a:t>
                          </a:r>
                          <a:endParaRPr lang="cs-CZ" sz="4000" dirty="0" smtClean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885" t="-220000" r="-401770" b="-48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01770" t="-220000" r="-100885" b="-48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499559" t="-220000" r="-441" b="-4848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85" y="764704"/>
            <a:ext cx="8297863" cy="3170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6343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230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DIGITÁLNÍDIGITÁLNÍ UČEBNÍ MATERIÁL</vt:lpstr>
      <vt:lpstr>Mocniny s celočíselným mocnitelem</vt:lpstr>
      <vt:lpstr>Platí:     a-n = 1/a"n" </vt:lpstr>
      <vt:lpstr>Vypočítej:</vt:lpstr>
      <vt:lpstr>Vypočítej:</vt:lpstr>
      <vt:lpstr>Vypočítej:</vt:lpstr>
      <vt:lpstr>Vypočítej: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U217UCITEL</cp:lastModifiedBy>
  <cp:revision>12</cp:revision>
  <dcterms:created xsi:type="dcterms:W3CDTF">2012-12-14T07:19:53Z</dcterms:created>
  <dcterms:modified xsi:type="dcterms:W3CDTF">2013-04-09T08:56:10Z</dcterms:modified>
</cp:coreProperties>
</file>