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F45993-53D1-4FBB-9906-49CFE91A412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AE16-3479-4CCB-AAEF-1C6C0A3F37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46180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61AE16-3479-4CCB-AAEF-1C6C0A3F3758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8476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7B56F-8185-4068-9935-278A2CE55B6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64251-FEB7-40DC-9BE2-6159C5F647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6659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7B56F-8185-4068-9935-278A2CE55B6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64251-FEB7-40DC-9BE2-6159C5F647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3798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7B56F-8185-4068-9935-278A2CE55B6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64251-FEB7-40DC-9BE2-6159C5F647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5702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7B56F-8185-4068-9935-278A2CE55B6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64251-FEB7-40DC-9BE2-6159C5F647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5176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7B56F-8185-4068-9935-278A2CE55B6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64251-FEB7-40DC-9BE2-6159C5F647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19802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7B56F-8185-4068-9935-278A2CE55B6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64251-FEB7-40DC-9BE2-6159C5F647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8954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7B56F-8185-4068-9935-278A2CE55B6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64251-FEB7-40DC-9BE2-6159C5F647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3501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7B56F-8185-4068-9935-278A2CE55B6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64251-FEB7-40DC-9BE2-6159C5F647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8847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7B56F-8185-4068-9935-278A2CE55B6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64251-FEB7-40DC-9BE2-6159C5F647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9627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7B56F-8185-4068-9935-278A2CE55B6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64251-FEB7-40DC-9BE2-6159C5F647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8923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7B56F-8185-4068-9935-278A2CE55B6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64251-FEB7-40DC-9BE2-6159C5F647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5797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57B56F-8185-4068-9935-278A2CE55B6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464251-FEB7-40DC-9BE2-6159C5F647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2960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32656"/>
            <a:ext cx="8712968" cy="1470025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DIGITÁLNÍDIGITÁLNÍ UČEBNÍ MATERIÁL</a:t>
            </a:r>
            <a:endParaRPr lang="cs-CZ" sz="4000" dirty="0"/>
          </a:p>
        </p:txBody>
      </p:sp>
      <p:pic>
        <p:nvPicPr>
          <p:cNvPr id="4" name="Picture 4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355725"/>
            <a:ext cx="6194425" cy="3840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2373" y="5373216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35367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Počítání </a:t>
            </a:r>
            <a:r>
              <a:rPr lang="cs-CZ" sz="88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s </a:t>
            </a:r>
            <a:r>
              <a:rPr lang="cs-CZ" sz="88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mocninami </a:t>
            </a:r>
            <a:r>
              <a:rPr lang="cs-CZ" sz="88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a </a:t>
            </a:r>
            <a:r>
              <a:rPr lang="cs-CZ" sz="88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odmocninami</a:t>
            </a:r>
            <a:endParaRPr lang="cs-CZ" sz="8800" b="1" dirty="0">
              <a:solidFill>
                <a:srgbClr val="FF5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3201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Uprav výraz:</a:t>
            </a:r>
            <a:endParaRPr lang="cs-CZ" sz="5400" b="1" dirty="0">
              <a:solidFill>
                <a:srgbClr val="FF5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896544" cy="4525963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2x</a:t>
            </a:r>
            <a:r>
              <a:rPr lang="cs-CZ" sz="4400" b="1" baseline="30000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+ 3x</a:t>
            </a:r>
            <a:r>
              <a:rPr lang="cs-CZ" sz="4400" b="1" baseline="30000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5x</a:t>
            </a:r>
            <a:r>
              <a:rPr lang="cs-CZ" sz="4400" b="1" baseline="30000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400" b="1" dirty="0" smtClean="0">
              <a:solidFill>
                <a:srgbClr val="FF5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4a</a:t>
            </a:r>
            <a:r>
              <a:rPr lang="cs-CZ" sz="4400" b="1" baseline="30000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6a</a:t>
            </a:r>
            <a:r>
              <a:rPr lang="cs-CZ" sz="4400" b="1" baseline="30000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a</a:t>
            </a:r>
            <a:r>
              <a:rPr lang="cs-CZ" sz="4400" b="1" baseline="30000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4400" b="1" dirty="0" smtClean="0">
              <a:solidFill>
                <a:srgbClr val="FF5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4y</a:t>
            </a:r>
            <a:r>
              <a:rPr lang="cs-CZ" sz="4400" b="1" baseline="30000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</a:t>
            </a:r>
            <a:r>
              <a:rPr lang="cs-CZ" sz="44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+ 3y</a:t>
            </a:r>
            <a:r>
              <a:rPr lang="cs-CZ" sz="4400" b="1" baseline="30000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</a:t>
            </a:r>
            <a:r>
              <a:rPr lang="cs-CZ" sz="44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2y</a:t>
            </a:r>
            <a:r>
              <a:rPr lang="cs-CZ" sz="4400" b="1" baseline="30000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y</a:t>
            </a:r>
            <a:r>
              <a:rPr lang="cs-CZ" sz="4400" b="1" baseline="30000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4400" b="1" dirty="0" smtClean="0">
              <a:solidFill>
                <a:srgbClr val="FF5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 -2)</a:t>
            </a:r>
            <a:r>
              <a:rPr lang="cs-CZ" sz="4400" b="1" baseline="30000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( -2)</a:t>
            </a:r>
            <a:r>
              <a:rPr lang="cs-CZ" sz="4400" b="1" baseline="30000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-2</a:t>
            </a:r>
            <a:r>
              <a:rPr lang="cs-CZ" sz="44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44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4400" b="1" baseline="30000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m . m</a:t>
            </a:r>
            <a:r>
              <a:rPr lang="cs-CZ" sz="4400" b="1" baseline="30000" dirty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4400" b="1" baseline="30000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44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4400" b="1" dirty="0">
              <a:solidFill>
                <a:srgbClr val="FF5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5724128" y="1600200"/>
                <a:ext cx="2962672" cy="4525963"/>
              </a:xfrm>
            </p:spPr>
            <p:txBody>
              <a:bodyPr>
                <a:normAutofit/>
              </a:bodyPr>
              <a:lstStyle/>
              <a:p>
                <a:r>
                  <a:rPr lang="cs-CZ" sz="44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0</a:t>
                </a:r>
              </a:p>
              <a:p>
                <a:r>
                  <a:rPr lang="cs-CZ" sz="44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-a</a:t>
                </a:r>
                <a:r>
                  <a:rPr lang="cs-CZ" sz="4400" b="1" baseline="30000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3</a:t>
                </a:r>
              </a:p>
              <a:p>
                <a:r>
                  <a:rPr lang="cs-CZ" sz="44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2y</a:t>
                </a:r>
                <a:r>
                  <a:rPr lang="cs-CZ" sz="4400" b="1" baseline="30000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44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+ 4y</a:t>
                </a:r>
                <a:r>
                  <a:rPr lang="cs-CZ" sz="4400" b="1" baseline="30000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3</a:t>
                </a:r>
                <a:endParaRPr lang="cs-CZ" sz="4400" b="1" dirty="0" smtClean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r>
                  <a:rPr lang="cs-CZ" sz="44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1</a:t>
                </a:r>
              </a:p>
              <a:p>
                <a:r>
                  <a:rPr lang="cs-CZ" sz="44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m</a:t>
                </a:r>
                <a:r>
                  <a:rPr lang="cs-CZ" sz="4400" b="1" baseline="30000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-2</a:t>
                </a:r>
                <a:r>
                  <a:rPr lang="cs-CZ" sz="4400" b="1" dirty="0" smtClean="0">
                    <a:solidFill>
                      <a:srgbClr val="0070C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400" b="1" i="1" smtClean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𝒎</m:t>
                        </m:r>
                        <m:r>
                          <m:rPr>
                            <m:nor/>
                          </m:rPr>
                          <a:rPr lang="cs-CZ" sz="4400" b="1" baseline="30000" dirty="0">
                            <a:solidFill>
                              <a:srgbClr val="0070C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rPr>
                          <m:t>2</m:t>
                        </m:r>
                      </m:den>
                    </m:f>
                  </m:oMath>
                </a14:m>
                <a:endParaRPr lang="cs-CZ" sz="4400" b="1" dirty="0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5724128" y="1600200"/>
                <a:ext cx="2962672" cy="4525963"/>
              </a:xfrm>
              <a:blipFill rotWithShape="1">
                <a:blip r:embed="rId2" cstate="print"/>
                <a:stretch>
                  <a:fillRect l="-7819" t="-2965" b="-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639116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4698271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5576" y="365598"/>
            <a:ext cx="68407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tabulku: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975864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graphicFrame>
            <p:nvGraphicFramePr>
              <p:cNvPr id="5" name="Tabulka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668273501"/>
                  </p:ext>
                </p:extLst>
              </p:nvPr>
            </p:nvGraphicFramePr>
            <p:xfrm>
              <a:off x="539552" y="692696"/>
              <a:ext cx="7992887" cy="6011097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588835"/>
                    <a:gridCol w="1286200"/>
                    <a:gridCol w="1134882"/>
                    <a:gridCol w="958635"/>
                    <a:gridCol w="1008112"/>
                    <a:gridCol w="1008112"/>
                    <a:gridCol w="1008111"/>
                  </a:tblGrid>
                  <a:tr h="100012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a</a:t>
                          </a:r>
                          <a:endParaRPr lang="cs-CZ" sz="36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-2</a:t>
                          </a:r>
                          <a:endParaRPr lang="cs-CZ" sz="36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-1</a:t>
                          </a:r>
                          <a:endParaRPr lang="cs-CZ" sz="36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0</a:t>
                          </a:r>
                          <a:endParaRPr lang="cs-CZ" sz="36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1</a:t>
                          </a:r>
                          <a:endParaRPr lang="cs-CZ" sz="36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2</a:t>
                          </a:r>
                          <a:endParaRPr lang="cs-CZ" sz="36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3</a:t>
                          </a:r>
                          <a:endParaRPr lang="cs-CZ" sz="36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2a</a:t>
                          </a:r>
                          <a:endParaRPr lang="cs-CZ" sz="36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- 4</a:t>
                          </a:r>
                          <a:endParaRPr lang="cs-CZ" sz="40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-2</a:t>
                          </a:r>
                          <a:endParaRPr lang="cs-CZ" sz="40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0</a:t>
                          </a:r>
                          <a:endParaRPr lang="cs-CZ" sz="40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2</a:t>
                          </a:r>
                          <a:endParaRPr lang="cs-CZ" sz="40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4</a:t>
                          </a:r>
                          <a:endParaRPr lang="cs-CZ" sz="40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6</a:t>
                          </a:r>
                          <a:endParaRPr lang="cs-CZ" sz="40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a</a:t>
                          </a:r>
                          <a:r>
                            <a:rPr lang="cs-CZ" sz="3600" baseline="30000" dirty="0" smtClean="0">
                              <a:solidFill>
                                <a:schemeClr val="tx1"/>
                              </a:solidFill>
                            </a:rPr>
                            <a:t>-1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 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4000" b="1" i="1" smtClean="0">
                                      <a:solidFill>
                                        <a:srgbClr val="C0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4000" b="1" i="1" smtClean="0">
                                      <a:solidFill>
                                        <a:srgbClr val="C0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𝟏</m:t>
                                  </m:r>
                                </m:num>
                                <m:den>
                                  <m:r>
                                    <a:rPr lang="cs-CZ" sz="4000" b="1" i="1" smtClean="0">
                                      <a:solidFill>
                                        <a:srgbClr val="C00000"/>
                                      </a:solidFill>
                                      <a:effectLst>
                                        <a:outerShdw blurRad="38100" dist="38100" dir="2700000" algn="tl">
                                          <a:srgbClr val="000000">
                                            <a:alpha val="43137"/>
                                          </a:srgbClr>
                                        </a:outerShdw>
                                      </a:effectLst>
                                      <a:latin typeface="Cambria Math"/>
                                    </a:rPr>
                                    <m:t>𝟐</m:t>
                                  </m:r>
                                </m:den>
                              </m:f>
                            </m:oMath>
                          </a14:m>
                          <a:endParaRPr lang="cs-CZ" sz="40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-1</a:t>
                          </a:r>
                          <a:endParaRPr lang="cs-CZ" sz="40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0</a:t>
                          </a:r>
                          <a:endParaRPr lang="cs-CZ" sz="40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𝟐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32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𝟑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32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a</a:t>
                          </a:r>
                          <a:r>
                            <a:rPr lang="cs-CZ" sz="3600" baseline="30000" dirty="0" smtClean="0">
                              <a:solidFill>
                                <a:schemeClr val="tx1"/>
                              </a:solidFill>
                            </a:rPr>
                            <a:t>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-2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-1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0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2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3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a</a:t>
                          </a:r>
                          <a:r>
                            <a:rPr lang="cs-CZ" sz="3600" baseline="30000" dirty="0" smtClean="0">
                              <a:solidFill>
                                <a:schemeClr val="tx1"/>
                              </a:solidFill>
                            </a:rPr>
                            <a:t>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4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0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4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9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a</a:t>
                          </a:r>
                          <a:r>
                            <a:rPr lang="cs-CZ" sz="3600" baseline="30000" dirty="0" smtClean="0">
                              <a:solidFill>
                                <a:schemeClr val="tx1"/>
                              </a:solidFill>
                            </a:rPr>
                            <a:t>-2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𝟒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32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0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𝟒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32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𝟗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32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2+a</a:t>
                          </a:r>
                          <a:r>
                            <a:rPr lang="cs-CZ" sz="3600" baseline="30000" dirty="0" smtClean="0">
                              <a:solidFill>
                                <a:schemeClr val="tx1"/>
                              </a:solidFill>
                            </a:rPr>
                            <a:t>-1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𝟑</m:t>
                                    </m:r>
                                  </m:num>
                                  <m:den>
                                    <m: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𝟐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32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2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3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𝟓</m:t>
                                    </m:r>
                                  </m:num>
                                  <m:den>
                                    <m: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𝟐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32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𝟕</m:t>
                                    </m:r>
                                  </m:num>
                                  <m:den>
                                    <m:r>
                                      <a:rPr lang="cs-CZ" sz="3200" b="1" i="1" smtClean="0">
                                        <a:solidFill>
                                          <a:srgbClr val="C00000"/>
                                        </a:solidFill>
                                        <a:effectLst>
                                          <a:outerShdw blurRad="38100" dist="38100" dir="2700000" algn="tl">
                                            <a:srgbClr val="000000">
                                              <a:alpha val="43137"/>
                                            </a:srgbClr>
                                          </a:outerShdw>
                                        </a:effectLst>
                                        <a:latin typeface="Cambria Math"/>
                                      </a:rPr>
                                      <m:t>𝟑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32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5" name="Tabulka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xmlns="" xmlns:a14="http://schemas.microsoft.com/office/drawing/2010/main" val="668273501"/>
                  </p:ext>
                </p:extLst>
              </p:nvPr>
            </p:nvGraphicFramePr>
            <p:xfrm>
              <a:off x="539552" y="692696"/>
              <a:ext cx="7992887" cy="6011097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588835"/>
                    <a:gridCol w="1286200"/>
                    <a:gridCol w="1134882"/>
                    <a:gridCol w="958635"/>
                    <a:gridCol w="1008112"/>
                    <a:gridCol w="1008112"/>
                    <a:gridCol w="1008111"/>
                  </a:tblGrid>
                  <a:tr h="100012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a</a:t>
                          </a:r>
                          <a:endParaRPr lang="cs-CZ" sz="36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-2</a:t>
                          </a:r>
                          <a:endParaRPr lang="cs-CZ" sz="36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-1</a:t>
                          </a:r>
                          <a:endParaRPr lang="cs-CZ" sz="36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0</a:t>
                          </a:r>
                          <a:endParaRPr lang="cs-CZ" sz="36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1</a:t>
                          </a:r>
                          <a:endParaRPr lang="cs-CZ" sz="36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2</a:t>
                          </a:r>
                          <a:endParaRPr lang="cs-CZ" sz="36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3</a:t>
                          </a:r>
                          <a:endParaRPr lang="cs-CZ" sz="36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</a:tr>
                  <a:tr h="7010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2a</a:t>
                          </a:r>
                          <a:endParaRPr lang="cs-CZ" sz="36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- 4</a:t>
                          </a:r>
                          <a:endParaRPr lang="cs-CZ" sz="40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-2</a:t>
                          </a:r>
                          <a:endParaRPr lang="cs-CZ" sz="40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0</a:t>
                          </a:r>
                          <a:endParaRPr lang="cs-CZ" sz="40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2</a:t>
                          </a:r>
                          <a:endParaRPr lang="cs-CZ" sz="40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4</a:t>
                          </a:r>
                          <a:endParaRPr lang="cs-CZ" sz="40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6</a:t>
                          </a:r>
                          <a:endParaRPr lang="cs-CZ" sz="40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</a:tr>
                  <a:tr h="1007682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a</a:t>
                          </a:r>
                          <a:r>
                            <a:rPr lang="cs-CZ" sz="3600" baseline="30000" dirty="0" smtClean="0">
                              <a:solidFill>
                                <a:schemeClr val="tx1"/>
                              </a:solidFill>
                            </a:rPr>
                            <a:t>-1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24171" t="-178182" r="-397630" b="-33090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-1</a:t>
                          </a:r>
                          <a:endParaRPr lang="cs-CZ" sz="40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0</a:t>
                          </a:r>
                          <a:endParaRPr lang="cs-CZ" sz="40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40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590964" t="-178182" r="-99398" b="-33090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695152" t="-178182" b="-330909"/>
                          </a:stretch>
                        </a:blipFill>
                      </a:tcPr>
                    </a:tc>
                  </a:tr>
                  <a:tr h="640080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a</a:t>
                          </a:r>
                          <a:r>
                            <a:rPr lang="cs-CZ" sz="3600" baseline="30000" dirty="0" smtClean="0">
                              <a:solidFill>
                                <a:schemeClr val="tx1"/>
                              </a:solidFill>
                            </a:rPr>
                            <a:t>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-2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-1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0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2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3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</a:tr>
                  <a:tr h="640080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a</a:t>
                          </a:r>
                          <a:r>
                            <a:rPr lang="cs-CZ" sz="3600" baseline="30000" dirty="0" smtClean="0">
                              <a:solidFill>
                                <a:schemeClr val="tx1"/>
                              </a:solidFill>
                            </a:rPr>
                            <a:t>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4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0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4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9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</a:tr>
                  <a:tr h="1007682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a</a:t>
                          </a:r>
                          <a:r>
                            <a:rPr lang="cs-CZ" sz="3600" baseline="30000" dirty="0" smtClean="0">
                              <a:solidFill>
                                <a:schemeClr val="tx1"/>
                              </a:solidFill>
                            </a:rPr>
                            <a:t>-2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24171" t="-403012" r="-397630" b="-10241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0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590964" t="-403012" r="-99398" b="-10241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695152" t="-403012" b="-102410"/>
                          </a:stretch>
                        </a:blipFill>
                      </a:tcPr>
                    </a:tc>
                  </a:tr>
                  <a:tr h="1014413"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sz="3600" dirty="0" smtClean="0">
                              <a:solidFill>
                                <a:schemeClr val="tx1"/>
                              </a:solidFill>
                            </a:rPr>
                            <a:t>2+a</a:t>
                          </a:r>
                          <a:r>
                            <a:rPr lang="cs-CZ" sz="3600" baseline="30000" dirty="0" smtClean="0">
                              <a:solidFill>
                                <a:schemeClr val="tx1"/>
                              </a:solidFill>
                            </a:rPr>
                            <a:t>-1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24171" t="-503012" r="-397630" b="-241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1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2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b="1" dirty="0" smtClean="0">
                              <a:solidFill>
                                <a:srgbClr val="C00000"/>
                              </a:solidFill>
                              <a:effectLst>
                                <a:outerShdw blurRad="38100" dist="38100" dir="2700000" algn="tl">
                                  <a:srgbClr val="000000">
                                    <a:alpha val="43137"/>
                                  </a:srgbClr>
                                </a:outerShdw>
                              </a:effectLst>
                            </a:rPr>
                            <a:t>3</a:t>
                          </a:r>
                          <a:endParaRPr lang="cs-CZ" sz="3600" b="1" dirty="0">
                            <a:solidFill>
                              <a:srgbClr val="C0000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590964" t="-503012" r="-99398" b="-241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695152" t="-503012" b="-2410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xmlns="" val="2853330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b="1" dirty="0">
              <a:solidFill>
                <a:srgbClr val="FF5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b="1" i="1" smtClean="0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1" i="1" smtClean="0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𝟐𝟓</m:t>
                        </m:r>
                      </m:e>
                    </m:rad>
                  </m:oMath>
                </a14:m>
                <a:endParaRPr lang="cs-CZ" sz="4400" b="1" dirty="0" smtClean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b="1" i="1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1" i="1" smtClean="0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𝟖𝟏</m:t>
                        </m:r>
                      </m:e>
                    </m:rad>
                  </m:oMath>
                </a14:m>
                <a:endParaRPr lang="cs-CZ" sz="4400" b="1" dirty="0" smtClean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b="1" i="1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1" i="1" smtClean="0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  <m:r>
                          <a:rPr lang="cs-CZ" sz="4400" b="1" i="1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4400" b="1" i="1" smtClean="0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e>
                    </m:rad>
                  </m:oMath>
                </a14:m>
                <a:endParaRPr lang="cs-CZ" sz="4400" b="1" dirty="0" smtClean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b="1" i="1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1" i="1" smtClean="0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𝟎</m:t>
                        </m:r>
                        <m:r>
                          <a:rPr lang="cs-CZ" sz="4400" b="1" i="1" smtClean="0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,</m:t>
                        </m:r>
                        <m:r>
                          <a:rPr lang="cs-CZ" sz="4400" b="1" i="1" smtClean="0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𝟎𝟒</m:t>
                        </m:r>
                      </m:e>
                    </m:rad>
                  </m:oMath>
                </a14:m>
                <a:endParaRPr lang="cs-CZ" sz="4400" b="1" dirty="0" smtClean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b="1" i="1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1" i="1" smtClean="0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𝟎</m:t>
                        </m:r>
                        <m:r>
                          <a:rPr lang="cs-CZ" sz="4400" b="1" i="1" smtClean="0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,</m:t>
                        </m:r>
                        <m:r>
                          <a:rPr lang="cs-CZ" sz="4400" b="1" i="1" smtClean="0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𝟐𝟓</m:t>
                        </m:r>
                      </m:e>
                    </m:rad>
                  </m:oMath>
                </a14:m>
                <a:endParaRPr lang="cs-CZ" sz="4400" b="1" dirty="0" smtClean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sz="4400" b="1" dirty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</a:p>
          <a:p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0,2</a:t>
            </a:r>
          </a:p>
          <a:p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0,5</a:t>
            </a:r>
            <a:endParaRPr lang="cs-CZ" sz="4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8037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>
                <a:solidFill>
                  <a:srgbClr val="FF5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b="1" i="1" smtClean="0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1" i="1" smtClean="0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e>
                    </m:rad>
                  </m:oMath>
                </a14:m>
                <a:r>
                  <a:rPr lang="cs-CZ" sz="4400" b="1" dirty="0" smtClean="0">
                    <a:solidFill>
                      <a:srgbClr val="FF5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.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b="1" i="1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1" i="1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e>
                    </m:rad>
                  </m:oMath>
                </a14:m>
                <a:endParaRPr lang="cs-CZ" sz="4400" b="1" dirty="0" smtClean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b="1" i="1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1" i="1" smtClean="0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e>
                    </m:rad>
                  </m:oMath>
                </a14:m>
                <a:r>
                  <a:rPr lang="cs-CZ" sz="4400" b="1" dirty="0" smtClean="0">
                    <a:solidFill>
                      <a:srgbClr val="FF5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.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b="1" i="1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1" i="1" smtClean="0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e>
                    </m:rad>
                  </m:oMath>
                </a14:m>
                <a:endParaRPr lang="cs-CZ" sz="4400" b="1" dirty="0" smtClean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b="1" i="1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1" i="1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𝟐𝟓</m:t>
                        </m:r>
                      </m:e>
                    </m:rad>
                  </m:oMath>
                </a14:m>
                <a:r>
                  <a:rPr lang="cs-CZ" sz="4400" b="1" dirty="0" smtClean="0">
                    <a:solidFill>
                      <a:srgbClr val="FF5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.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b="1" i="1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1" i="1" smtClean="0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e>
                    </m:rad>
                  </m:oMath>
                </a14:m>
                <a:endParaRPr lang="cs-CZ" sz="4400" b="1" dirty="0" smtClean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b="1" i="1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1" i="1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e>
                    </m:rad>
                  </m:oMath>
                </a14:m>
                <a:r>
                  <a:rPr lang="cs-CZ" sz="4400" b="1" dirty="0" smtClean="0">
                    <a:solidFill>
                      <a:srgbClr val="FF5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.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b="1" i="1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1" i="1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4400" b="1" i="1" smtClean="0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𝟎</m:t>
                        </m:r>
                      </m:e>
                    </m:rad>
                  </m:oMath>
                </a14:m>
                <a:endParaRPr lang="cs-CZ" sz="4400" b="1" dirty="0" smtClean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b="1" i="1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1" i="1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e>
                    </m:rad>
                  </m:oMath>
                </a14:m>
                <a:r>
                  <a:rPr lang="cs-CZ" sz="4400" b="1" dirty="0" smtClean="0">
                    <a:solidFill>
                      <a:srgbClr val="FF505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.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400" b="1" i="1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400" b="1" i="1" smtClean="0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  <m:r>
                          <a:rPr lang="cs-CZ" sz="4400" b="1" i="1" smtClean="0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,</m:t>
                        </m:r>
                        <m:r>
                          <a:rPr lang="cs-CZ" sz="4400" b="1" i="1" smtClean="0">
                            <a:solidFill>
                              <a:srgbClr val="FF5050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e>
                    </m:rad>
                  </m:oMath>
                </a14:m>
                <a:endParaRPr lang="cs-CZ" sz="4400" b="1" dirty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400" b="1" dirty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400" b="1" dirty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400" b="1" dirty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400" b="1" dirty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400" b="1" dirty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400" b="1" dirty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400" b="1" dirty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400" b="1" dirty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400" b="1" dirty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endParaRPr lang="cs-CZ" sz="4400" b="1" dirty="0">
                  <a:solidFill>
                    <a:srgbClr val="FF5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3" cstate="print"/>
                <a:stretch>
                  <a:fillRect t="-1482" b="-59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4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xmlns="" val="3578886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107</Words>
  <Application>Microsoft Office PowerPoint</Application>
  <PresentationFormat>Předvádění na obrazovce (4:3)</PresentationFormat>
  <Paragraphs>65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DIGITÁLNÍDIGITÁLNÍ UČEBNÍ MATERIÁL</vt:lpstr>
      <vt:lpstr>Počítání                        s mocninami                   a odmocninami</vt:lpstr>
      <vt:lpstr>Uprav výraz:</vt:lpstr>
      <vt:lpstr>Snímek 4</vt:lpstr>
      <vt:lpstr>Snímek 5</vt:lpstr>
      <vt:lpstr>Vypočítej:</vt:lpstr>
      <vt:lpstr>Vypočítej: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DIGITÁLNÍDIGITÁLNÍ UČEBNÍ MATERIÁL</dc:title>
  <dc:creator>U218UCITEL</dc:creator>
  <cp:lastModifiedBy>Dum</cp:lastModifiedBy>
  <cp:revision>8</cp:revision>
  <dcterms:created xsi:type="dcterms:W3CDTF">2012-12-17T12:02:53Z</dcterms:created>
  <dcterms:modified xsi:type="dcterms:W3CDTF">2013-05-14T08:13:23Z</dcterms:modified>
</cp:coreProperties>
</file>