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76" r:id="rId4"/>
    <p:sldId id="269" r:id="rId5"/>
    <p:sldId id="268" r:id="rId6"/>
    <p:sldId id="271" r:id="rId7"/>
    <p:sldId id="272" r:id="rId8"/>
    <p:sldId id="270" r:id="rId9"/>
    <p:sldId id="267" r:id="rId10"/>
    <p:sldId id="274" r:id="rId11"/>
    <p:sldId id="275" r:id="rId12"/>
    <p:sldId id="273" r:id="rId13"/>
    <p:sldId id="266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062" y="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5B8486C4-7A53-45A0-9AAE-0735D96115AD}" type="datetimeFigureOut">
              <a:rPr lang="cs-CZ" smtClean="0"/>
              <a:pPr/>
              <a:t>6.5.2013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649527A8-2E54-4EDD-B900-06A285A37A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B8486C4-7A53-45A0-9AAE-0735D96115AD}" type="datetimeFigureOut">
              <a:rPr lang="cs-CZ" smtClean="0"/>
              <a:pPr/>
              <a:t>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49527A8-2E54-4EDD-B900-06A285A37AC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B8486C4-7A53-45A0-9AAE-0735D96115AD}" type="datetimeFigureOut">
              <a:rPr lang="cs-CZ" smtClean="0"/>
              <a:pPr/>
              <a:t>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49527A8-2E54-4EDD-B900-06A285A37AC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B8486C4-7A53-45A0-9AAE-0735D96115AD}" type="datetimeFigureOut">
              <a:rPr lang="cs-CZ" smtClean="0"/>
              <a:pPr/>
              <a:t>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49527A8-2E54-4EDD-B900-06A285A37AC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B8486C4-7A53-45A0-9AAE-0735D96115AD}" type="datetimeFigureOut">
              <a:rPr lang="cs-CZ" smtClean="0"/>
              <a:pPr/>
              <a:t>6.5.2013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49527A8-2E54-4EDD-B900-06A285A37A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B8486C4-7A53-45A0-9AAE-0735D96115AD}" type="datetimeFigureOut">
              <a:rPr lang="cs-CZ" smtClean="0"/>
              <a:pPr/>
              <a:t>6.5.2013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49527A8-2E54-4EDD-B900-06A285A37AC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B8486C4-7A53-45A0-9AAE-0735D96115AD}" type="datetimeFigureOut">
              <a:rPr lang="cs-CZ" smtClean="0"/>
              <a:pPr/>
              <a:t>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49527A8-2E54-4EDD-B900-06A285A37A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5B8486C4-7A53-45A0-9AAE-0735D96115AD}" type="datetimeFigureOut">
              <a:rPr lang="cs-CZ" smtClean="0"/>
              <a:pPr/>
              <a:t>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49527A8-2E54-4EDD-B900-06A285A37A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5B8486C4-7A53-45A0-9AAE-0735D96115AD}" type="datetimeFigureOut">
              <a:rPr lang="cs-CZ" smtClean="0"/>
              <a:pPr/>
              <a:t>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649527A8-2E54-4EDD-B900-06A285A37AC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B8486C4-7A53-45A0-9AAE-0735D96115AD}" type="datetimeFigureOut">
              <a:rPr lang="cs-CZ" smtClean="0"/>
              <a:pPr/>
              <a:t>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49527A8-2E54-4EDD-B900-06A285A37A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B8486C4-7A53-45A0-9AAE-0735D96115AD}" type="datetimeFigureOut">
              <a:rPr lang="cs-CZ" smtClean="0"/>
              <a:pPr/>
              <a:t>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49527A8-2E54-4EDD-B900-06A285A37A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5B8486C4-7A53-45A0-9AAE-0735D96115AD}" type="datetimeFigureOut">
              <a:rPr lang="cs-CZ" smtClean="0"/>
              <a:pPr/>
              <a:t>6.5.2013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649527A8-2E54-4EDD-B900-06A285A37AC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eg"/><Relationship Id="rId4" Type="http://schemas.openxmlformats.org/officeDocument/2006/relationships/image" Target="../media/image9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eg"/><Relationship Id="rId4" Type="http://schemas.openxmlformats.org/officeDocument/2006/relationships/image" Target="../media/image9.wmf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611560" y="3140968"/>
          <a:ext cx="8136904" cy="2468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1282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Martina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Coubalová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VY_32_INOVACE_09A_01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Personalpronomen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baseline="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im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baseline="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Akkusativ</a:t>
                      </a:r>
                      <a:endParaRPr lang="cs-CZ" sz="1800" b="1" kern="1200" dirty="0" smtClean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Jazyková kompetence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28.</a:t>
                      </a:r>
                      <a:r>
                        <a:rPr lang="cs-CZ" sz="1800" b="1" kern="1200" baseline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2. 2013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Anotace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1328"/>
            <a:ext cx="8229600" cy="4827992"/>
          </a:xfrm>
        </p:spPr>
        <p:txBody>
          <a:bodyPr wrap="square">
            <a:normAutofit/>
          </a:bodyPr>
          <a:lstStyle/>
          <a:p>
            <a:pPr algn="just">
              <a:lnSpc>
                <a:spcPct val="150000"/>
              </a:lnSpc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Tento materiál byl vytvořen pro žáky 1. ročníku šestiletého gymnázia přibližně na jednu vyučovací hodinu. Materiál obsahuje výklad nové gramatiky </a:t>
            </a:r>
            <a:r>
              <a:rPr lang="cs-CZ" sz="1800" i="1" dirty="0" smtClean="0">
                <a:latin typeface="Times New Roman" pitchFamily="18" charset="0"/>
                <a:cs typeface="Times New Roman" pitchFamily="18" charset="0"/>
              </a:rPr>
              <a:t>Osobní zájmena se čtvrtým pádem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, řadu cvičení na procvičení včetně řešení, kde si žáci zopakují, osvojí a seznámí s novou slovní zásobou.</a:t>
            </a:r>
          </a:p>
          <a:p>
            <a:pPr algn="just">
              <a:lnSpc>
                <a:spcPct val="150000"/>
              </a:lnSpc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Cíl vzdělávání: Žáci používají správně první i čtvrtý pád osobních </a:t>
            </a:r>
            <a:r>
              <a:rPr lang="cs-CZ" sz="1800" smtClean="0">
                <a:latin typeface="Times New Roman" pitchFamily="18" charset="0"/>
                <a:cs typeface="Times New Roman" pitchFamily="18" charset="0"/>
              </a:rPr>
              <a:t>zájmen a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slovní zásobu.</a:t>
            </a:r>
          </a:p>
          <a:p>
            <a:pPr algn="just">
              <a:lnSpc>
                <a:spcPct val="150000"/>
              </a:lnSpc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Žáci řeší cvičení na tabuli a digitálním perem či fixem dopisují řešení. Žáky můžeme rozdělit do skupin nebo mohou řešit jednotlivé úlohy samostatně nebo frontálně. </a:t>
            </a:r>
          </a:p>
          <a:p>
            <a:pPr algn="just">
              <a:lnSpc>
                <a:spcPct val="150000"/>
              </a:lnSpc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Materiál je určen k interaktivní výuce. </a:t>
            </a:r>
          </a:p>
          <a:p>
            <a:pPr algn="just">
              <a:lnSpc>
                <a:spcPct val="150000"/>
              </a:lnSpc>
              <a:buNone/>
            </a:pPr>
            <a:endParaRPr lang="cs-CZ" sz="1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51520" y="1481328"/>
            <a:ext cx="8435280" cy="4525963"/>
          </a:xfrm>
        </p:spPr>
        <p:txBody>
          <a:bodyPr/>
          <a:lstStyle/>
          <a:p>
            <a:pPr algn="just">
              <a:lnSpc>
                <a:spcPct val="15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Das ist für </a:t>
            </a:r>
            <a:r>
              <a:rPr lang="de-DE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mich</a:t>
            </a: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algn="just">
              <a:lnSpc>
                <a:spcPct val="15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Das ist für </a:t>
            </a:r>
            <a:r>
              <a:rPr lang="de-DE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dich</a:t>
            </a: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algn="just">
              <a:lnSpc>
                <a:spcPct val="15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Das ist für </a:t>
            </a:r>
            <a:r>
              <a:rPr lang="de-DE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ihn</a:t>
            </a: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algn="just">
              <a:lnSpc>
                <a:spcPct val="15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Das ist für </a:t>
            </a:r>
            <a:r>
              <a:rPr lang="de-DE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sie</a:t>
            </a: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algn="just">
              <a:lnSpc>
                <a:spcPct val="15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Das ist für</a:t>
            </a:r>
            <a:r>
              <a:rPr lang="de-DE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es</a:t>
            </a: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algn="just">
              <a:lnSpc>
                <a:spcPct val="150000"/>
              </a:lnSpc>
              <a:buNone/>
            </a:pPr>
            <a:r>
              <a:rPr lang="de-DE" sz="2000" u="sng" dirty="0" smtClean="0">
                <a:latin typeface="Times New Roman" pitchFamily="18" charset="0"/>
                <a:cs typeface="Times New Roman" pitchFamily="18" charset="0"/>
              </a:rPr>
              <a:t>Ergänze die Tabelle:</a:t>
            </a:r>
          </a:p>
          <a:p>
            <a:pPr algn="just">
              <a:lnSpc>
                <a:spcPct val="150000"/>
              </a:lnSpc>
              <a:buNone/>
            </a:pPr>
            <a:endParaRPr lang="de-DE" sz="2000" dirty="0" smtClean="0">
              <a:latin typeface="Times New Roman" pitchFamily="18" charset="0"/>
              <a:cs typeface="Times New Roman" pitchFamily="18" charset="0"/>
            </a:endParaRPr>
          </a:p>
          <a:p>
            <a:pPr algn="just">
              <a:lnSpc>
                <a:spcPct val="150000"/>
              </a:lnSpc>
              <a:buNone/>
            </a:pPr>
            <a:endParaRPr lang="de-DE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de-DE" sz="4000" dirty="0" smtClean="0">
                <a:latin typeface="Times New Roman" pitchFamily="18" charset="0"/>
                <a:cs typeface="Times New Roman" pitchFamily="18" charset="0"/>
              </a:rPr>
              <a:t>Personalpronomen im Akkusativ</a:t>
            </a:r>
            <a:endParaRPr lang="cs-CZ" sz="4000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323528" y="4653136"/>
          <a:ext cx="8280918" cy="1107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68152"/>
                <a:gridCol w="792088"/>
                <a:gridCol w="792088"/>
                <a:gridCol w="864096"/>
                <a:gridCol w="864096"/>
                <a:gridCol w="864096"/>
                <a:gridCol w="896098"/>
                <a:gridCol w="920102"/>
                <a:gridCol w="920102"/>
              </a:tblGrid>
              <a:tr h="365760">
                <a:tc gridSpan="9">
                  <a:txBody>
                    <a:bodyPr/>
                    <a:lstStyle/>
                    <a:p>
                      <a:r>
                        <a:rPr lang="de-DE" dirty="0" smtClean="0"/>
                        <a:t>Personalpronomen im Akkusativ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de-DE" dirty="0" smtClean="0"/>
                        <a:t>Nominativ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dirty="0" smtClean="0"/>
                        <a:t>ich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dirty="0" smtClean="0"/>
                        <a:t>du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dirty="0" smtClean="0"/>
                        <a:t>er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dirty="0" smtClean="0"/>
                        <a:t>sie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dirty="0" smtClean="0"/>
                        <a:t>es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de-DE" dirty="0" smtClean="0"/>
                        <a:t>Akkusativ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dirty="0" smtClean="0"/>
                        <a:t>uns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dirty="0" smtClean="0"/>
                        <a:t>euch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noProof="0" dirty="0" err="1" smtClean="0"/>
                        <a:t>Sie,sie</a:t>
                      </a:r>
                      <a:endParaRPr lang="de-DE" noProof="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>
              <a:lnSpc>
                <a:spcPct val="150000"/>
              </a:lnSpc>
              <a:buNone/>
            </a:pPr>
            <a:r>
              <a:rPr lang="de-DE" sz="2400" u="sng" dirty="0" smtClean="0">
                <a:latin typeface="Times New Roman" pitchFamily="18" charset="0"/>
                <a:cs typeface="Times New Roman" pitchFamily="18" charset="0"/>
              </a:rPr>
              <a:t>Viele Verben wollen immer den Akkusativ!</a:t>
            </a:r>
          </a:p>
          <a:p>
            <a:pPr algn="just">
              <a:lnSpc>
                <a:spcPct val="150000"/>
              </a:lnSpc>
              <a:buNone/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z.B. kaufen, mögen, brauchen, haben, essen, trinken, hören, besuchen, finden, fragen, malen, lesen, kochen, machen, suchen, treffen, usw.</a:t>
            </a:r>
          </a:p>
          <a:p>
            <a:pPr>
              <a:buNone/>
            </a:pPr>
            <a:endParaRPr lang="de-DE" sz="2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Ich brauche eine Schere.</a:t>
            </a:r>
          </a:p>
          <a:p>
            <a:pPr>
              <a:buNone/>
            </a:pPr>
            <a:endParaRPr lang="de-DE" sz="2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Ich suche ein Heft.</a:t>
            </a:r>
          </a:p>
          <a:p>
            <a:pPr>
              <a:buNone/>
            </a:pPr>
            <a:endParaRPr lang="de-DE" sz="2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Ich habe keinen Bruder. </a:t>
            </a:r>
          </a:p>
          <a:p>
            <a:pPr>
              <a:buNone/>
            </a:pPr>
            <a:endParaRPr lang="de-DE" sz="2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Ich treffe </a:t>
            </a: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meine Freunde</a:t>
            </a: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endParaRPr lang="de-DE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de-DE" sz="4000" dirty="0" smtClean="0">
                <a:latin typeface="Times New Roman" pitchFamily="18" charset="0"/>
                <a:cs typeface="Times New Roman" pitchFamily="18" charset="0"/>
              </a:rPr>
              <a:t>Personalpronomen im Akkusativ</a:t>
            </a: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de-DE" sz="4000" dirty="0" smtClean="0">
                <a:latin typeface="Times New Roman" pitchFamily="18" charset="0"/>
                <a:cs typeface="Times New Roman" pitchFamily="18" charset="0"/>
              </a:rPr>
              <a:t>Personalpronomen im Akkusativ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58799" y="1225962"/>
            <a:ext cx="6635080" cy="5153058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de-DE" sz="1600" dirty="0" smtClean="0">
                <a:latin typeface="Times New Roman" pitchFamily="18" charset="0"/>
                <a:cs typeface="Times New Roman" pitchFamily="18" charset="0"/>
              </a:rPr>
              <a:t>Ergänzen Sie das Nomen durch ein Pronomen (ihn – es – sie)</a:t>
            </a:r>
          </a:p>
          <a:p>
            <a:pPr algn="just">
              <a:lnSpc>
                <a:spcPct val="150000"/>
              </a:lnSpc>
              <a:buNone/>
            </a:pPr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pPr marL="452628" indent="-342900" algn="just">
              <a:lnSpc>
                <a:spcPct val="150000"/>
              </a:lnSpc>
              <a:buAutoNum type="arabicPeriod"/>
            </a:pPr>
            <a:r>
              <a:rPr lang="de-DE" sz="1600" dirty="0" smtClean="0">
                <a:latin typeface="Times New Roman" pitchFamily="18" charset="0"/>
                <a:cs typeface="Times New Roman" pitchFamily="18" charset="0"/>
              </a:rPr>
              <a:t>Wie findest du </a:t>
            </a:r>
            <a:r>
              <a:rPr lang="de-DE" sz="1600" b="1" dirty="0" smtClean="0">
                <a:latin typeface="Times New Roman" pitchFamily="18" charset="0"/>
                <a:cs typeface="Times New Roman" pitchFamily="18" charset="0"/>
              </a:rPr>
              <a:t>die Hose</a:t>
            </a:r>
            <a:r>
              <a:rPr lang="de-DE" sz="1600" dirty="0" smtClean="0">
                <a:latin typeface="Times New Roman" pitchFamily="18" charset="0"/>
                <a:cs typeface="Times New Roman" pitchFamily="18" charset="0"/>
              </a:rPr>
              <a:t>?                   Ich finde  ………………………. ...</a:t>
            </a:r>
          </a:p>
          <a:p>
            <a:pPr marL="452628" indent="-342900" algn="just">
              <a:lnSpc>
                <a:spcPct val="150000"/>
              </a:lnSpc>
              <a:buAutoNum type="arabicPeriod"/>
            </a:pPr>
            <a:endParaRPr lang="de-DE" sz="1600" dirty="0" smtClean="0">
              <a:latin typeface="Times New Roman" pitchFamily="18" charset="0"/>
              <a:cs typeface="Times New Roman" pitchFamily="18" charset="0"/>
            </a:endParaRPr>
          </a:p>
          <a:p>
            <a:pPr marL="452628" indent="-342900" algn="just">
              <a:lnSpc>
                <a:spcPct val="150000"/>
              </a:lnSpc>
              <a:buAutoNum type="arabicPeriod"/>
            </a:pPr>
            <a:r>
              <a:rPr lang="de-DE" sz="1600" dirty="0" smtClean="0">
                <a:latin typeface="Times New Roman" pitchFamily="18" charset="0"/>
                <a:cs typeface="Times New Roman" pitchFamily="18" charset="0"/>
              </a:rPr>
              <a:t>Wie findest du </a:t>
            </a:r>
            <a:r>
              <a:rPr lang="de-DE" sz="1600" b="1" dirty="0" smtClean="0">
                <a:latin typeface="Times New Roman" pitchFamily="18" charset="0"/>
                <a:cs typeface="Times New Roman" pitchFamily="18" charset="0"/>
              </a:rPr>
              <a:t>den Ring</a:t>
            </a:r>
            <a:r>
              <a:rPr lang="de-DE" sz="1600" dirty="0" smtClean="0">
                <a:latin typeface="Times New Roman" pitchFamily="18" charset="0"/>
                <a:cs typeface="Times New Roman" pitchFamily="18" charset="0"/>
              </a:rPr>
              <a:t>?                       Ich finde ………………………..</a:t>
            </a:r>
          </a:p>
          <a:p>
            <a:pPr marL="452628" indent="-342900" algn="just">
              <a:lnSpc>
                <a:spcPct val="150000"/>
              </a:lnSpc>
              <a:buAutoNum type="arabicPeriod"/>
            </a:pPr>
            <a:endParaRPr lang="de-DE" sz="1600" dirty="0" smtClean="0">
              <a:latin typeface="Times New Roman" pitchFamily="18" charset="0"/>
              <a:cs typeface="Times New Roman" pitchFamily="18" charset="0"/>
            </a:endParaRPr>
          </a:p>
          <a:p>
            <a:pPr marL="452628" indent="-342900" algn="just">
              <a:lnSpc>
                <a:spcPct val="150000"/>
              </a:lnSpc>
              <a:buAutoNum type="arabicPeriod"/>
            </a:pPr>
            <a:r>
              <a:rPr lang="de-DE" sz="1600" dirty="0" smtClean="0">
                <a:latin typeface="Times New Roman" pitchFamily="18" charset="0"/>
                <a:cs typeface="Times New Roman" pitchFamily="18" charset="0"/>
              </a:rPr>
              <a:t>Wie findest du </a:t>
            </a:r>
            <a:r>
              <a:rPr lang="de-DE" sz="1600" b="1" dirty="0" smtClean="0">
                <a:latin typeface="Times New Roman" pitchFamily="18" charset="0"/>
                <a:cs typeface="Times New Roman" pitchFamily="18" charset="0"/>
              </a:rPr>
              <a:t>das T-Shirt</a:t>
            </a:r>
            <a:r>
              <a:rPr lang="de-DE" sz="1600" dirty="0" smtClean="0">
                <a:latin typeface="Times New Roman" pitchFamily="18" charset="0"/>
                <a:cs typeface="Times New Roman" pitchFamily="18" charset="0"/>
              </a:rPr>
              <a:t>?                       Ich finde ……………………..</a:t>
            </a:r>
          </a:p>
          <a:p>
            <a:pPr marL="452628" indent="-342900" algn="just">
              <a:lnSpc>
                <a:spcPct val="150000"/>
              </a:lnSpc>
              <a:buAutoNum type="arabicPeriod"/>
            </a:pPr>
            <a:endParaRPr lang="de-DE" sz="1600" dirty="0" smtClean="0">
              <a:latin typeface="Times New Roman" pitchFamily="18" charset="0"/>
              <a:cs typeface="Times New Roman" pitchFamily="18" charset="0"/>
            </a:endParaRPr>
          </a:p>
          <a:p>
            <a:pPr marL="452628" indent="-342900" algn="just">
              <a:lnSpc>
                <a:spcPct val="150000"/>
              </a:lnSpc>
              <a:buAutoNum type="arabicPeriod"/>
            </a:pPr>
            <a:r>
              <a:rPr lang="de-DE" sz="1600" dirty="0" smtClean="0">
                <a:latin typeface="Times New Roman" pitchFamily="18" charset="0"/>
                <a:cs typeface="Times New Roman" pitchFamily="18" charset="0"/>
              </a:rPr>
              <a:t>Wie findest </a:t>
            </a:r>
            <a:r>
              <a:rPr lang="de-DE" sz="1600" b="1" dirty="0" smtClean="0">
                <a:latin typeface="Times New Roman" pitchFamily="18" charset="0"/>
                <a:cs typeface="Times New Roman" pitchFamily="18" charset="0"/>
              </a:rPr>
              <a:t>die Schuhe</a:t>
            </a:r>
            <a:r>
              <a:rPr lang="de-DE" sz="1600" dirty="0" smtClean="0">
                <a:latin typeface="Times New Roman" pitchFamily="18" charset="0"/>
                <a:cs typeface="Times New Roman" pitchFamily="18" charset="0"/>
              </a:rPr>
              <a:t>?                           Ich finde ……………………</a:t>
            </a:r>
          </a:p>
          <a:p>
            <a:pPr marL="452628" indent="-342900" algn="just">
              <a:lnSpc>
                <a:spcPct val="150000"/>
              </a:lnSpc>
              <a:buAutoNum type="arabicPeriod"/>
            </a:pPr>
            <a:endParaRPr lang="de-DE" sz="1600" dirty="0" smtClean="0">
              <a:latin typeface="Times New Roman" pitchFamily="18" charset="0"/>
              <a:cs typeface="Times New Roman" pitchFamily="18" charset="0"/>
            </a:endParaRPr>
          </a:p>
          <a:p>
            <a:pPr marL="452628" indent="-342900" algn="just">
              <a:lnSpc>
                <a:spcPct val="150000"/>
              </a:lnSpc>
              <a:buNone/>
            </a:pPr>
            <a:endParaRPr lang="de-DE" sz="1600" dirty="0" smtClean="0">
              <a:latin typeface="Times New Roman" pitchFamily="18" charset="0"/>
              <a:cs typeface="Times New Roman" pitchFamily="18" charset="0"/>
            </a:endParaRPr>
          </a:p>
          <a:p>
            <a:pPr marL="452628" indent="-342900" algn="just">
              <a:lnSpc>
                <a:spcPct val="150000"/>
              </a:lnSpc>
              <a:buNone/>
            </a:pPr>
            <a:endParaRPr lang="de-DE" sz="1600" dirty="0" smtClean="0">
              <a:latin typeface="Times New Roman" pitchFamily="18" charset="0"/>
              <a:cs typeface="Times New Roman" pitchFamily="18" charset="0"/>
            </a:endParaRPr>
          </a:p>
          <a:p>
            <a:pPr marL="452628" indent="-342900" algn="just">
              <a:lnSpc>
                <a:spcPct val="150000"/>
              </a:lnSpc>
              <a:buAutoNum type="arabicPeriod"/>
            </a:pPr>
            <a:endParaRPr lang="de-DE" sz="1600" dirty="0" smtClean="0">
              <a:latin typeface="Times New Roman" pitchFamily="18" charset="0"/>
              <a:cs typeface="Times New Roman" pitchFamily="18" charset="0"/>
            </a:endParaRPr>
          </a:p>
          <a:p>
            <a:pPr marL="452628" indent="-342900" algn="just">
              <a:lnSpc>
                <a:spcPct val="150000"/>
              </a:lnSpc>
              <a:buAutoNum type="arabicPeriod"/>
            </a:pPr>
            <a:endParaRPr lang="de-DE" sz="1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>
          <a:xfrm>
            <a:off x="7020272" y="1444294"/>
            <a:ext cx="2123728" cy="5081050"/>
          </a:xfrm>
        </p:spPr>
        <p:txBody>
          <a:bodyPr>
            <a:normAutofit/>
          </a:bodyPr>
          <a:lstStyle/>
          <a:p>
            <a:pPr algn="just">
              <a:buNone/>
            </a:pPr>
            <a:r>
              <a:rPr lang="de-DE" sz="2800" dirty="0" smtClean="0">
                <a:latin typeface="Times New Roman" pitchFamily="18" charset="0"/>
                <a:cs typeface="Times New Roman" pitchFamily="18" charset="0"/>
              </a:rPr>
              <a:t>ich ⇨ mich</a:t>
            </a:r>
          </a:p>
          <a:p>
            <a:pPr algn="just">
              <a:buNone/>
            </a:pPr>
            <a:r>
              <a:rPr lang="de-DE" sz="2800" dirty="0" smtClean="0">
                <a:latin typeface="Times New Roman" pitchFamily="18" charset="0"/>
                <a:cs typeface="Times New Roman" pitchFamily="18" charset="0"/>
              </a:rPr>
              <a:t>du ⇨ dich </a:t>
            </a:r>
          </a:p>
          <a:p>
            <a:pPr algn="just">
              <a:buNone/>
            </a:pPr>
            <a:r>
              <a:rPr lang="de-DE" sz="2800" dirty="0" smtClean="0">
                <a:latin typeface="Times New Roman" pitchFamily="18" charset="0"/>
                <a:cs typeface="Times New Roman" pitchFamily="18" charset="0"/>
              </a:rPr>
              <a:t>er ⇨ ihn</a:t>
            </a:r>
          </a:p>
          <a:p>
            <a:pPr algn="just">
              <a:buNone/>
            </a:pPr>
            <a:r>
              <a:rPr lang="de-DE" sz="2800" dirty="0" smtClean="0">
                <a:latin typeface="Times New Roman" pitchFamily="18" charset="0"/>
                <a:cs typeface="Times New Roman" pitchFamily="18" charset="0"/>
              </a:rPr>
              <a:t>sie ⇨ sie</a:t>
            </a:r>
          </a:p>
          <a:p>
            <a:pPr algn="just">
              <a:buNone/>
            </a:pPr>
            <a:r>
              <a:rPr lang="de-DE" sz="2800" dirty="0" smtClean="0">
                <a:latin typeface="Times New Roman" pitchFamily="18" charset="0"/>
                <a:cs typeface="Times New Roman" pitchFamily="18" charset="0"/>
              </a:rPr>
              <a:t>es ⇨ es</a:t>
            </a:r>
          </a:p>
          <a:p>
            <a:pPr algn="just">
              <a:buNone/>
            </a:pPr>
            <a:r>
              <a:rPr lang="de-DE" sz="2800" dirty="0" smtClean="0">
                <a:latin typeface="Times New Roman" pitchFamily="18" charset="0"/>
                <a:cs typeface="Times New Roman" pitchFamily="18" charset="0"/>
              </a:rPr>
              <a:t>wir ⇨ uns</a:t>
            </a:r>
          </a:p>
          <a:p>
            <a:pPr algn="just">
              <a:buNone/>
            </a:pPr>
            <a:r>
              <a:rPr lang="de-DE" sz="2800" dirty="0" smtClean="0">
                <a:latin typeface="Times New Roman" pitchFamily="18" charset="0"/>
                <a:cs typeface="Times New Roman" pitchFamily="18" charset="0"/>
              </a:rPr>
              <a:t>ihr ⇨ euch</a:t>
            </a:r>
          </a:p>
          <a:p>
            <a:pPr algn="just">
              <a:buNone/>
            </a:pPr>
            <a:r>
              <a:rPr lang="de-DE" sz="2800" dirty="0" smtClean="0">
                <a:latin typeface="Times New Roman" pitchFamily="18" charset="0"/>
                <a:cs typeface="Times New Roman" pitchFamily="18" charset="0"/>
              </a:rPr>
              <a:t>sie ⇨ sie</a:t>
            </a:r>
          </a:p>
          <a:p>
            <a:pPr algn="just">
              <a:buNone/>
            </a:pPr>
            <a:r>
              <a:rPr lang="de-DE" sz="2800" dirty="0" smtClean="0">
                <a:latin typeface="Times New Roman" pitchFamily="18" charset="0"/>
                <a:cs typeface="Times New Roman" pitchFamily="18" charset="0"/>
              </a:rPr>
              <a:t>Sie ⇨ Sie</a:t>
            </a:r>
          </a:p>
          <a:p>
            <a:pPr>
              <a:buNone/>
            </a:pPr>
            <a:endParaRPr lang="de-DE" dirty="0"/>
          </a:p>
        </p:txBody>
      </p:sp>
      <p:pic>
        <p:nvPicPr>
          <p:cNvPr id="1026" name="Picture 2" descr="C:\Users\asus\AppData\Local\Microsoft\Windows\Temporary Internet Files\Content.IE5\CT3YD1B3\MC90001309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03848" y="1916832"/>
            <a:ext cx="648515" cy="900000"/>
          </a:xfrm>
          <a:prstGeom prst="rect">
            <a:avLst/>
          </a:prstGeom>
          <a:noFill/>
        </p:spPr>
      </p:pic>
      <p:pic>
        <p:nvPicPr>
          <p:cNvPr id="1027" name="Picture 3" descr="C:\Users\asus\AppData\Local\Microsoft\Windows\Temporary Internet Files\Content.IE5\V0LPUL7R\MC90021505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31840" y="2852936"/>
            <a:ext cx="874291" cy="720000"/>
          </a:xfrm>
          <a:prstGeom prst="rect">
            <a:avLst/>
          </a:prstGeom>
          <a:noFill/>
        </p:spPr>
      </p:pic>
      <p:pic>
        <p:nvPicPr>
          <p:cNvPr id="1028" name="Picture 4" descr="C:\Users\asus\AppData\Local\Microsoft\Windows\Temporary Internet Files\Content.IE5\CT3YD1B3\MC90035369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03848" y="3645024"/>
            <a:ext cx="917350" cy="720000"/>
          </a:xfrm>
          <a:prstGeom prst="rect">
            <a:avLst/>
          </a:prstGeom>
          <a:noFill/>
        </p:spPr>
      </p:pic>
      <p:pic>
        <p:nvPicPr>
          <p:cNvPr id="1030" name="Picture 6" descr="C:\Users\asus\AppData\Local\Microsoft\Windows\Temporary Internet Files\Content.IE5\CT3YD1B3\MC900305199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75856" y="4509120"/>
            <a:ext cx="725481" cy="900000"/>
          </a:xfrm>
          <a:prstGeom prst="rect">
            <a:avLst/>
          </a:prstGeom>
          <a:noFill/>
        </p:spPr>
      </p:pic>
      <p:sp>
        <p:nvSpPr>
          <p:cNvPr id="14" name="Zaoblený obdélník 13"/>
          <p:cNvSpPr/>
          <p:nvPr/>
        </p:nvSpPr>
        <p:spPr>
          <a:xfrm>
            <a:off x="395536" y="5445224"/>
            <a:ext cx="2808312" cy="936104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 smtClean="0"/>
          </a:p>
          <a:p>
            <a:pPr algn="ctr"/>
            <a:r>
              <a:rPr lang="de-DE" dirty="0" smtClean="0"/>
              <a:t>toll, schön, lustig, cool</a:t>
            </a:r>
            <a:endParaRPr lang="cs-CZ" dirty="0" smtClean="0"/>
          </a:p>
          <a:p>
            <a:pPr algn="ctr"/>
            <a:r>
              <a:rPr lang="de-DE" dirty="0" smtClean="0"/>
              <a:t>☺</a:t>
            </a:r>
            <a:endParaRPr lang="cs-CZ" dirty="0" smtClean="0"/>
          </a:p>
          <a:p>
            <a:pPr algn="ctr"/>
            <a:endParaRPr lang="de-DE" dirty="0"/>
          </a:p>
        </p:txBody>
      </p:sp>
      <p:sp>
        <p:nvSpPr>
          <p:cNvPr id="15" name="Zaoblený obdélník 14"/>
          <p:cNvSpPr/>
          <p:nvPr/>
        </p:nvSpPr>
        <p:spPr>
          <a:xfrm>
            <a:off x="3851920" y="5445224"/>
            <a:ext cx="3600400" cy="914400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de-DE" dirty="0" smtClean="0"/>
              <a:t>langweilig, hässlich, doof, uncool</a:t>
            </a:r>
            <a:endParaRPr lang="de-DE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50998" y="1223815"/>
            <a:ext cx="8229600" cy="4773704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endParaRPr lang="de-DE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Wie findest du das Buch? Ich finde ______ langweilig.</a:t>
            </a:r>
          </a:p>
          <a:p>
            <a:pPr algn="just">
              <a:lnSpc>
                <a:spcPct val="150000"/>
              </a:lnSpc>
              <a:buFont typeface="Wingdings" pitchFamily="2" charset="2"/>
              <a:buChar char="Ø"/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Wie findest du die Blumen? Ich finde ______ schön.</a:t>
            </a:r>
          </a:p>
          <a:p>
            <a:pPr algn="just">
              <a:lnSpc>
                <a:spcPct val="150000"/>
              </a:lnSpc>
              <a:buFont typeface="Wingdings" pitchFamily="2" charset="2"/>
              <a:buChar char="Ø"/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Wie findest du den iPod? Ich finde ______ cool.</a:t>
            </a:r>
          </a:p>
          <a:p>
            <a:pPr algn="just">
              <a:lnSpc>
                <a:spcPct val="150000"/>
              </a:lnSpc>
              <a:buFont typeface="Wingdings" pitchFamily="2" charset="2"/>
              <a:buChar char="Ø"/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Wie findest du die Uhr? Ich finde ______ lustig.</a:t>
            </a:r>
          </a:p>
          <a:p>
            <a:pPr algn="just">
              <a:lnSpc>
                <a:spcPct val="150000"/>
              </a:lnSpc>
              <a:buFont typeface="Wingdings" pitchFamily="2" charset="2"/>
              <a:buChar char="Ø"/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Wie findest du die Tasche? Ich finde ______ hässlich.</a:t>
            </a:r>
          </a:p>
          <a:p>
            <a:pPr algn="just">
              <a:lnSpc>
                <a:spcPct val="150000"/>
              </a:lnSpc>
              <a:buFont typeface="Wingdings" pitchFamily="2" charset="2"/>
              <a:buChar char="Ø"/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Wie findest du das Kleid? Ich finde ______ toll.</a:t>
            </a:r>
          </a:p>
          <a:p>
            <a:pPr algn="just">
              <a:lnSpc>
                <a:spcPct val="150000"/>
              </a:lnSpc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algn="just">
              <a:lnSpc>
                <a:spcPct val="150000"/>
              </a:lnSpc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algn="just">
              <a:lnSpc>
                <a:spcPct val="150000"/>
              </a:lnSpc>
            </a:pPr>
            <a:endParaRPr lang="de-DE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de-DE" sz="4000" dirty="0" smtClean="0">
                <a:effectLst/>
                <a:latin typeface="Times New Roman" pitchFamily="18" charset="0"/>
                <a:cs typeface="Times New Roman" pitchFamily="18" charset="0"/>
              </a:rPr>
              <a:t>Personalpronomen im Akkusativ</a:t>
            </a:r>
            <a:endParaRPr lang="cs-CZ" sz="4000" dirty="0">
              <a:effectLst/>
            </a:endParaRPr>
          </a:p>
        </p:txBody>
      </p:sp>
      <p:pic>
        <p:nvPicPr>
          <p:cNvPr id="1027" name="Picture 3" descr="C:\Users\asus\AppData\Local\Microsoft\Windows\Temporary Internet Files\Content.IE5\CT3YD1B3\MC90042814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96336" y="5301208"/>
            <a:ext cx="435394" cy="1080000"/>
          </a:xfrm>
          <a:prstGeom prst="rect">
            <a:avLst/>
          </a:prstGeom>
          <a:noFill/>
        </p:spPr>
      </p:pic>
      <p:pic>
        <p:nvPicPr>
          <p:cNvPr id="1030" name="Picture 6" descr="C:\Users\asus\AppData\Local\Microsoft\Windows\Temporary Internet Files\Content.IE5\D0JNZP81\MP90040314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88224" y="3717032"/>
            <a:ext cx="1614375" cy="1080000"/>
          </a:xfrm>
          <a:prstGeom prst="rect">
            <a:avLst/>
          </a:prstGeom>
          <a:noFill/>
        </p:spPr>
      </p:pic>
      <p:pic>
        <p:nvPicPr>
          <p:cNvPr id="1031" name="Picture 7" descr="C:\Users\asus\AppData\Local\Microsoft\Windows\Temporary Internet Files\Content.IE5\6GXNY5GW\MC90011338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08104" y="5373216"/>
            <a:ext cx="1544682" cy="1080000"/>
          </a:xfrm>
          <a:prstGeom prst="rect">
            <a:avLst/>
          </a:prstGeom>
          <a:noFill/>
        </p:spPr>
      </p:pic>
      <p:sp>
        <p:nvSpPr>
          <p:cNvPr id="13" name="Obdélník 12"/>
          <p:cNvSpPr/>
          <p:nvPr/>
        </p:nvSpPr>
        <p:spPr>
          <a:xfrm>
            <a:off x="457200" y="1481138"/>
            <a:ext cx="8229600" cy="4525962"/>
          </a:xfrm>
          <a:prstGeom prst="rect">
            <a:avLst/>
          </a:prstGeom>
        </p:spPr>
        <p:txBody>
          <a:bodyPr/>
          <a:lstStyle/>
          <a:p>
            <a:r>
              <a:rPr lang="de-DE" sz="2400" dirty="0" smtClean="0">
                <a:latin typeface="Times New Roman" pitchFamily="18" charset="0"/>
                <a:cs typeface="Times New Roman" pitchFamily="18" charset="0"/>
              </a:rPr>
              <a:t>Ergänze:</a:t>
            </a:r>
          </a:p>
          <a:p>
            <a:endParaRPr lang="de-DE" sz="2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de-DE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34" name="Picture 10" descr="C:\Users\asus\AppData\Local\Microsoft\Windows\Temporary Internet Files\Content.IE5\V0LPUL7R\MP900401844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04248" y="1340768"/>
            <a:ext cx="1439285" cy="1800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de-DE" sz="2400" u="sng" dirty="0" smtClean="0">
                <a:latin typeface="Times New Roman" pitchFamily="18" charset="0"/>
                <a:cs typeface="Times New Roman" pitchFamily="18" charset="0"/>
              </a:rPr>
              <a:t>Setze in die Lücken die passenden Personalpronomen ein!</a:t>
            </a:r>
          </a:p>
          <a:p>
            <a:pPr>
              <a:buNone/>
            </a:pPr>
            <a:endParaRPr lang="de-DE" b="1" dirty="0" smtClean="0"/>
          </a:p>
          <a:p>
            <a:pPr algn="just">
              <a:lnSpc>
                <a:spcPct val="150000"/>
              </a:lnSpc>
              <a:buNone/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Bea und Sabine brauchen einen Kugelschreiber. ______ brauchen ______.</a:t>
            </a:r>
          </a:p>
          <a:p>
            <a:pPr algn="just">
              <a:lnSpc>
                <a:spcPct val="150000"/>
              </a:lnSpc>
              <a:buNone/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Der Mann kauft das Buch. ______ kauft ______.</a:t>
            </a:r>
          </a:p>
          <a:p>
            <a:pPr algn="just">
              <a:lnSpc>
                <a:spcPct val="150000"/>
              </a:lnSpc>
              <a:buNone/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Die Frau sucht eine Schere. ______ sucht _______.</a:t>
            </a:r>
          </a:p>
          <a:p>
            <a:pPr algn="just">
              <a:lnSpc>
                <a:spcPct val="150000"/>
              </a:lnSpc>
              <a:buNone/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Das Kind hat einen Hund. ______ hat ______.</a:t>
            </a:r>
          </a:p>
          <a:p>
            <a:pPr algn="just">
              <a:lnSpc>
                <a:spcPct val="150000"/>
              </a:lnSpc>
              <a:buNone/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Bastian, Bea und ich brauchen ein Lineal. ______ brauchen ______.</a:t>
            </a:r>
          </a:p>
          <a:p>
            <a:pPr algn="just">
              <a:lnSpc>
                <a:spcPct val="150000"/>
              </a:lnSpc>
              <a:buNone/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Der Lehrer hat das Klassenbuch. ______ hat ______ 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de-DE" sz="4000" dirty="0" smtClean="0">
                <a:effectLst/>
                <a:latin typeface="Times New Roman" pitchFamily="18" charset="0"/>
                <a:cs typeface="Times New Roman" pitchFamily="18" charset="0"/>
              </a:rPr>
              <a:t>Personalpronomen im Akkusativ</a:t>
            </a: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4954555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  <a:buNone/>
            </a:pPr>
            <a:r>
              <a:rPr lang="de-DE" sz="2400" u="sng" dirty="0" smtClean="0">
                <a:latin typeface="Times New Roman" pitchFamily="18" charset="0"/>
                <a:cs typeface="Times New Roman" pitchFamily="18" charset="0"/>
              </a:rPr>
              <a:t>Beantworten Sie die Fragen nach dem Muster!</a:t>
            </a:r>
          </a:p>
          <a:p>
            <a:pPr algn="just">
              <a:lnSpc>
                <a:spcPct val="150000"/>
              </a:lnSpc>
              <a:buFont typeface="Wingdings" pitchFamily="2" charset="2"/>
              <a:buChar char="Ø"/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Trinkst du den Orangensaft? - Nein, ich trinke ihn nicht. </a:t>
            </a:r>
          </a:p>
          <a:p>
            <a:pPr algn="just">
              <a:lnSpc>
                <a:spcPct val="150000"/>
              </a:lnSpc>
              <a:buFont typeface="Wingdings" pitchFamily="2" charset="2"/>
              <a:buChar char="Ø"/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Macht der Koch die Pizza? </a:t>
            </a: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Kauft Mark das Auto? </a:t>
            </a: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Isst du das Fleisch? </a:t>
            </a: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Eva, schreibst du die Hausaufgaben?</a:t>
            </a: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Lesen die Schüler die Bücher?</a:t>
            </a: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Hörst du die Band ,,Wir sind Helden“?</a:t>
            </a: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Brauchst du den Bleistift?</a:t>
            </a: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endParaRPr lang="de-DE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ctr"/>
            <a:r>
              <a:rPr lang="de-DE" sz="4000" dirty="0" smtClean="0">
                <a:latin typeface="Times New Roman" pitchFamily="18" charset="0"/>
                <a:cs typeface="Times New Roman" pitchFamily="18" charset="0"/>
              </a:rPr>
              <a:t>Personalpronomen im Akkusativ</a:t>
            </a:r>
            <a:endParaRPr lang="cs-CZ" sz="4000" dirty="0"/>
          </a:p>
        </p:txBody>
      </p:sp>
      <p:cxnSp>
        <p:nvCxnSpPr>
          <p:cNvPr id="22" name="Přímá spojovací čára 21"/>
          <p:cNvCxnSpPr/>
          <p:nvPr/>
        </p:nvCxnSpPr>
        <p:spPr>
          <a:xfrm>
            <a:off x="3707904" y="2564904"/>
            <a:ext cx="475252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>
            <a:off x="3275856" y="3068960"/>
            <a:ext cx="51845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>
            <a:off x="2915816" y="3573016"/>
            <a:ext cx="554461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>
            <a:off x="4716016" y="4077072"/>
            <a:ext cx="374441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čára 29"/>
          <p:cNvCxnSpPr/>
          <p:nvPr/>
        </p:nvCxnSpPr>
        <p:spPr>
          <a:xfrm>
            <a:off x="4067944" y="4581128"/>
            <a:ext cx="439248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čára 31"/>
          <p:cNvCxnSpPr/>
          <p:nvPr/>
        </p:nvCxnSpPr>
        <p:spPr>
          <a:xfrm>
            <a:off x="4860032" y="5085184"/>
            <a:ext cx="36004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čára 33"/>
          <p:cNvCxnSpPr/>
          <p:nvPr/>
        </p:nvCxnSpPr>
        <p:spPr>
          <a:xfrm>
            <a:off x="3563888" y="5589240"/>
            <a:ext cx="489654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de-DE" sz="4000" dirty="0" smtClean="0">
                <a:latin typeface="Times New Roman" pitchFamily="18" charset="0"/>
                <a:cs typeface="Times New Roman" pitchFamily="18" charset="0"/>
              </a:rPr>
              <a:t>Personalpronomen im Akkusativ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58799" y="1225962"/>
            <a:ext cx="6635080" cy="5153058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de-DE" sz="1600" dirty="0" smtClean="0">
                <a:latin typeface="Times New Roman" pitchFamily="18" charset="0"/>
                <a:cs typeface="Times New Roman" pitchFamily="18" charset="0"/>
              </a:rPr>
              <a:t>Ergänzen Sie das Nomen durch ein Pronomen (ihn – es – sie)</a:t>
            </a:r>
          </a:p>
          <a:p>
            <a:pPr algn="just">
              <a:lnSpc>
                <a:spcPct val="150000"/>
              </a:lnSpc>
              <a:buNone/>
            </a:pPr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pPr marL="452628" indent="-342900" algn="just">
              <a:lnSpc>
                <a:spcPct val="150000"/>
              </a:lnSpc>
              <a:buAutoNum type="arabicPeriod"/>
            </a:pPr>
            <a:r>
              <a:rPr lang="de-DE" sz="1600" dirty="0" smtClean="0">
                <a:latin typeface="Times New Roman" pitchFamily="18" charset="0"/>
                <a:cs typeface="Times New Roman" pitchFamily="18" charset="0"/>
              </a:rPr>
              <a:t>Wie findest du </a:t>
            </a:r>
            <a:r>
              <a:rPr lang="de-DE" sz="1600" b="1" dirty="0" smtClean="0">
                <a:latin typeface="Times New Roman" pitchFamily="18" charset="0"/>
                <a:cs typeface="Times New Roman" pitchFamily="18" charset="0"/>
              </a:rPr>
              <a:t>die Hose</a:t>
            </a:r>
            <a:r>
              <a:rPr lang="de-DE" sz="1600" dirty="0" smtClean="0">
                <a:latin typeface="Times New Roman" pitchFamily="18" charset="0"/>
                <a:cs typeface="Times New Roman" pitchFamily="18" charset="0"/>
              </a:rPr>
              <a:t>?                   Ich finde </a:t>
            </a:r>
            <a:r>
              <a:rPr lang="de-DE" sz="1600" b="1" dirty="0" smtClean="0">
                <a:latin typeface="Times New Roman" pitchFamily="18" charset="0"/>
                <a:cs typeface="Times New Roman" pitchFamily="18" charset="0"/>
              </a:rPr>
              <a:t>sie hässlich</a:t>
            </a:r>
            <a:r>
              <a:rPr lang="de-DE" sz="16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452628" indent="-342900" algn="just">
              <a:lnSpc>
                <a:spcPct val="150000"/>
              </a:lnSpc>
              <a:buAutoNum type="arabicPeriod"/>
            </a:pPr>
            <a:endParaRPr lang="de-DE" sz="1600" dirty="0" smtClean="0">
              <a:latin typeface="Times New Roman" pitchFamily="18" charset="0"/>
              <a:cs typeface="Times New Roman" pitchFamily="18" charset="0"/>
            </a:endParaRPr>
          </a:p>
          <a:p>
            <a:pPr marL="452628" indent="-342900" algn="just">
              <a:lnSpc>
                <a:spcPct val="150000"/>
              </a:lnSpc>
              <a:buAutoNum type="arabicPeriod"/>
            </a:pPr>
            <a:r>
              <a:rPr lang="de-DE" sz="1600" dirty="0" smtClean="0">
                <a:latin typeface="Times New Roman" pitchFamily="18" charset="0"/>
                <a:cs typeface="Times New Roman" pitchFamily="18" charset="0"/>
              </a:rPr>
              <a:t>Wie findest du </a:t>
            </a:r>
            <a:r>
              <a:rPr lang="de-DE" sz="1600" b="1" dirty="0" smtClean="0">
                <a:latin typeface="Times New Roman" pitchFamily="18" charset="0"/>
                <a:cs typeface="Times New Roman" pitchFamily="18" charset="0"/>
              </a:rPr>
              <a:t>den Ring</a:t>
            </a:r>
            <a:r>
              <a:rPr lang="de-DE" sz="1600" dirty="0" smtClean="0">
                <a:latin typeface="Times New Roman" pitchFamily="18" charset="0"/>
                <a:cs typeface="Times New Roman" pitchFamily="18" charset="0"/>
              </a:rPr>
              <a:t>?                       Ich finde </a:t>
            </a:r>
            <a:r>
              <a:rPr lang="de-DE" sz="1600" b="1" dirty="0" smtClean="0">
                <a:latin typeface="Times New Roman" pitchFamily="18" charset="0"/>
                <a:cs typeface="Times New Roman" pitchFamily="18" charset="0"/>
              </a:rPr>
              <a:t>ihn cool</a:t>
            </a:r>
            <a:r>
              <a:rPr lang="de-DE" sz="16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452628" indent="-342900" algn="just">
              <a:lnSpc>
                <a:spcPct val="150000"/>
              </a:lnSpc>
              <a:buAutoNum type="arabicPeriod"/>
            </a:pPr>
            <a:endParaRPr lang="de-DE" sz="1600" dirty="0" smtClean="0">
              <a:latin typeface="Times New Roman" pitchFamily="18" charset="0"/>
              <a:cs typeface="Times New Roman" pitchFamily="18" charset="0"/>
            </a:endParaRPr>
          </a:p>
          <a:p>
            <a:pPr marL="452628" indent="-342900" algn="just">
              <a:lnSpc>
                <a:spcPct val="150000"/>
              </a:lnSpc>
              <a:buAutoNum type="arabicPeriod"/>
            </a:pPr>
            <a:r>
              <a:rPr lang="de-DE" sz="1600" dirty="0" smtClean="0">
                <a:latin typeface="Times New Roman" pitchFamily="18" charset="0"/>
                <a:cs typeface="Times New Roman" pitchFamily="18" charset="0"/>
              </a:rPr>
              <a:t>Wie findest du </a:t>
            </a:r>
            <a:r>
              <a:rPr lang="de-DE" sz="1600" b="1" dirty="0" smtClean="0">
                <a:latin typeface="Times New Roman" pitchFamily="18" charset="0"/>
                <a:cs typeface="Times New Roman" pitchFamily="18" charset="0"/>
              </a:rPr>
              <a:t>das T-Shirt</a:t>
            </a:r>
            <a:r>
              <a:rPr lang="de-DE" sz="1600" dirty="0" smtClean="0">
                <a:latin typeface="Times New Roman" pitchFamily="18" charset="0"/>
                <a:cs typeface="Times New Roman" pitchFamily="18" charset="0"/>
              </a:rPr>
              <a:t>?                       Ich finde </a:t>
            </a:r>
            <a:r>
              <a:rPr lang="de-DE" sz="1600" b="1" dirty="0" smtClean="0">
                <a:latin typeface="Times New Roman" pitchFamily="18" charset="0"/>
                <a:cs typeface="Times New Roman" pitchFamily="18" charset="0"/>
              </a:rPr>
              <a:t>es langweilig</a:t>
            </a:r>
            <a:r>
              <a:rPr lang="de-DE" sz="16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452628" indent="-342900" algn="just">
              <a:lnSpc>
                <a:spcPct val="150000"/>
              </a:lnSpc>
              <a:buAutoNum type="arabicPeriod"/>
            </a:pPr>
            <a:endParaRPr lang="de-DE" sz="1600" dirty="0" smtClean="0">
              <a:latin typeface="Times New Roman" pitchFamily="18" charset="0"/>
              <a:cs typeface="Times New Roman" pitchFamily="18" charset="0"/>
            </a:endParaRPr>
          </a:p>
          <a:p>
            <a:pPr marL="452628" indent="-342900" algn="just">
              <a:lnSpc>
                <a:spcPct val="150000"/>
              </a:lnSpc>
              <a:buAutoNum type="arabicPeriod"/>
            </a:pPr>
            <a:r>
              <a:rPr lang="de-DE" sz="1600" dirty="0" smtClean="0">
                <a:latin typeface="Times New Roman" pitchFamily="18" charset="0"/>
                <a:cs typeface="Times New Roman" pitchFamily="18" charset="0"/>
              </a:rPr>
              <a:t>Wie findest </a:t>
            </a:r>
            <a:r>
              <a:rPr lang="de-DE" sz="1600" b="1" dirty="0" smtClean="0">
                <a:latin typeface="Times New Roman" pitchFamily="18" charset="0"/>
                <a:cs typeface="Times New Roman" pitchFamily="18" charset="0"/>
              </a:rPr>
              <a:t>die Schuhe</a:t>
            </a:r>
            <a:r>
              <a:rPr lang="de-DE" sz="1600" dirty="0" smtClean="0">
                <a:latin typeface="Times New Roman" pitchFamily="18" charset="0"/>
                <a:cs typeface="Times New Roman" pitchFamily="18" charset="0"/>
              </a:rPr>
              <a:t>?                           Ich finde </a:t>
            </a:r>
            <a:r>
              <a:rPr lang="de-DE" sz="1600" b="1" dirty="0" smtClean="0">
                <a:latin typeface="Times New Roman" pitchFamily="18" charset="0"/>
                <a:cs typeface="Times New Roman" pitchFamily="18" charset="0"/>
              </a:rPr>
              <a:t>sie uncool</a:t>
            </a:r>
            <a:r>
              <a:rPr lang="de-DE" sz="16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452628" indent="-342900" algn="just">
              <a:lnSpc>
                <a:spcPct val="150000"/>
              </a:lnSpc>
              <a:buAutoNum type="arabicPeriod"/>
            </a:pPr>
            <a:endParaRPr lang="de-DE" sz="1600" dirty="0" smtClean="0">
              <a:latin typeface="Times New Roman" pitchFamily="18" charset="0"/>
              <a:cs typeface="Times New Roman" pitchFamily="18" charset="0"/>
            </a:endParaRPr>
          </a:p>
          <a:p>
            <a:pPr marL="452628" indent="-342900" algn="just">
              <a:lnSpc>
                <a:spcPct val="150000"/>
              </a:lnSpc>
              <a:buNone/>
            </a:pPr>
            <a:endParaRPr lang="de-DE" sz="1600" dirty="0" smtClean="0">
              <a:latin typeface="Times New Roman" pitchFamily="18" charset="0"/>
              <a:cs typeface="Times New Roman" pitchFamily="18" charset="0"/>
            </a:endParaRPr>
          </a:p>
          <a:p>
            <a:pPr marL="452628" indent="-342900" algn="just">
              <a:lnSpc>
                <a:spcPct val="150000"/>
              </a:lnSpc>
              <a:buNone/>
            </a:pPr>
            <a:endParaRPr lang="de-DE" sz="1600" dirty="0" smtClean="0">
              <a:latin typeface="Times New Roman" pitchFamily="18" charset="0"/>
              <a:cs typeface="Times New Roman" pitchFamily="18" charset="0"/>
            </a:endParaRPr>
          </a:p>
          <a:p>
            <a:pPr marL="452628" indent="-342900" algn="just">
              <a:lnSpc>
                <a:spcPct val="150000"/>
              </a:lnSpc>
              <a:buAutoNum type="arabicPeriod"/>
            </a:pPr>
            <a:endParaRPr lang="de-DE" sz="1600" dirty="0" smtClean="0">
              <a:latin typeface="Times New Roman" pitchFamily="18" charset="0"/>
              <a:cs typeface="Times New Roman" pitchFamily="18" charset="0"/>
            </a:endParaRPr>
          </a:p>
          <a:p>
            <a:pPr marL="452628" indent="-342900" algn="just">
              <a:lnSpc>
                <a:spcPct val="150000"/>
              </a:lnSpc>
              <a:buAutoNum type="arabicPeriod"/>
            </a:pPr>
            <a:endParaRPr lang="de-DE" sz="1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>
          <a:xfrm>
            <a:off x="7020272" y="1444294"/>
            <a:ext cx="2123728" cy="5081050"/>
          </a:xfrm>
        </p:spPr>
        <p:txBody>
          <a:bodyPr>
            <a:normAutofit/>
          </a:bodyPr>
          <a:lstStyle/>
          <a:p>
            <a:pPr algn="just">
              <a:buNone/>
            </a:pPr>
            <a:r>
              <a:rPr lang="de-DE" sz="2800" dirty="0" smtClean="0">
                <a:latin typeface="Times New Roman" pitchFamily="18" charset="0"/>
                <a:cs typeface="Times New Roman" pitchFamily="18" charset="0"/>
              </a:rPr>
              <a:t>ich ⇨ mich</a:t>
            </a:r>
          </a:p>
          <a:p>
            <a:pPr algn="just">
              <a:buNone/>
            </a:pPr>
            <a:r>
              <a:rPr lang="de-DE" sz="2800" dirty="0" smtClean="0">
                <a:latin typeface="Times New Roman" pitchFamily="18" charset="0"/>
                <a:cs typeface="Times New Roman" pitchFamily="18" charset="0"/>
              </a:rPr>
              <a:t>du ⇨ dich </a:t>
            </a:r>
          </a:p>
          <a:p>
            <a:pPr algn="just">
              <a:buNone/>
            </a:pPr>
            <a:r>
              <a:rPr lang="de-DE" sz="2800" dirty="0" smtClean="0">
                <a:latin typeface="Times New Roman" pitchFamily="18" charset="0"/>
                <a:cs typeface="Times New Roman" pitchFamily="18" charset="0"/>
              </a:rPr>
              <a:t>er ⇨ ihn</a:t>
            </a:r>
          </a:p>
          <a:p>
            <a:pPr algn="just">
              <a:buNone/>
            </a:pPr>
            <a:r>
              <a:rPr lang="de-DE" sz="2800" dirty="0" smtClean="0">
                <a:latin typeface="Times New Roman" pitchFamily="18" charset="0"/>
                <a:cs typeface="Times New Roman" pitchFamily="18" charset="0"/>
              </a:rPr>
              <a:t>sie ⇨ sie</a:t>
            </a:r>
          </a:p>
          <a:p>
            <a:pPr algn="just">
              <a:buNone/>
            </a:pPr>
            <a:r>
              <a:rPr lang="de-DE" sz="2800" dirty="0" smtClean="0">
                <a:latin typeface="Times New Roman" pitchFamily="18" charset="0"/>
                <a:cs typeface="Times New Roman" pitchFamily="18" charset="0"/>
              </a:rPr>
              <a:t>es ⇨ es</a:t>
            </a:r>
          </a:p>
          <a:p>
            <a:pPr algn="just">
              <a:buNone/>
            </a:pPr>
            <a:r>
              <a:rPr lang="de-DE" sz="2800" dirty="0" smtClean="0">
                <a:latin typeface="Times New Roman" pitchFamily="18" charset="0"/>
                <a:cs typeface="Times New Roman" pitchFamily="18" charset="0"/>
              </a:rPr>
              <a:t>wir ⇨ uns</a:t>
            </a:r>
          </a:p>
          <a:p>
            <a:pPr algn="just">
              <a:buNone/>
            </a:pPr>
            <a:r>
              <a:rPr lang="de-DE" sz="2800" dirty="0" smtClean="0">
                <a:latin typeface="Times New Roman" pitchFamily="18" charset="0"/>
                <a:cs typeface="Times New Roman" pitchFamily="18" charset="0"/>
              </a:rPr>
              <a:t>ihr ⇨ euch</a:t>
            </a:r>
          </a:p>
          <a:p>
            <a:pPr algn="just">
              <a:buNone/>
            </a:pPr>
            <a:r>
              <a:rPr lang="de-DE" sz="2800" dirty="0" smtClean="0">
                <a:latin typeface="Times New Roman" pitchFamily="18" charset="0"/>
                <a:cs typeface="Times New Roman" pitchFamily="18" charset="0"/>
              </a:rPr>
              <a:t>sie ⇨ sie</a:t>
            </a:r>
          </a:p>
          <a:p>
            <a:pPr algn="just">
              <a:buNone/>
            </a:pPr>
            <a:r>
              <a:rPr lang="de-DE" sz="2800" dirty="0" smtClean="0">
                <a:latin typeface="Times New Roman" pitchFamily="18" charset="0"/>
                <a:cs typeface="Times New Roman" pitchFamily="18" charset="0"/>
              </a:rPr>
              <a:t>Sie ⇨ Sie</a:t>
            </a:r>
          </a:p>
          <a:p>
            <a:pPr>
              <a:buNone/>
            </a:pPr>
            <a:endParaRPr lang="de-DE" dirty="0"/>
          </a:p>
        </p:txBody>
      </p:sp>
      <p:pic>
        <p:nvPicPr>
          <p:cNvPr id="1026" name="Picture 2" descr="C:\Users\asus\AppData\Local\Microsoft\Windows\Temporary Internet Files\Content.IE5\CT3YD1B3\MC90001309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03848" y="1916832"/>
            <a:ext cx="648515" cy="900000"/>
          </a:xfrm>
          <a:prstGeom prst="rect">
            <a:avLst/>
          </a:prstGeom>
          <a:noFill/>
        </p:spPr>
      </p:pic>
      <p:pic>
        <p:nvPicPr>
          <p:cNvPr id="1027" name="Picture 3" descr="C:\Users\asus\AppData\Local\Microsoft\Windows\Temporary Internet Files\Content.IE5\V0LPUL7R\MC90021505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31840" y="2852936"/>
            <a:ext cx="874291" cy="720000"/>
          </a:xfrm>
          <a:prstGeom prst="rect">
            <a:avLst/>
          </a:prstGeom>
          <a:noFill/>
        </p:spPr>
      </p:pic>
      <p:pic>
        <p:nvPicPr>
          <p:cNvPr id="1028" name="Picture 4" descr="C:\Users\asus\AppData\Local\Microsoft\Windows\Temporary Internet Files\Content.IE5\CT3YD1B3\MC90035369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03848" y="3645024"/>
            <a:ext cx="917350" cy="720000"/>
          </a:xfrm>
          <a:prstGeom prst="rect">
            <a:avLst/>
          </a:prstGeom>
          <a:noFill/>
        </p:spPr>
      </p:pic>
      <p:pic>
        <p:nvPicPr>
          <p:cNvPr id="1030" name="Picture 6" descr="C:\Users\asus\AppData\Local\Microsoft\Windows\Temporary Internet Files\Content.IE5\CT3YD1B3\MC900305199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75856" y="4509120"/>
            <a:ext cx="725481" cy="900000"/>
          </a:xfrm>
          <a:prstGeom prst="rect">
            <a:avLst/>
          </a:prstGeom>
          <a:noFill/>
        </p:spPr>
      </p:pic>
      <p:sp>
        <p:nvSpPr>
          <p:cNvPr id="14" name="Zaoblený obdélník 13"/>
          <p:cNvSpPr/>
          <p:nvPr/>
        </p:nvSpPr>
        <p:spPr>
          <a:xfrm>
            <a:off x="395536" y="5445224"/>
            <a:ext cx="2808312" cy="936104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 smtClean="0"/>
          </a:p>
          <a:p>
            <a:pPr algn="ctr"/>
            <a:r>
              <a:rPr lang="de-DE" dirty="0" smtClean="0"/>
              <a:t>toll, schön, lustig, cool</a:t>
            </a:r>
            <a:endParaRPr lang="cs-CZ" dirty="0" smtClean="0"/>
          </a:p>
          <a:p>
            <a:pPr algn="ctr"/>
            <a:r>
              <a:rPr lang="de-DE" dirty="0" smtClean="0"/>
              <a:t>☺</a:t>
            </a:r>
            <a:endParaRPr lang="cs-CZ" dirty="0" smtClean="0"/>
          </a:p>
          <a:p>
            <a:pPr algn="ctr"/>
            <a:endParaRPr lang="de-DE" dirty="0"/>
          </a:p>
        </p:txBody>
      </p:sp>
      <p:sp>
        <p:nvSpPr>
          <p:cNvPr id="15" name="Zaoblený obdélník 14"/>
          <p:cNvSpPr/>
          <p:nvPr/>
        </p:nvSpPr>
        <p:spPr>
          <a:xfrm>
            <a:off x="3851920" y="5445224"/>
            <a:ext cx="3600400" cy="914400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de-DE" dirty="0" smtClean="0"/>
              <a:t>langweilig, hässlich, doof, uncool</a:t>
            </a:r>
            <a:endParaRPr lang="de-DE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50998" y="1223815"/>
            <a:ext cx="8229600" cy="4773704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endParaRPr lang="de-DE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Wie findest du das Buch? Ich finde </a:t>
            </a:r>
            <a:r>
              <a:rPr lang="de-DE" sz="2000" b="1" dirty="0" smtClean="0">
                <a:latin typeface="Times New Roman" pitchFamily="18" charset="0"/>
                <a:cs typeface="Times New Roman" pitchFamily="18" charset="0"/>
              </a:rPr>
              <a:t>es </a:t>
            </a: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langweilig.</a:t>
            </a:r>
          </a:p>
          <a:p>
            <a:pPr algn="just">
              <a:lnSpc>
                <a:spcPct val="150000"/>
              </a:lnSpc>
              <a:buFont typeface="Wingdings" pitchFamily="2" charset="2"/>
              <a:buChar char="Ø"/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Wie findest du die Blumen? Ich finde </a:t>
            </a:r>
            <a:r>
              <a:rPr lang="de-DE" sz="2000" b="1" dirty="0" smtClean="0">
                <a:latin typeface="Times New Roman" pitchFamily="18" charset="0"/>
                <a:cs typeface="Times New Roman" pitchFamily="18" charset="0"/>
              </a:rPr>
              <a:t>sie</a:t>
            </a: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 schön.</a:t>
            </a:r>
          </a:p>
          <a:p>
            <a:pPr algn="just">
              <a:lnSpc>
                <a:spcPct val="150000"/>
              </a:lnSpc>
              <a:buFont typeface="Wingdings" pitchFamily="2" charset="2"/>
              <a:buChar char="Ø"/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Wie findest du den iPod? Ich finde </a:t>
            </a:r>
            <a:r>
              <a:rPr lang="de-DE" sz="2000" b="1" dirty="0" smtClean="0">
                <a:latin typeface="Times New Roman" pitchFamily="18" charset="0"/>
                <a:cs typeface="Times New Roman" pitchFamily="18" charset="0"/>
              </a:rPr>
              <a:t>ihn</a:t>
            </a: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 cool.</a:t>
            </a:r>
          </a:p>
          <a:p>
            <a:pPr algn="just">
              <a:lnSpc>
                <a:spcPct val="150000"/>
              </a:lnSpc>
              <a:buFont typeface="Wingdings" pitchFamily="2" charset="2"/>
              <a:buChar char="Ø"/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Wie findest du die Uhr? Ich finde</a:t>
            </a:r>
            <a:r>
              <a:rPr lang="de-DE" sz="2000" b="1" dirty="0" smtClean="0">
                <a:latin typeface="Times New Roman" pitchFamily="18" charset="0"/>
                <a:cs typeface="Times New Roman" pitchFamily="18" charset="0"/>
              </a:rPr>
              <a:t> sie </a:t>
            </a: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lustig.</a:t>
            </a:r>
          </a:p>
          <a:p>
            <a:pPr algn="just">
              <a:lnSpc>
                <a:spcPct val="150000"/>
              </a:lnSpc>
              <a:buFont typeface="Wingdings" pitchFamily="2" charset="2"/>
              <a:buChar char="Ø"/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Wie findest du die Tasche? Ich finde </a:t>
            </a:r>
            <a:r>
              <a:rPr lang="de-DE" sz="2000" b="1" dirty="0" smtClean="0">
                <a:latin typeface="Times New Roman" pitchFamily="18" charset="0"/>
                <a:cs typeface="Times New Roman" pitchFamily="18" charset="0"/>
              </a:rPr>
              <a:t>sie</a:t>
            </a: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 hässlich.</a:t>
            </a:r>
          </a:p>
          <a:p>
            <a:pPr algn="just">
              <a:lnSpc>
                <a:spcPct val="150000"/>
              </a:lnSpc>
              <a:buFont typeface="Wingdings" pitchFamily="2" charset="2"/>
              <a:buChar char="Ø"/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Wie findest du das Kleid? Ich finde </a:t>
            </a:r>
            <a:r>
              <a:rPr lang="de-DE" sz="2000" b="1" dirty="0" smtClean="0">
                <a:latin typeface="Times New Roman" pitchFamily="18" charset="0"/>
                <a:cs typeface="Times New Roman" pitchFamily="18" charset="0"/>
              </a:rPr>
              <a:t>es</a:t>
            </a: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 toll.</a:t>
            </a:r>
          </a:p>
          <a:p>
            <a:pPr algn="just">
              <a:lnSpc>
                <a:spcPct val="150000"/>
              </a:lnSpc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algn="just">
              <a:lnSpc>
                <a:spcPct val="150000"/>
              </a:lnSpc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algn="just">
              <a:lnSpc>
                <a:spcPct val="150000"/>
              </a:lnSpc>
            </a:pPr>
            <a:endParaRPr lang="de-DE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de-DE" sz="4000" dirty="0" smtClean="0">
                <a:effectLst/>
                <a:latin typeface="Times New Roman" pitchFamily="18" charset="0"/>
                <a:cs typeface="Times New Roman" pitchFamily="18" charset="0"/>
              </a:rPr>
              <a:t>Personalpronomen im Akkusativ</a:t>
            </a:r>
            <a:endParaRPr lang="cs-CZ" sz="4000" dirty="0">
              <a:effectLst/>
            </a:endParaRPr>
          </a:p>
        </p:txBody>
      </p:sp>
      <p:pic>
        <p:nvPicPr>
          <p:cNvPr id="1027" name="Picture 3" descr="C:\Users\asus\AppData\Local\Microsoft\Windows\Temporary Internet Files\Content.IE5\CT3YD1B3\MC90042814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96336" y="5301208"/>
            <a:ext cx="435394" cy="1080000"/>
          </a:xfrm>
          <a:prstGeom prst="rect">
            <a:avLst/>
          </a:prstGeom>
          <a:noFill/>
        </p:spPr>
      </p:pic>
      <p:pic>
        <p:nvPicPr>
          <p:cNvPr id="1030" name="Picture 6" descr="C:\Users\asus\AppData\Local\Microsoft\Windows\Temporary Internet Files\Content.IE5\D0JNZP81\MP90040314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88224" y="3717032"/>
            <a:ext cx="1614375" cy="1080000"/>
          </a:xfrm>
          <a:prstGeom prst="rect">
            <a:avLst/>
          </a:prstGeom>
          <a:noFill/>
        </p:spPr>
      </p:pic>
      <p:pic>
        <p:nvPicPr>
          <p:cNvPr id="1031" name="Picture 7" descr="C:\Users\asus\AppData\Local\Microsoft\Windows\Temporary Internet Files\Content.IE5\6GXNY5GW\MC90011338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08104" y="5373216"/>
            <a:ext cx="1544682" cy="1080000"/>
          </a:xfrm>
          <a:prstGeom prst="rect">
            <a:avLst/>
          </a:prstGeom>
          <a:noFill/>
        </p:spPr>
      </p:pic>
      <p:sp>
        <p:nvSpPr>
          <p:cNvPr id="13" name="Obdélník 12"/>
          <p:cNvSpPr/>
          <p:nvPr/>
        </p:nvSpPr>
        <p:spPr>
          <a:xfrm>
            <a:off x="457200" y="1481138"/>
            <a:ext cx="8229600" cy="4525962"/>
          </a:xfrm>
          <a:prstGeom prst="rect">
            <a:avLst/>
          </a:prstGeom>
        </p:spPr>
        <p:txBody>
          <a:bodyPr/>
          <a:lstStyle/>
          <a:p>
            <a:r>
              <a:rPr lang="de-DE" sz="2400" dirty="0" smtClean="0">
                <a:latin typeface="Times New Roman" pitchFamily="18" charset="0"/>
                <a:cs typeface="Times New Roman" pitchFamily="18" charset="0"/>
              </a:rPr>
              <a:t>Ergänze:</a:t>
            </a:r>
          </a:p>
          <a:p>
            <a:endParaRPr lang="de-DE" sz="2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de-DE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34" name="Picture 10" descr="C:\Users\asus\AppData\Local\Microsoft\Windows\Temporary Internet Files\Content.IE5\V0LPUL7R\MP900401844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04248" y="1340768"/>
            <a:ext cx="1439285" cy="1800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de-DE" sz="2400" u="sng" dirty="0" smtClean="0">
                <a:latin typeface="Times New Roman" pitchFamily="18" charset="0"/>
                <a:cs typeface="Times New Roman" pitchFamily="18" charset="0"/>
              </a:rPr>
              <a:t>Setze in die Lücken die passenden Personalpronomen ein!</a:t>
            </a:r>
          </a:p>
          <a:p>
            <a:pPr>
              <a:buNone/>
            </a:pPr>
            <a:endParaRPr lang="de-DE" b="1" dirty="0" smtClean="0"/>
          </a:p>
          <a:p>
            <a:pPr algn="just">
              <a:lnSpc>
                <a:spcPct val="150000"/>
              </a:lnSpc>
              <a:buNone/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Bea und Sabine brauchen einen Kugelschreiber.</a:t>
            </a:r>
            <a:r>
              <a:rPr lang="de-DE" sz="2000" b="1" dirty="0" smtClean="0">
                <a:latin typeface="Times New Roman" pitchFamily="18" charset="0"/>
                <a:cs typeface="Times New Roman" pitchFamily="18" charset="0"/>
              </a:rPr>
              <a:t> Sie </a:t>
            </a: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brauchen </a:t>
            </a:r>
            <a:r>
              <a:rPr lang="de-DE" sz="2000" b="1" dirty="0" smtClean="0">
                <a:latin typeface="Times New Roman" pitchFamily="18" charset="0"/>
                <a:cs typeface="Times New Roman" pitchFamily="18" charset="0"/>
              </a:rPr>
              <a:t>ihn</a:t>
            </a: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algn="just">
              <a:lnSpc>
                <a:spcPct val="150000"/>
              </a:lnSpc>
              <a:buNone/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Der Mann kauft das Buch. </a:t>
            </a:r>
            <a:r>
              <a:rPr lang="de-DE" sz="2000" b="1" dirty="0" smtClean="0">
                <a:latin typeface="Times New Roman" pitchFamily="18" charset="0"/>
                <a:cs typeface="Times New Roman" pitchFamily="18" charset="0"/>
              </a:rPr>
              <a:t>Er</a:t>
            </a: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 kauft </a:t>
            </a:r>
            <a:r>
              <a:rPr lang="de-DE" sz="2000" b="1" dirty="0" smtClean="0">
                <a:latin typeface="Times New Roman" pitchFamily="18" charset="0"/>
                <a:cs typeface="Times New Roman" pitchFamily="18" charset="0"/>
              </a:rPr>
              <a:t>es</a:t>
            </a: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algn="just">
              <a:lnSpc>
                <a:spcPct val="150000"/>
              </a:lnSpc>
              <a:buNone/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Die Frau sucht eine Schere. </a:t>
            </a:r>
            <a:r>
              <a:rPr lang="de-DE" sz="2000" b="1" dirty="0" smtClean="0">
                <a:latin typeface="Times New Roman" pitchFamily="18" charset="0"/>
                <a:cs typeface="Times New Roman" pitchFamily="18" charset="0"/>
              </a:rPr>
              <a:t>Sie</a:t>
            </a: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 sucht </a:t>
            </a:r>
            <a:r>
              <a:rPr lang="de-DE" sz="2000" b="1" dirty="0" smtClean="0">
                <a:latin typeface="Times New Roman" pitchFamily="18" charset="0"/>
                <a:cs typeface="Times New Roman" pitchFamily="18" charset="0"/>
              </a:rPr>
              <a:t>sie</a:t>
            </a: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algn="just">
              <a:lnSpc>
                <a:spcPct val="150000"/>
              </a:lnSpc>
              <a:buNone/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Das Kind hat einen Hund. </a:t>
            </a:r>
            <a:r>
              <a:rPr lang="de-DE" sz="2000" b="1" dirty="0" smtClean="0">
                <a:latin typeface="Times New Roman" pitchFamily="18" charset="0"/>
                <a:cs typeface="Times New Roman" pitchFamily="18" charset="0"/>
              </a:rPr>
              <a:t>Es</a:t>
            </a: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 hat </a:t>
            </a:r>
            <a:r>
              <a:rPr lang="de-DE" sz="2000" b="1" dirty="0" smtClean="0">
                <a:latin typeface="Times New Roman" pitchFamily="18" charset="0"/>
                <a:cs typeface="Times New Roman" pitchFamily="18" charset="0"/>
              </a:rPr>
              <a:t>ihn</a:t>
            </a: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algn="just">
              <a:lnSpc>
                <a:spcPct val="150000"/>
              </a:lnSpc>
              <a:buNone/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Bastian, Bea und ich brauchen ein Lineal. </a:t>
            </a:r>
            <a:r>
              <a:rPr lang="de-DE" sz="2000" b="1" dirty="0" smtClean="0">
                <a:latin typeface="Times New Roman" pitchFamily="18" charset="0"/>
                <a:cs typeface="Times New Roman" pitchFamily="18" charset="0"/>
              </a:rPr>
              <a:t>Wir </a:t>
            </a: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brauchen </a:t>
            </a:r>
            <a:r>
              <a:rPr lang="de-DE" sz="2000" b="1" dirty="0" smtClean="0">
                <a:latin typeface="Times New Roman" pitchFamily="18" charset="0"/>
                <a:cs typeface="Times New Roman" pitchFamily="18" charset="0"/>
              </a:rPr>
              <a:t>es</a:t>
            </a: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algn="just">
              <a:lnSpc>
                <a:spcPct val="150000"/>
              </a:lnSpc>
              <a:buNone/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Der Lehrer hat das Klassenbuch.</a:t>
            </a:r>
            <a:r>
              <a:rPr lang="de-DE" sz="2000" b="1" dirty="0" smtClean="0">
                <a:latin typeface="Times New Roman" pitchFamily="18" charset="0"/>
                <a:cs typeface="Times New Roman" pitchFamily="18" charset="0"/>
              </a:rPr>
              <a:t> Es </a:t>
            </a: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hat </a:t>
            </a:r>
            <a:r>
              <a:rPr lang="de-DE" sz="2000" b="1" dirty="0" smtClean="0">
                <a:latin typeface="Times New Roman" pitchFamily="18" charset="0"/>
                <a:cs typeface="Times New Roman" pitchFamily="18" charset="0"/>
              </a:rPr>
              <a:t>es</a:t>
            </a: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de-DE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de-DE" sz="4000" dirty="0" smtClean="0">
                <a:effectLst/>
                <a:latin typeface="Times New Roman" pitchFamily="18" charset="0"/>
                <a:cs typeface="Times New Roman" pitchFamily="18" charset="0"/>
              </a:rPr>
              <a:t>Personalpronomen im Akkusativ</a:t>
            </a: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4954555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  <a:buNone/>
            </a:pPr>
            <a:r>
              <a:rPr lang="de-DE" sz="2400" u="sng" dirty="0" smtClean="0">
                <a:latin typeface="Times New Roman" pitchFamily="18" charset="0"/>
                <a:cs typeface="Times New Roman" pitchFamily="18" charset="0"/>
              </a:rPr>
              <a:t>Beantworten Sie die Fragen nach dem Muster!</a:t>
            </a:r>
          </a:p>
          <a:p>
            <a:pPr algn="just">
              <a:lnSpc>
                <a:spcPct val="150000"/>
              </a:lnSpc>
              <a:buFont typeface="Wingdings" pitchFamily="2" charset="2"/>
              <a:buChar char="Ø"/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Trinkst du den Orangensaft? - </a:t>
            </a:r>
            <a:r>
              <a:rPr lang="de-DE" sz="2000" b="1" dirty="0" smtClean="0">
                <a:latin typeface="Times New Roman" pitchFamily="18" charset="0"/>
                <a:cs typeface="Times New Roman" pitchFamily="18" charset="0"/>
              </a:rPr>
              <a:t>Nein, ich trinke ihn nicht. </a:t>
            </a:r>
          </a:p>
          <a:p>
            <a:pPr algn="just">
              <a:lnSpc>
                <a:spcPct val="150000"/>
              </a:lnSpc>
              <a:buFont typeface="Wingdings" pitchFamily="2" charset="2"/>
              <a:buChar char="Ø"/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Macht der Koch die Pizza? – </a:t>
            </a:r>
            <a:r>
              <a:rPr lang="de-DE" sz="2000" b="1" dirty="0" smtClean="0">
                <a:latin typeface="Times New Roman" pitchFamily="18" charset="0"/>
                <a:cs typeface="Times New Roman" pitchFamily="18" charset="0"/>
              </a:rPr>
              <a:t>Nein, er macht sie nicht.</a:t>
            </a: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Kauft Mark das Auto? – </a:t>
            </a:r>
            <a:r>
              <a:rPr lang="de-DE" sz="2000" b="1" dirty="0" smtClean="0">
                <a:latin typeface="Times New Roman" pitchFamily="18" charset="0"/>
                <a:cs typeface="Times New Roman" pitchFamily="18" charset="0"/>
              </a:rPr>
              <a:t>Nein, er kauft es nicht.</a:t>
            </a: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Isst du das Fleisch? – </a:t>
            </a:r>
            <a:r>
              <a:rPr lang="de-DE" sz="2000" b="1" dirty="0" smtClean="0">
                <a:latin typeface="Times New Roman" pitchFamily="18" charset="0"/>
                <a:cs typeface="Times New Roman" pitchFamily="18" charset="0"/>
              </a:rPr>
              <a:t>Nein, ich esse es nicht.</a:t>
            </a: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Eva, schreibst du die Hausaufgaben? – </a:t>
            </a:r>
            <a:r>
              <a:rPr lang="de-DE" sz="2000" b="1" dirty="0" smtClean="0">
                <a:latin typeface="Times New Roman" pitchFamily="18" charset="0"/>
                <a:cs typeface="Times New Roman" pitchFamily="18" charset="0"/>
              </a:rPr>
              <a:t>Nein, ich schreibe sie nicht.</a:t>
            </a: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Lesen die Schüler die Bücher? – </a:t>
            </a:r>
            <a:r>
              <a:rPr lang="de-DE" sz="2000" b="1" dirty="0" smtClean="0">
                <a:latin typeface="Times New Roman" pitchFamily="18" charset="0"/>
                <a:cs typeface="Times New Roman" pitchFamily="18" charset="0"/>
              </a:rPr>
              <a:t>Nein, sie lesen sie nicht.</a:t>
            </a: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Hörst du die Band ,,Wir sind Helden“? – </a:t>
            </a:r>
            <a:r>
              <a:rPr lang="de-DE" sz="2000" b="1" dirty="0" smtClean="0">
                <a:latin typeface="Times New Roman" pitchFamily="18" charset="0"/>
                <a:cs typeface="Times New Roman" pitchFamily="18" charset="0"/>
              </a:rPr>
              <a:t>Nein, ich höre sie nicht.</a:t>
            </a: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Brauchst du den Bleistift? – </a:t>
            </a:r>
            <a:r>
              <a:rPr lang="de-DE" sz="2000" b="1" dirty="0" smtClean="0">
                <a:latin typeface="Times New Roman" pitchFamily="18" charset="0"/>
                <a:cs typeface="Times New Roman" pitchFamily="18" charset="0"/>
              </a:rPr>
              <a:t>Nein, ich brauche ihn nicht.</a:t>
            </a: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endParaRPr lang="de-DE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ctr"/>
            <a:r>
              <a:rPr lang="de-DE" sz="4000" dirty="0" smtClean="0">
                <a:latin typeface="Times New Roman" pitchFamily="18" charset="0"/>
                <a:cs typeface="Times New Roman" pitchFamily="18" charset="0"/>
              </a:rPr>
              <a:t>Personalpronomen im Akkusativ</a:t>
            </a: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Použité obrázky jsou ze souboru Klipart (28.2.2013)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NEUNER,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Gerhard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a kol. </a:t>
            </a:r>
            <a:r>
              <a:rPr lang="cs-CZ" sz="2000" i="1" dirty="0" err="1" smtClean="0">
                <a:latin typeface="Times New Roman" pitchFamily="18" charset="0"/>
                <a:cs typeface="Times New Roman" pitchFamily="18" charset="0"/>
              </a:rPr>
              <a:t>deutsch.com</a:t>
            </a:r>
            <a:r>
              <a:rPr lang="cs-CZ" sz="2000" i="1" dirty="0" smtClean="0">
                <a:latin typeface="Times New Roman" pitchFamily="18" charset="0"/>
                <a:cs typeface="Times New Roman" pitchFamily="18" charset="0"/>
              </a:rPr>
              <a:t> 1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Německo: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Hueber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, 2008, ISBN 978-3-19-001658-7. 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de-DE" sz="4000" dirty="0" err="1" smtClean="0">
                <a:latin typeface="Times New Roman" pitchFamily="18" charset="0"/>
                <a:cs typeface="Times New Roman" pitchFamily="18" charset="0"/>
              </a:rPr>
              <a:t>Citace</a:t>
            </a: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233</TotalTime>
  <Words>953</Words>
  <Application>Microsoft Office PowerPoint</Application>
  <PresentationFormat>Předvádění na obrazovce (4:3)</PresentationFormat>
  <Paragraphs>161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Shluk</vt:lpstr>
      <vt:lpstr>Snímek 1</vt:lpstr>
      <vt:lpstr>Anotace</vt:lpstr>
      <vt:lpstr>Personalpronomen im Akkusativ</vt:lpstr>
      <vt:lpstr>Personalpronomen im Akkusativ</vt:lpstr>
      <vt:lpstr>Personalpronomen im Akkusativ</vt:lpstr>
      <vt:lpstr>Personalpronomen im Akkusativ</vt:lpstr>
      <vt:lpstr>Personalpronomen im Akkusativ</vt:lpstr>
      <vt:lpstr>Personalpronomen im Akkusativ</vt:lpstr>
      <vt:lpstr>Personalpronomen im Akkusativ</vt:lpstr>
      <vt:lpstr>Personalpronomen im Akkusativ</vt:lpstr>
      <vt:lpstr>Personalpronomen im Akkusativ</vt:lpstr>
      <vt:lpstr>Personalpronomen im Akkusativ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asus</dc:creator>
  <cp:lastModifiedBy>asus</cp:lastModifiedBy>
  <cp:revision>43</cp:revision>
  <dcterms:created xsi:type="dcterms:W3CDTF">2013-02-20T20:06:10Z</dcterms:created>
  <dcterms:modified xsi:type="dcterms:W3CDTF">2013-05-06T18:03:08Z</dcterms:modified>
</cp:coreProperties>
</file>