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4" r:id="rId9"/>
    <p:sldId id="263" r:id="rId10"/>
    <p:sldId id="266" r:id="rId11"/>
    <p:sldId id="267" r:id="rId12"/>
    <p:sldId id="268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4" autoAdjust="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6F474FF-073D-4361-A566-31C57013A48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B8EFD0C-3614-47D4-8C85-1C55090E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F474FF-073D-4361-A566-31C57013A48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8EFD0C-3614-47D4-8C85-1C55090E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F474FF-073D-4361-A566-31C57013A48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8EFD0C-3614-47D4-8C85-1C55090E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F474FF-073D-4361-A566-31C57013A48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8EFD0C-3614-47D4-8C85-1C55090E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F474FF-073D-4361-A566-31C57013A48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8EFD0C-3614-47D4-8C85-1C55090E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F474FF-073D-4361-A566-31C57013A48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8EFD0C-3614-47D4-8C85-1C55090E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F474FF-073D-4361-A566-31C57013A48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8EFD0C-3614-47D4-8C85-1C55090E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6F474FF-073D-4361-A566-31C57013A48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8EFD0C-3614-47D4-8C85-1C55090E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6F474FF-073D-4361-A566-31C57013A48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B8EFD0C-3614-47D4-8C85-1C55090E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F474FF-073D-4361-A566-31C57013A48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8EFD0C-3614-47D4-8C85-1C55090E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F474FF-073D-4361-A566-31C57013A48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8EFD0C-3614-47D4-8C85-1C55090E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6F474FF-073D-4361-A566-31C57013A48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B8EFD0C-3614-47D4-8C85-1C55090E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214028"/>
              </p:ext>
            </p:extLst>
          </p:nvPr>
        </p:nvGraphicFramePr>
        <p:xfrm>
          <a:off x="755576" y="3284984"/>
          <a:ext cx="8136904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1282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Martina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Coubalová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VY_32_INOVACE_09A_02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Trennbare</a:t>
                      </a:r>
                      <a:r>
                        <a:rPr lang="cs-CZ" sz="1800" b="1" kern="1200" baseline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Verben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Jazyková kompetence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20.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2. 2013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1556792"/>
            <a:ext cx="86409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Tento materiál byl vytvořen pro žáky 1. ročníku šestiletého gymnázia přibližně na jednu vyučovací hodinu. Materiál obsahuje výklad gramatiky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Slovesa s odlučitelnou předponou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řadu cvičení na procvičení včetně řešení. </a:t>
            </a:r>
          </a:p>
          <a:p>
            <a:pPr algn="just"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Cíl vzdělávání: Žáci rozpoznávají slovesa s odlučitelnou předponou, časují tyto slovesa, tvoří oznamovací a tázací věty s těmito slovesy, reagují na otázky a řeší různá cvičení.</a:t>
            </a:r>
          </a:p>
          <a:p>
            <a:pPr algn="just"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Žáci řeší cvičení na tabuli a digitálním perem či fixem dopisují řešení. Žáky můžeme rozdělit do skupin nebo mohou řešit jednotlivé úlohy samostatně nebo frontálně. </a:t>
            </a:r>
          </a:p>
          <a:p>
            <a:pPr algn="just"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Materiál je určen k interaktivní výuce. 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Trennbare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erben</a:t>
            </a:r>
            <a:endParaRPr lang="de-DE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>
          <a:xfrm>
            <a:off x="4644008" y="1700808"/>
            <a:ext cx="4032448" cy="611088"/>
          </a:xfrm>
        </p:spPr>
        <p:txBody>
          <a:bodyPr/>
          <a:lstStyle/>
          <a:p>
            <a:r>
              <a:rPr lang="de-DE" dirty="0" smtClean="0"/>
              <a:t>Trennbare Präfixe:</a:t>
            </a:r>
            <a:endParaRPr lang="de-DE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de-DE" sz="2800" b="1" dirty="0" smtClean="0">
                <a:latin typeface="Times New Roman" pitchFamily="18" charset="0"/>
                <a:cs typeface="Times New Roman" pitchFamily="18" charset="0"/>
              </a:rPr>
              <a:t>auf                           stehen</a:t>
            </a:r>
          </a:p>
          <a:p>
            <a:pPr>
              <a:buNone/>
            </a:pPr>
            <a:r>
              <a:rPr lang="de-DE" sz="2800" b="1" dirty="0" smtClean="0">
                <a:latin typeface="Times New Roman" pitchFamily="18" charset="0"/>
                <a:cs typeface="Times New Roman" pitchFamily="18" charset="0"/>
              </a:rPr>
              <a:t>auf                          räumen </a:t>
            </a:r>
          </a:p>
          <a:p>
            <a:pPr>
              <a:buNone/>
            </a:pPr>
            <a:r>
              <a:rPr lang="de-DE" sz="2800" b="1" dirty="0" smtClean="0">
                <a:latin typeface="Times New Roman" pitchFamily="18" charset="0"/>
                <a:cs typeface="Times New Roman" pitchFamily="18" charset="0"/>
              </a:rPr>
              <a:t>aus                        leeren</a:t>
            </a:r>
          </a:p>
          <a:p>
            <a:pPr>
              <a:buNone/>
            </a:pPr>
            <a:r>
              <a:rPr lang="de-DE" sz="2800" b="1" dirty="0" smtClean="0">
                <a:latin typeface="Times New Roman" pitchFamily="18" charset="0"/>
                <a:cs typeface="Times New Roman" pitchFamily="18" charset="0"/>
              </a:rPr>
              <a:t>ab                         spülen</a:t>
            </a:r>
          </a:p>
          <a:p>
            <a:pPr>
              <a:buNone/>
            </a:pPr>
            <a:r>
              <a:rPr lang="de-DE" sz="2800" b="1" dirty="0" smtClean="0">
                <a:latin typeface="Times New Roman" pitchFamily="18" charset="0"/>
                <a:cs typeface="Times New Roman" pitchFamily="18" charset="0"/>
              </a:rPr>
              <a:t>ein                        kaufen</a:t>
            </a:r>
          </a:p>
          <a:p>
            <a:pPr>
              <a:buNone/>
            </a:pPr>
            <a:r>
              <a:rPr lang="de-DE" sz="2800" b="1" dirty="0" smtClean="0">
                <a:latin typeface="Times New Roman" pitchFamily="18" charset="0"/>
                <a:cs typeface="Times New Roman" pitchFamily="18" charset="0"/>
              </a:rPr>
              <a:t>fern                      sehen</a:t>
            </a:r>
          </a:p>
          <a:p>
            <a:pPr>
              <a:buNone/>
            </a:pPr>
            <a:r>
              <a:rPr lang="de-DE" sz="2800" b="1" dirty="0" smtClean="0">
                <a:latin typeface="Times New Roman" pitchFamily="18" charset="0"/>
                <a:cs typeface="Times New Roman" pitchFamily="18" charset="0"/>
              </a:rPr>
              <a:t>mit                       bringen</a:t>
            </a:r>
            <a:endParaRPr lang="de-DE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645025" y="2348880"/>
            <a:ext cx="4041775" cy="4104456"/>
          </a:xfrm>
        </p:spPr>
        <p:txBody>
          <a:bodyPr>
            <a:normAutofit fontScale="92500" lnSpcReduction="10000"/>
          </a:bodyPr>
          <a:lstStyle/>
          <a:p>
            <a:r>
              <a:rPr lang="de-DE" dirty="0" smtClean="0"/>
              <a:t>ab</a:t>
            </a:r>
          </a:p>
          <a:p>
            <a:r>
              <a:rPr lang="de-DE" dirty="0" smtClean="0"/>
              <a:t>an</a:t>
            </a:r>
          </a:p>
          <a:p>
            <a:r>
              <a:rPr lang="de-DE" dirty="0" smtClean="0"/>
              <a:t>auf</a:t>
            </a:r>
          </a:p>
          <a:p>
            <a:r>
              <a:rPr lang="de-DE" dirty="0" smtClean="0"/>
              <a:t>aus</a:t>
            </a:r>
          </a:p>
          <a:p>
            <a:r>
              <a:rPr lang="de-DE" dirty="0" smtClean="0"/>
              <a:t>ein</a:t>
            </a:r>
          </a:p>
          <a:p>
            <a:r>
              <a:rPr lang="de-DE" dirty="0" smtClean="0"/>
              <a:t>fern</a:t>
            </a:r>
          </a:p>
          <a:p>
            <a:r>
              <a:rPr lang="de-DE" dirty="0" smtClean="0"/>
              <a:t>mit</a:t>
            </a:r>
          </a:p>
          <a:p>
            <a:r>
              <a:rPr lang="de-DE" dirty="0" smtClean="0"/>
              <a:t>nach</a:t>
            </a:r>
          </a:p>
          <a:p>
            <a:r>
              <a:rPr lang="de-DE" dirty="0" smtClean="0"/>
              <a:t>vor</a:t>
            </a:r>
          </a:p>
          <a:p>
            <a:r>
              <a:rPr lang="de-DE" dirty="0" smtClean="0"/>
              <a:t>weg</a:t>
            </a:r>
          </a:p>
          <a:p>
            <a:r>
              <a:rPr lang="de-DE" dirty="0" smtClean="0"/>
              <a:t>zu</a:t>
            </a:r>
          </a:p>
          <a:p>
            <a:r>
              <a:rPr lang="de-DE" dirty="0" smtClean="0"/>
              <a:t>zurück</a:t>
            </a:r>
          </a:p>
          <a:p>
            <a:r>
              <a:rPr lang="de-DE" dirty="0" smtClean="0"/>
              <a:t>zusammen</a:t>
            </a:r>
          </a:p>
          <a:p>
            <a:endParaRPr lang="cs-CZ" dirty="0"/>
          </a:p>
        </p:txBody>
      </p:sp>
      <p:pic>
        <p:nvPicPr>
          <p:cNvPr id="1027" name="Picture 3" descr="C:\Users\asus\AppData\Local\Microsoft\Windows\Temporary Internet Files\Content.IE5\CT3YD1B3\MC90019925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772816"/>
            <a:ext cx="2016224" cy="35283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endParaRPr lang="cs-CZ" dirty="0" smtClean="0"/>
          </a:p>
          <a:p>
            <a:pPr>
              <a:lnSpc>
                <a:spcPct val="150000"/>
              </a:lnSpc>
            </a:pPr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Meike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um 6 Uhr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.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Wer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Chips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?  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du bitte im Supermerkt      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de-DE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Trennbare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erben</a:t>
            </a:r>
            <a:endParaRPr lang="cs-CZ" sz="4000" dirty="0"/>
          </a:p>
        </p:txBody>
      </p:sp>
      <p:sp>
        <p:nvSpPr>
          <p:cNvPr id="7" name="Obdélník 6"/>
          <p:cNvSpPr/>
          <p:nvPr/>
        </p:nvSpPr>
        <p:spPr>
          <a:xfrm>
            <a:off x="1907704" y="2132856"/>
            <a:ext cx="108012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b="1" dirty="0" smtClean="0"/>
              <a:t>steht</a:t>
            </a:r>
            <a:endParaRPr lang="de-DE" b="1" dirty="0"/>
          </a:p>
        </p:txBody>
      </p:sp>
      <p:sp>
        <p:nvSpPr>
          <p:cNvPr id="10" name="Obdélník 9"/>
          <p:cNvSpPr/>
          <p:nvPr/>
        </p:nvSpPr>
        <p:spPr>
          <a:xfrm>
            <a:off x="4644008" y="2132856"/>
            <a:ext cx="864096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b="1" dirty="0" smtClean="0"/>
              <a:t>auf</a:t>
            </a:r>
            <a:endParaRPr lang="de-DE" b="1" dirty="0"/>
          </a:p>
        </p:txBody>
      </p:sp>
      <p:cxnSp>
        <p:nvCxnSpPr>
          <p:cNvPr id="12" name="Přímá spojovací čára 11"/>
          <p:cNvCxnSpPr>
            <a:stCxn id="7" idx="0"/>
          </p:cNvCxnSpPr>
          <p:nvPr/>
        </p:nvCxnSpPr>
        <p:spPr>
          <a:xfrm flipV="1">
            <a:off x="2447764" y="1340768"/>
            <a:ext cx="1476164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>
            <a:stCxn id="10" idx="0"/>
          </p:cNvCxnSpPr>
          <p:nvPr/>
        </p:nvCxnSpPr>
        <p:spPr>
          <a:xfrm flipH="1" flipV="1">
            <a:off x="3923928" y="1340768"/>
            <a:ext cx="1152128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1691680" y="3645024"/>
            <a:ext cx="144016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b="1" dirty="0" smtClean="0"/>
              <a:t>bringt</a:t>
            </a:r>
            <a:endParaRPr lang="de-DE" b="1" dirty="0"/>
          </a:p>
        </p:txBody>
      </p:sp>
      <p:sp>
        <p:nvSpPr>
          <p:cNvPr id="17" name="Obdélník 16"/>
          <p:cNvSpPr/>
          <p:nvPr/>
        </p:nvSpPr>
        <p:spPr>
          <a:xfrm>
            <a:off x="4211960" y="3645024"/>
            <a:ext cx="864096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b="1" dirty="0" smtClean="0"/>
              <a:t>mit</a:t>
            </a:r>
            <a:endParaRPr lang="de-DE" b="1" dirty="0"/>
          </a:p>
        </p:txBody>
      </p:sp>
      <p:sp>
        <p:nvSpPr>
          <p:cNvPr id="24" name="Obdélník 23"/>
          <p:cNvSpPr/>
          <p:nvPr/>
        </p:nvSpPr>
        <p:spPr>
          <a:xfrm>
            <a:off x="1043608" y="5157192"/>
            <a:ext cx="108012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b="1" dirty="0" smtClean="0"/>
              <a:t>Kaufst</a:t>
            </a:r>
            <a:endParaRPr lang="de-DE" b="1" dirty="0"/>
          </a:p>
        </p:txBody>
      </p:sp>
      <p:sp>
        <p:nvSpPr>
          <p:cNvPr id="25" name="Obdélník 24"/>
          <p:cNvSpPr/>
          <p:nvPr/>
        </p:nvSpPr>
        <p:spPr>
          <a:xfrm>
            <a:off x="5580112" y="5157192"/>
            <a:ext cx="86409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b="1" dirty="0" smtClean="0"/>
              <a:t>ein</a:t>
            </a:r>
            <a:endParaRPr lang="de-DE" b="1" dirty="0"/>
          </a:p>
        </p:txBody>
      </p:sp>
      <p:cxnSp>
        <p:nvCxnSpPr>
          <p:cNvPr id="27" name="Přímá spojovací čára 26"/>
          <p:cNvCxnSpPr>
            <a:stCxn id="16" idx="0"/>
          </p:cNvCxnSpPr>
          <p:nvPr/>
        </p:nvCxnSpPr>
        <p:spPr>
          <a:xfrm flipV="1">
            <a:off x="2411760" y="2924944"/>
            <a:ext cx="1368152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flipH="1" flipV="1">
            <a:off x="3779912" y="2924944"/>
            <a:ext cx="864096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>
            <a:stCxn id="24" idx="0"/>
          </p:cNvCxnSpPr>
          <p:nvPr/>
        </p:nvCxnSpPr>
        <p:spPr>
          <a:xfrm flipV="1">
            <a:off x="1583668" y="4437112"/>
            <a:ext cx="270030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>
            <a:stCxn id="25" idx="0"/>
          </p:cNvCxnSpPr>
          <p:nvPr/>
        </p:nvCxnSpPr>
        <p:spPr>
          <a:xfrm flipH="1" flipV="1">
            <a:off x="4283968" y="4437112"/>
            <a:ext cx="1728192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88254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de-DE" sz="2400" u="sng" dirty="0" smtClean="0">
                <a:latin typeface="Times New Roman" pitchFamily="18" charset="0"/>
                <a:cs typeface="Times New Roman" pitchFamily="18" charset="0"/>
              </a:rPr>
              <a:t>Konjugiere: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ich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du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er, sie, es </a:t>
            </a: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kauft … ein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wir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ihr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Sie, sie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Konjugiere auch die anderen trennbaren Verben…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pPr algn="ctr"/>
            <a:r>
              <a:rPr lang="de-DE" sz="4400" dirty="0" smtClean="0">
                <a:latin typeface="Times New Roman" pitchFamily="18" charset="0"/>
                <a:cs typeface="Times New Roman" pitchFamily="18" charset="0"/>
              </a:rPr>
              <a:t>Trennbare</a:t>
            </a: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4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de-DE" sz="4400" dirty="0" smtClean="0">
                <a:latin typeface="Times New Roman" pitchFamily="18" charset="0"/>
                <a:cs typeface="Times New Roman" pitchFamily="18" charset="0"/>
              </a:rPr>
              <a:t>erben</a:t>
            </a:r>
            <a:endParaRPr lang="cs-CZ" dirty="0"/>
          </a:p>
        </p:txBody>
      </p:sp>
      <p:pic>
        <p:nvPicPr>
          <p:cNvPr id="2050" name="Picture 2" descr="C:\Users\asus\AppData\Local\Microsoft\Windows\Temporary Internet Files\Content.IE5\V0LPUL7R\MC90043780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980728"/>
            <a:ext cx="1860550" cy="1857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810539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de-DE" sz="2400" u="sng" dirty="0" smtClean="0">
                <a:latin typeface="Times New Roman" pitchFamily="18" charset="0"/>
                <a:cs typeface="Times New Roman" pitchFamily="18" charset="0"/>
              </a:rPr>
              <a:t>Konjugiere die Verben: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Meine Mutter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__________ 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die Küche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_____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(aufräumen)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Ich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__________ 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jeden Tag um 7 Uhr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_____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(aufstehen)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Er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__________ 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Im Supermarkt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_____.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(einkaufen)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Meine Schwester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_________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das Geschirr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_____.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(abspülen)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Mein Bruder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__________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die Mülleimer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_____.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(ausleeren)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Sie (</a:t>
            </a:r>
            <a:r>
              <a:rPr lang="de-DE" sz="2400" dirty="0" err="1" smtClean="0">
                <a:latin typeface="Times New Roman" pitchFamily="18" charset="0"/>
                <a:cs typeface="Times New Roman" pitchFamily="18" charset="0"/>
              </a:rPr>
              <a:t>oni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__________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Cola und Chips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_____.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(mitbringen)</a:t>
            </a:r>
          </a:p>
          <a:p>
            <a:pPr algn="just">
              <a:lnSpc>
                <a:spcPct val="150000"/>
              </a:lnSpc>
              <a:buNone/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Trennbare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erben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810539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de-DE" sz="2600" u="sng" dirty="0" smtClean="0">
                <a:latin typeface="Times New Roman" pitchFamily="18" charset="0"/>
                <a:cs typeface="Times New Roman" pitchFamily="18" charset="0"/>
              </a:rPr>
              <a:t>Schreib Sätze:</a:t>
            </a:r>
          </a:p>
          <a:p>
            <a:pPr algn="just">
              <a:lnSpc>
                <a:spcPct val="17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Er / aufstehen / um 6 Uhr</a:t>
            </a:r>
          </a:p>
          <a:p>
            <a:pPr algn="just">
              <a:lnSpc>
                <a:spcPct val="170000"/>
              </a:lnSpc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______________________________________________________________</a:t>
            </a:r>
            <a:endParaRPr lang="de-DE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Eva und Mark / einkaufen / im Supermarkt</a:t>
            </a:r>
          </a:p>
          <a:p>
            <a:pPr algn="just">
              <a:lnSpc>
                <a:spcPct val="170000"/>
              </a:lnSpc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______________________________________________________________</a:t>
            </a:r>
            <a:endParaRPr lang="de-DE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Bea / CDs / mitbringen </a:t>
            </a:r>
          </a:p>
          <a:p>
            <a:pPr algn="just">
              <a:lnSpc>
                <a:spcPct val="170000"/>
              </a:lnSpc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______________________________________________________________</a:t>
            </a:r>
            <a:endParaRPr lang="de-DE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Wer / aufräumen / die Wohnung</a:t>
            </a:r>
          </a:p>
          <a:p>
            <a:pPr algn="just">
              <a:lnSpc>
                <a:spcPct val="17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_______________________________________________________________</a:t>
            </a:r>
            <a:endParaRPr lang="de-DE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de-DE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Trennbare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erben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Trennbare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erben</a:t>
            </a:r>
            <a:endParaRPr lang="de-DE" sz="40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64617" y="980728"/>
            <a:ext cx="8229600" cy="512352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de-DE" sz="2400" u="sng" dirty="0" smtClean="0">
                <a:latin typeface="Times New Roman" pitchFamily="18" charset="0"/>
                <a:cs typeface="Times New Roman" pitchFamily="18" charset="0"/>
              </a:rPr>
              <a:t>Schreib zu jedem Bild einen Satz!</a:t>
            </a:r>
            <a:endParaRPr lang="de-DE" sz="2400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asus\AppData\Local\Microsoft\Windows\Temporary Internet Files\Content.IE5\D0JNZP81\MC90042379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556792"/>
            <a:ext cx="1385620" cy="1080000"/>
          </a:xfrm>
          <a:prstGeom prst="rect">
            <a:avLst/>
          </a:prstGeom>
          <a:noFill/>
        </p:spPr>
      </p:pic>
      <p:pic>
        <p:nvPicPr>
          <p:cNvPr id="1031" name="Picture 7" descr="C:\Users\asus\AppData\Local\Microsoft\Windows\Temporary Internet Files\Content.IE5\6GXNY5GW\MC90023752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924944"/>
            <a:ext cx="1355713" cy="1080000"/>
          </a:xfrm>
          <a:prstGeom prst="rect">
            <a:avLst/>
          </a:prstGeom>
          <a:noFill/>
        </p:spPr>
      </p:pic>
      <p:pic>
        <p:nvPicPr>
          <p:cNvPr id="1032" name="Picture 8" descr="C:\Users\asus\AppData\Local\Microsoft\Windows\Temporary Internet Files\Content.IE5\D0JNZP81\MC90029751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509120"/>
            <a:ext cx="1160977" cy="1080000"/>
          </a:xfrm>
          <a:prstGeom prst="rect">
            <a:avLst/>
          </a:prstGeom>
          <a:noFill/>
        </p:spPr>
      </p:pic>
      <p:pic>
        <p:nvPicPr>
          <p:cNvPr id="1037" name="Picture 13" descr="C:\Users\asus\AppData\Local\Microsoft\Windows\Temporary Internet Files\Content.IE5\D0JNZP81\MC90025014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1484784"/>
            <a:ext cx="1395071" cy="1260000"/>
          </a:xfrm>
          <a:prstGeom prst="rect">
            <a:avLst/>
          </a:prstGeom>
          <a:noFill/>
        </p:spPr>
      </p:pic>
      <p:pic>
        <p:nvPicPr>
          <p:cNvPr id="1038" name="Picture 14" descr="C:\Users\asus\AppData\Local\Microsoft\Windows\Temporary Internet Files\Content.IE5\CT3YD1B3\MM90035663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2996952"/>
            <a:ext cx="1389894" cy="1260000"/>
          </a:xfrm>
          <a:prstGeom prst="rect">
            <a:avLst/>
          </a:prstGeom>
          <a:noFill/>
        </p:spPr>
      </p:pic>
      <p:pic>
        <p:nvPicPr>
          <p:cNvPr id="1039" name="Picture 15" descr="C:\Users\asus\AppData\Local\Microsoft\Windows\Temporary Internet Files\Content.IE5\D0JNZP81\MC90034723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7984" y="4509120"/>
            <a:ext cx="1648356" cy="1260000"/>
          </a:xfrm>
          <a:prstGeom prst="rect">
            <a:avLst/>
          </a:prstGeom>
          <a:noFill/>
        </p:spPr>
      </p:pic>
      <p:cxnSp>
        <p:nvCxnSpPr>
          <p:cNvPr id="49" name="Přímá spojovací čára 48"/>
          <p:cNvCxnSpPr/>
          <p:nvPr/>
        </p:nvCxnSpPr>
        <p:spPr>
          <a:xfrm>
            <a:off x="2267744" y="2636912"/>
            <a:ext cx="19442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>
            <a:off x="6012160" y="2708920"/>
            <a:ext cx="28083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>
            <a:off x="2123728" y="4077072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>
            <a:off x="6012160" y="4149080"/>
            <a:ext cx="28083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>
            <a:off x="2123728" y="5805264"/>
            <a:ext cx="20162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>
            <a:off x="6300192" y="5805264"/>
            <a:ext cx="25202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882547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de-DE" sz="2400" u="sng" dirty="0" smtClean="0">
                <a:latin typeface="Times New Roman" pitchFamily="18" charset="0"/>
                <a:cs typeface="Times New Roman" pitchFamily="18" charset="0"/>
              </a:rPr>
              <a:t>Beantworte die Fragen!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Was bringst du zur Party mit? 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Wo kaufst du ein?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Was kaufst du ein?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Räumst du dein Zimmer gern auf?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Wann stehst du auf?</a:t>
            </a:r>
            <a:endParaRPr lang="de-DE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Trennbare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erben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88254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de-DE" sz="2400" u="sng" dirty="0" smtClean="0">
                <a:latin typeface="Times New Roman" pitchFamily="18" charset="0"/>
                <a:cs typeface="Times New Roman" pitchFamily="18" charset="0"/>
              </a:rPr>
              <a:t>Konjugiere: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ich kaufe … ein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du kaufst … ein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er, sie, es </a:t>
            </a: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kauft … ein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wir kaufen … ein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ihr kauft … ein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Sie, sie kaufen … ein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Konjugiere auch die anderen trennbaren Verben…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pPr algn="ctr"/>
            <a:r>
              <a:rPr lang="de-DE" sz="4400" dirty="0" smtClean="0">
                <a:latin typeface="Times New Roman" pitchFamily="18" charset="0"/>
                <a:cs typeface="Times New Roman" pitchFamily="18" charset="0"/>
              </a:rPr>
              <a:t>Trennbare</a:t>
            </a: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4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de-DE" sz="4400" dirty="0" smtClean="0">
                <a:latin typeface="Times New Roman" pitchFamily="18" charset="0"/>
                <a:cs typeface="Times New Roman" pitchFamily="18" charset="0"/>
              </a:rPr>
              <a:t>erben</a:t>
            </a:r>
            <a:endParaRPr lang="cs-CZ" dirty="0"/>
          </a:p>
        </p:txBody>
      </p:sp>
      <p:pic>
        <p:nvPicPr>
          <p:cNvPr id="2050" name="Picture 2" descr="C:\Users\asus\AppData\Local\Microsoft\Windows\Temporary Internet Files\Content.IE5\V0LPUL7R\MC90043780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980728"/>
            <a:ext cx="1860550" cy="1857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810539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de-DE" sz="2400" u="sng" dirty="0" smtClean="0">
                <a:latin typeface="Times New Roman" pitchFamily="18" charset="0"/>
                <a:cs typeface="Times New Roman" pitchFamily="18" charset="0"/>
              </a:rPr>
              <a:t>Konjugiere die Verben: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Meine Mutter </a:t>
            </a: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räumt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die Küche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auf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(aufräumen)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Ich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stehe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jeden Tag um 7 Uhr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auf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(aufstehen)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Er </a:t>
            </a: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kauft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im Supermarkt</a:t>
            </a: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 ein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(einkaufen)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Meine Schwester </a:t>
            </a: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spült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das Geschirr </a:t>
            </a: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(abspülen)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Mein Bruder </a:t>
            </a: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leert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die Mülleimer</a:t>
            </a: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 aus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(ausleeren)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Sie (</a:t>
            </a:r>
            <a:r>
              <a:rPr lang="de-DE" sz="2400" dirty="0" err="1" smtClean="0">
                <a:latin typeface="Times New Roman" pitchFamily="18" charset="0"/>
                <a:cs typeface="Times New Roman" pitchFamily="18" charset="0"/>
              </a:rPr>
              <a:t>oni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bringen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Cola und Chips </a:t>
            </a: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mit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(mitbringen)</a:t>
            </a:r>
          </a:p>
          <a:p>
            <a:pPr algn="just">
              <a:lnSpc>
                <a:spcPct val="150000"/>
              </a:lnSpc>
              <a:buNone/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Trennbare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erben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810539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de-DE" sz="2600" u="sng" dirty="0" smtClean="0">
                <a:latin typeface="Times New Roman" pitchFamily="18" charset="0"/>
                <a:cs typeface="Times New Roman" pitchFamily="18" charset="0"/>
              </a:rPr>
              <a:t>Schreib Sätze:</a:t>
            </a:r>
          </a:p>
          <a:p>
            <a:pPr algn="just">
              <a:lnSpc>
                <a:spcPct val="17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Er / aufstehen / um 6 Uhr</a:t>
            </a:r>
          </a:p>
          <a:p>
            <a:pPr algn="just">
              <a:lnSpc>
                <a:spcPct val="170000"/>
              </a:lnSpc>
              <a:buNone/>
            </a:pP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Er steht um 6 Uhr auf.</a:t>
            </a:r>
          </a:p>
          <a:p>
            <a:pPr algn="just">
              <a:lnSpc>
                <a:spcPct val="17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Eva und Mark / einkaufen / im Supermarkt</a:t>
            </a:r>
          </a:p>
          <a:p>
            <a:pPr algn="just">
              <a:lnSpc>
                <a:spcPct val="170000"/>
              </a:lnSpc>
              <a:buNone/>
            </a:pP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Eva und Mark kaufen im Supermarkt ein.</a:t>
            </a:r>
          </a:p>
          <a:p>
            <a:pPr algn="just">
              <a:lnSpc>
                <a:spcPct val="17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Bea / CDs / mitbringen </a:t>
            </a:r>
          </a:p>
          <a:p>
            <a:pPr algn="just">
              <a:lnSpc>
                <a:spcPct val="170000"/>
              </a:lnSpc>
              <a:buNone/>
            </a:pP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Bea bringt CDs mit.</a:t>
            </a:r>
          </a:p>
          <a:p>
            <a:pPr algn="just">
              <a:lnSpc>
                <a:spcPct val="17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Wer / aufräumen / die Wohnung</a:t>
            </a:r>
          </a:p>
          <a:p>
            <a:pPr algn="just">
              <a:lnSpc>
                <a:spcPct val="17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Wer räumt die Wohnung auf?</a:t>
            </a:r>
          </a:p>
          <a:p>
            <a:pPr algn="just">
              <a:lnSpc>
                <a:spcPct val="170000"/>
              </a:lnSpc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de-DE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Trennbare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erben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Použité obrázky jsou ze souboru Klipart (28.2.2013)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NEUNER,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Gerhard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kol. </a:t>
            </a:r>
            <a:r>
              <a:rPr lang="cs-CZ" sz="2000" i="1" dirty="0" err="1" smtClean="0">
                <a:latin typeface="Times New Roman" pitchFamily="18" charset="0"/>
                <a:cs typeface="Times New Roman" pitchFamily="18" charset="0"/>
              </a:rPr>
              <a:t>deutsch.com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Německo: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Hueber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2008, ISBN 978-3-19-001658-7.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err="1" smtClean="0">
                <a:latin typeface="Times New Roman" pitchFamily="18" charset="0"/>
                <a:cs typeface="Times New Roman" pitchFamily="18" charset="0"/>
              </a:rPr>
              <a:t>Citace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196</TotalTime>
  <Words>570</Words>
  <Application>Microsoft Office PowerPoint</Application>
  <PresentationFormat>Předvádění na obrazovce (4:3)</PresentationFormat>
  <Paragraphs>122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Shluk</vt:lpstr>
      <vt:lpstr>Prezentace aplikace PowerPoint</vt:lpstr>
      <vt:lpstr>Anotace</vt:lpstr>
      <vt:lpstr>Trennbare Verben</vt:lpstr>
      <vt:lpstr>Trennbare Verben</vt:lpstr>
      <vt:lpstr>Trennbare Verben</vt:lpstr>
      <vt:lpstr>Trennbare Verben</vt:lpstr>
      <vt:lpstr>Trennbare Verben</vt:lpstr>
      <vt:lpstr>Trennbare Verben</vt:lpstr>
      <vt:lpstr>Trennbare Verben</vt:lpstr>
      <vt:lpstr>Trennbare Verben</vt:lpstr>
      <vt:lpstr>Trennbare Verben</vt:lpstr>
      <vt:lpstr>Trennbare Verben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asus</dc:creator>
  <cp:lastModifiedBy>Martina Coubalová</cp:lastModifiedBy>
  <cp:revision>32</cp:revision>
  <dcterms:created xsi:type="dcterms:W3CDTF">2013-02-24T17:36:40Z</dcterms:created>
  <dcterms:modified xsi:type="dcterms:W3CDTF">2013-05-14T08:39:50Z</dcterms:modified>
</cp:coreProperties>
</file>