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11"/>
  </p:notesMasterIdLst>
  <p:sldIdLst>
    <p:sldId id="272" r:id="rId2"/>
    <p:sldId id="263" r:id="rId3"/>
    <p:sldId id="264" r:id="rId4"/>
    <p:sldId id="265" r:id="rId5"/>
    <p:sldId id="266" r:id="rId6"/>
    <p:sldId id="267" r:id="rId7"/>
    <p:sldId id="268" r:id="rId8"/>
    <p:sldId id="271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60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4999064"/>
              </p:ext>
            </p:extLst>
          </p:nvPr>
        </p:nvGraphicFramePr>
        <p:xfrm>
          <a:off x="899592" y="1988840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effectLst/>
                        </a:rPr>
                        <a:t>Projekt MŠMT</a:t>
                      </a:r>
                      <a:endParaRPr lang="cs-CZ" sz="11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EU peníze středním školám</a:t>
                      </a:r>
                      <a:endParaRPr lang="cs-CZ" sz="11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effectLst/>
                        </a:rPr>
                        <a:t>Název projektu školy</a:t>
                      </a:r>
                      <a:endParaRPr lang="cs-CZ" sz="11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ICT do života školy</a:t>
                      </a:r>
                      <a:endParaRPr lang="cs-CZ" sz="11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effectLst/>
                        </a:rPr>
                        <a:t>Registrační číslo projektu</a:t>
                      </a:r>
                      <a:endParaRPr lang="cs-CZ" sz="11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CZ.1.07/1.5.00/34.0771</a:t>
                      </a:r>
                      <a:endParaRPr lang="cs-CZ" sz="11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effectLst/>
                        </a:rPr>
                        <a:t>Šablona</a:t>
                      </a:r>
                      <a:endParaRPr lang="cs-CZ" sz="11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III/2</a:t>
                      </a:r>
                      <a:endParaRPr lang="cs-CZ" sz="11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1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28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Vyučovací hodina o základním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rozdělení dřevin na listnaté (měkké a tvrdé), jehličnaté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Rozdělení,</a:t>
                      </a:r>
                      <a:r>
                        <a:rPr lang="cs-CZ" sz="11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význam pro člověka, ekologie a její vliv na životní prostředí,druh, poddruh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kern="1200" dirty="0" smtClean="0">
                          <a:effectLst/>
                        </a:rPr>
                        <a:t>Předmět</a:t>
                      </a:r>
                      <a:endParaRPr lang="cs-CZ" sz="11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Materiály</a:t>
                      </a:r>
                      <a:endParaRPr lang="cs-CZ" sz="11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effectLst/>
                        </a:rPr>
                        <a:t>Autor, spoluautor  </a:t>
                      </a:r>
                      <a:endParaRPr lang="cs-CZ" sz="11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Dipl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Ing.Miloš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 Václav NOVÁK</a:t>
                      </a:r>
                      <a:endParaRPr lang="cs-CZ" sz="11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1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</a:t>
                      </a:r>
                      <a:r>
                        <a:rPr lang="cs-CZ" sz="11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ročník</a:t>
                      </a:r>
                      <a:r>
                        <a:rPr lang="cs-CZ" sz="1100" kern="1200" baseline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oboru Truhlář, Tesař</a:t>
                      </a:r>
                      <a:endParaRPr lang="cs-CZ" sz="105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1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791580" y="929480"/>
            <a:ext cx="7560840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dirty="0" smtClean="0"/>
              <a:t>Dřeviny, nauka o dřevinách </a:t>
            </a:r>
            <a:endParaRPr lang="cs-CZ" sz="3200" b="1" dirty="0"/>
          </a:p>
        </p:txBody>
      </p:sp>
      <p:sp>
        <p:nvSpPr>
          <p:cNvPr id="9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87660" y="1483659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VY_32_INOVACE_28_552</a:t>
            </a: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836712"/>
            <a:ext cx="6433457" cy="893536"/>
          </a:xfrm>
        </p:spPr>
        <p:txBody>
          <a:bodyPr>
            <a:normAutofit/>
          </a:bodyPr>
          <a:lstStyle/>
          <a:p>
            <a:pPr algn="ctr"/>
            <a:r>
              <a:rPr lang="cs-CZ" sz="26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Třídění (druhování) rostlin</a:t>
            </a:r>
            <a:endParaRPr lang="cs-CZ" sz="26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556792"/>
            <a:ext cx="7848872" cy="4392488"/>
          </a:xfrm>
          <a:solidFill>
            <a:schemeClr val="bg1">
              <a:lumMod val="8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Byl vytvořen moderní rostlinný systém, který třídí  rostlinstvo do skupin podle vývojové příbuznosti. </a:t>
            </a:r>
          </a:p>
          <a:p>
            <a:pPr>
              <a:buNone/>
            </a:pPr>
            <a:r>
              <a:rPr lang="cs-CZ" sz="2000" dirty="0" smtClean="0"/>
              <a:t>Základní jednotkou je </a:t>
            </a:r>
            <a:r>
              <a:rPr lang="cs-CZ" sz="2000" b="1" dirty="0" smtClean="0">
                <a:solidFill>
                  <a:srgbClr val="FF0000"/>
                </a:solidFill>
              </a:rPr>
              <a:t>druh</a:t>
            </a:r>
            <a:r>
              <a:rPr lang="cs-CZ" sz="2000" b="1" dirty="0" smtClean="0"/>
              <a:t>. </a:t>
            </a:r>
            <a:r>
              <a:rPr lang="cs-CZ" sz="2000" dirty="0" smtClean="0"/>
              <a:t>Je to </a:t>
            </a:r>
            <a:r>
              <a:rPr lang="cs-CZ" sz="2000" dirty="0" smtClean="0">
                <a:solidFill>
                  <a:srgbClr val="FF0000"/>
                </a:solidFill>
              </a:rPr>
              <a:t>soubor jedinců </a:t>
            </a:r>
            <a:r>
              <a:rPr lang="cs-CZ" sz="2000" dirty="0" smtClean="0"/>
              <a:t>vývojově si podobných. </a:t>
            </a:r>
          </a:p>
          <a:p>
            <a:pPr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Druh</a:t>
            </a:r>
            <a:r>
              <a:rPr lang="cs-CZ" sz="2000" u="sng" dirty="0" smtClean="0">
                <a:solidFill>
                  <a:srgbClr val="FF0000"/>
                </a:solidFill>
              </a:rPr>
              <a:t> </a:t>
            </a:r>
            <a:r>
              <a:rPr lang="cs-CZ" sz="2000" u="sng" dirty="0" smtClean="0"/>
              <a:t>se rozděluje na nižší kategorie</a:t>
            </a:r>
            <a:r>
              <a:rPr lang="cs-CZ" sz="2000" dirty="0" smtClean="0"/>
              <a:t>: 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poddruhy</a:t>
            </a:r>
            <a:r>
              <a:rPr lang="cs-CZ" sz="2000" dirty="0" smtClean="0"/>
              <a:t> – (kultivary), které mají své vlastní územní rozšíření a typické znaky mají dědičně a ustálené, 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odrůdy</a:t>
            </a:r>
            <a:r>
              <a:rPr lang="cs-CZ" sz="2000" dirty="0" smtClean="0"/>
              <a:t> – (variety), nemají vlastní územní rozšíření, typické znaky mají rovněž dědičné, 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formy </a:t>
            </a:r>
            <a:r>
              <a:rPr lang="cs-CZ" sz="2000" dirty="0" smtClean="0"/>
              <a:t>– mají znaky vzniklé vlivem existenčních podmínek a snadno se podle podmínek mění. </a:t>
            </a:r>
            <a:r>
              <a:rPr lang="cs-CZ" sz="2000" b="1" dirty="0" smtClean="0">
                <a:solidFill>
                  <a:srgbClr val="FF0000"/>
                </a:solidFill>
              </a:rPr>
              <a:t>Druhy</a:t>
            </a:r>
            <a:r>
              <a:rPr lang="cs-CZ" sz="2000" dirty="0" smtClean="0">
                <a:solidFill>
                  <a:srgbClr val="FF0000"/>
                </a:solidFill>
              </a:rPr>
              <a:t>, </a:t>
            </a:r>
            <a:r>
              <a:rPr lang="cs-CZ" sz="2000" dirty="0" smtClean="0"/>
              <a:t>které se shodují v některých znacích mají pravděpodobně společného předka, se řadí ve vyšší jednotku –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</a:rPr>
              <a:t>rod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. </a:t>
            </a:r>
            <a:r>
              <a:rPr lang="cs-CZ" sz="2000" dirty="0" smtClean="0"/>
              <a:t>Další vyšší jednotky: čeleď, řád ,třída, oddělení, kmen, podříše, říše.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187624" y="2060848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908720"/>
            <a:ext cx="5698976" cy="791524"/>
          </a:xfrm>
        </p:spPr>
        <p:txBody>
          <a:bodyPr>
            <a:normAutofit/>
          </a:bodyPr>
          <a:lstStyle/>
          <a:p>
            <a:pPr algn="r"/>
            <a:r>
              <a:rPr lang="cs-CZ" sz="2600" u="sng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Říše rostlinná se dělí na dvě podříše:</a:t>
            </a:r>
            <a:endParaRPr lang="cs-CZ" sz="2600" u="sng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424936" cy="427697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1800" b="1" dirty="0" smtClean="0"/>
              <a:t>Rostliny výtrusné</a:t>
            </a:r>
            <a:r>
              <a:rPr lang="cs-CZ" sz="1800" dirty="0" smtClean="0"/>
              <a:t> - houby, mechy, lišejníky.</a:t>
            </a:r>
            <a:r>
              <a:rPr lang="cs-CZ" sz="1800" b="1" dirty="0" smtClean="0"/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b="1" dirty="0" smtClean="0"/>
              <a:t>Rostliny semenné </a:t>
            </a:r>
            <a:r>
              <a:rPr lang="cs-CZ" sz="1800" dirty="0" smtClean="0"/>
              <a:t> - mají květy, plody. </a:t>
            </a:r>
          </a:p>
          <a:p>
            <a:pPr marL="457200" indent="-457200">
              <a:buNone/>
            </a:pPr>
            <a:r>
              <a:rPr lang="cs-CZ" sz="1800" u="sng" dirty="0" smtClean="0"/>
              <a:t>Podříše rostlin semenných se dělí podle květní stavby na dva kmeny: </a:t>
            </a:r>
          </a:p>
          <a:p>
            <a:pPr marL="457200" indent="-457200">
              <a:buNone/>
            </a:pPr>
            <a:r>
              <a:rPr lang="cs-CZ" sz="1800" b="1" dirty="0" smtClean="0">
                <a:solidFill>
                  <a:srgbClr val="FF0000"/>
                </a:solidFill>
              </a:rPr>
              <a:t>a) nahosemenné </a:t>
            </a:r>
            <a:r>
              <a:rPr lang="cs-CZ" sz="1800" dirty="0" smtClean="0"/>
              <a:t>–květy nemají pestík, opylují se větrem (patří mezi jehličnany). </a:t>
            </a:r>
          </a:p>
          <a:p>
            <a:pPr marL="457200" indent="-457200">
              <a:buNone/>
            </a:pPr>
            <a:r>
              <a:rPr lang="cs-CZ" sz="1800" b="1" dirty="0" smtClean="0">
                <a:solidFill>
                  <a:srgbClr val="FF0000"/>
                </a:solidFill>
              </a:rPr>
              <a:t>b) krytosemenné </a:t>
            </a:r>
            <a:r>
              <a:rPr lang="cs-CZ" sz="1800" dirty="0" smtClean="0"/>
              <a:t>– květy mají pestík a krytá semena (k nim patří i listnaté dřeviny) </a:t>
            </a:r>
          </a:p>
          <a:p>
            <a:pPr marL="457200" indent="-457200">
              <a:buNone/>
            </a:pPr>
            <a:r>
              <a:rPr lang="cs-CZ" sz="1800" u="sng" dirty="0" smtClean="0">
                <a:solidFill>
                  <a:srgbClr val="FF0000"/>
                </a:solidFill>
              </a:rPr>
              <a:t>Krytosemenné</a:t>
            </a:r>
            <a:r>
              <a:rPr lang="cs-CZ" sz="1800" u="sng" dirty="0" smtClean="0"/>
              <a:t> se dělí na oddělení: </a:t>
            </a:r>
          </a:p>
          <a:p>
            <a:pPr marL="457200" indent="-457200">
              <a:buNone/>
            </a:pPr>
            <a:r>
              <a:rPr lang="cs-CZ" sz="1800" dirty="0" smtClean="0">
                <a:solidFill>
                  <a:schemeClr val="bg2">
                    <a:lumMod val="50000"/>
                  </a:schemeClr>
                </a:solidFill>
              </a:rPr>
              <a:t>b.1) </a:t>
            </a:r>
            <a:r>
              <a:rPr lang="cs-CZ" sz="1800" b="1" dirty="0" smtClean="0">
                <a:solidFill>
                  <a:schemeClr val="bg2">
                    <a:lumMod val="50000"/>
                  </a:schemeClr>
                </a:solidFill>
              </a:rPr>
              <a:t>jednoděložné</a:t>
            </a:r>
            <a:r>
              <a:rPr lang="cs-CZ" sz="18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1800" dirty="0" smtClean="0"/>
              <a:t>- klíček má jednu dělohu – byliny, trávy. </a:t>
            </a:r>
          </a:p>
          <a:p>
            <a:pPr marL="457200" indent="-457200">
              <a:buNone/>
            </a:pPr>
            <a:r>
              <a:rPr lang="cs-CZ" sz="1800" dirty="0" smtClean="0">
                <a:solidFill>
                  <a:schemeClr val="bg2">
                    <a:lumMod val="50000"/>
                  </a:schemeClr>
                </a:solidFill>
              </a:rPr>
              <a:t>b.2) </a:t>
            </a:r>
            <a:r>
              <a:rPr lang="cs-CZ" sz="1800" b="1" dirty="0" smtClean="0">
                <a:solidFill>
                  <a:schemeClr val="bg2">
                    <a:lumMod val="50000"/>
                  </a:schemeClr>
                </a:solidFill>
              </a:rPr>
              <a:t>dvouděložné</a:t>
            </a:r>
            <a:r>
              <a:rPr lang="cs-CZ" sz="18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1800" dirty="0" smtClean="0"/>
              <a:t>– klíček má dvě dělohy – keře, dřeviny. </a:t>
            </a:r>
          </a:p>
          <a:p>
            <a:pPr marL="457200" indent="-457200">
              <a:buNone/>
            </a:pPr>
            <a:r>
              <a:rPr lang="cs-CZ" sz="1800" dirty="0" smtClean="0"/>
              <a:t>Oddělení </a:t>
            </a:r>
            <a:r>
              <a:rPr lang="cs-CZ" sz="1800" dirty="0" smtClean="0">
                <a:solidFill>
                  <a:schemeClr val="bg2">
                    <a:lumMod val="50000"/>
                  </a:schemeClr>
                </a:solidFill>
              </a:rPr>
              <a:t>dvouděložných</a:t>
            </a:r>
            <a:r>
              <a:rPr lang="cs-CZ" sz="1800" dirty="0" smtClean="0"/>
              <a:t> se dále dělí na třídy: </a:t>
            </a:r>
          </a:p>
          <a:p>
            <a:pPr marL="457200" indent="-457200">
              <a:buNone/>
            </a:pPr>
            <a:r>
              <a:rPr lang="cs-CZ" sz="1800" dirty="0" smtClean="0"/>
              <a:t>b2.a) </a:t>
            </a:r>
            <a:r>
              <a:rPr lang="cs-CZ" sz="1800" b="1" dirty="0" smtClean="0">
                <a:solidFill>
                  <a:schemeClr val="accent2">
                    <a:lumMod val="75000"/>
                  </a:schemeClr>
                </a:solidFill>
              </a:rPr>
              <a:t>prvoobalné</a:t>
            </a:r>
            <a:r>
              <a:rPr lang="cs-CZ" sz="1800" dirty="0" smtClean="0"/>
              <a:t> – Květní obal není vyvinut, nebo je zelený, nemá jádro – většina dřevin. </a:t>
            </a:r>
          </a:p>
          <a:p>
            <a:pPr marL="457200" indent="-457200">
              <a:buNone/>
            </a:pPr>
            <a:r>
              <a:rPr lang="cs-CZ" sz="1800" dirty="0" smtClean="0"/>
              <a:t>b2.b)</a:t>
            </a:r>
            <a:r>
              <a:rPr lang="cs-CZ" sz="18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1800" b="1" dirty="0" smtClean="0">
                <a:solidFill>
                  <a:schemeClr val="accent2">
                    <a:lumMod val="75000"/>
                  </a:schemeClr>
                </a:solidFill>
              </a:rPr>
              <a:t>srostlokorunné </a:t>
            </a:r>
            <a:r>
              <a:rPr lang="cs-CZ" sz="1800" dirty="0" smtClean="0"/>
              <a:t>– květy mají kalich a korunu – ovocné dřeviny keře.</a:t>
            </a:r>
            <a:endParaRPr lang="cs-CZ" sz="18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043608" y="2060848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124744"/>
            <a:ext cx="5997352" cy="832966"/>
          </a:xfrm>
        </p:spPr>
        <p:txBody>
          <a:bodyPr>
            <a:normAutofit/>
          </a:bodyPr>
          <a:lstStyle/>
          <a:p>
            <a:pPr algn="ctr"/>
            <a:r>
              <a:rPr lang="cs-CZ" sz="260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    A. Jehličnaté dřeviny</a:t>
            </a:r>
            <a:endParaRPr lang="cs-CZ" sz="2600" dirty="0">
              <a:ln w="18000">
                <a:solidFill>
                  <a:srgbClr val="00B05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772816"/>
            <a:ext cx="6497656" cy="4176464"/>
          </a:xfrm>
        </p:spPr>
        <p:txBody>
          <a:bodyPr>
            <a:normAutofit/>
          </a:bodyPr>
          <a:lstStyle/>
          <a:p>
            <a:r>
              <a:rPr lang="cs-CZ" sz="1600" dirty="0" smtClean="0"/>
              <a:t>Jedle bělokorá 	- JD</a:t>
            </a:r>
          </a:p>
          <a:p>
            <a:r>
              <a:rPr lang="cs-CZ" sz="1600" dirty="0" smtClean="0"/>
              <a:t>Tis červený		- TS</a:t>
            </a:r>
          </a:p>
          <a:p>
            <a:r>
              <a:rPr lang="cs-CZ" sz="1600" dirty="0" smtClean="0"/>
              <a:t>Smrk </a:t>
            </a:r>
            <a:r>
              <a:rPr lang="cs-CZ" sz="1600" dirty="0" err="1" smtClean="0"/>
              <a:t>ztepilý</a:t>
            </a:r>
            <a:r>
              <a:rPr lang="cs-CZ" sz="1600" dirty="0" smtClean="0"/>
              <a:t> 		- SM</a:t>
            </a:r>
          </a:p>
          <a:p>
            <a:r>
              <a:rPr lang="cs-CZ" sz="1600" dirty="0" smtClean="0"/>
              <a:t>Jalovec obecný   	- JVC	</a:t>
            </a:r>
          </a:p>
          <a:p>
            <a:r>
              <a:rPr lang="cs-CZ" sz="1600" dirty="0" smtClean="0"/>
              <a:t>Borovice černá 	- BO</a:t>
            </a:r>
          </a:p>
          <a:p>
            <a:r>
              <a:rPr lang="cs-CZ" sz="1600" dirty="0" smtClean="0"/>
              <a:t>Borovice lesní 		- BO</a:t>
            </a:r>
          </a:p>
          <a:p>
            <a:r>
              <a:rPr lang="cs-CZ" sz="1600" dirty="0" smtClean="0"/>
              <a:t>Borovice limba 	- BO</a:t>
            </a:r>
          </a:p>
          <a:p>
            <a:r>
              <a:rPr lang="cs-CZ" sz="1600" dirty="0" smtClean="0"/>
              <a:t>Borovice vejmutovka      -VJ</a:t>
            </a:r>
          </a:p>
          <a:p>
            <a:r>
              <a:rPr lang="cs-CZ" sz="1600" dirty="0" smtClean="0"/>
              <a:t>Modřín opadavý             -MD</a:t>
            </a:r>
          </a:p>
          <a:p>
            <a:r>
              <a:rPr lang="cs-CZ" sz="1600" dirty="0" smtClean="0"/>
              <a:t>Douglaska tisolistá         -DG</a:t>
            </a:r>
            <a:endParaRPr lang="cs-CZ" sz="1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259632" y="2708920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115616" y="2276872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836712"/>
            <a:ext cx="5842992" cy="811527"/>
          </a:xfrm>
        </p:spPr>
        <p:txBody>
          <a:bodyPr>
            <a:normAutofit/>
          </a:bodyPr>
          <a:lstStyle/>
          <a:p>
            <a:r>
              <a:rPr lang="cs-CZ" sz="2600" dirty="0" err="1" smtClean="0">
                <a:ln>
                  <a:solidFill>
                    <a:srgbClr val="00B050"/>
                  </a:solidFill>
                </a:ln>
                <a:solidFill>
                  <a:schemeClr val="accent2"/>
                </a:solidFill>
              </a:rPr>
              <a:t>B.Listnaté</a:t>
            </a:r>
            <a:r>
              <a:rPr lang="cs-CZ" sz="2600" dirty="0" smtClean="0">
                <a:ln>
                  <a:solidFill>
                    <a:srgbClr val="00B050"/>
                  </a:solidFill>
                </a:ln>
                <a:solidFill>
                  <a:schemeClr val="accent2"/>
                </a:solidFill>
              </a:rPr>
              <a:t> dřeviny - tvrdé</a:t>
            </a:r>
            <a:endParaRPr lang="cs-CZ" sz="2600" dirty="0">
              <a:ln>
                <a:solidFill>
                  <a:srgbClr val="00B050"/>
                </a:solidFill>
              </a:ln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1556792"/>
            <a:ext cx="6491165" cy="4392488"/>
          </a:xfrm>
        </p:spPr>
        <p:txBody>
          <a:bodyPr>
            <a:noAutofit/>
          </a:bodyPr>
          <a:lstStyle/>
          <a:p>
            <a:r>
              <a:rPr lang="cs-CZ" sz="1600" dirty="0" smtClean="0"/>
              <a:t>Jasan </a:t>
            </a:r>
            <a:r>
              <a:rPr lang="cs-CZ" sz="1600" dirty="0" err="1" smtClean="0"/>
              <a:t>ztepilý</a:t>
            </a:r>
            <a:r>
              <a:rPr lang="cs-CZ" sz="1600" dirty="0" smtClean="0"/>
              <a:t>  			- JS              </a:t>
            </a:r>
          </a:p>
          <a:p>
            <a:r>
              <a:rPr lang="cs-CZ" sz="1600" dirty="0" smtClean="0"/>
              <a:t>Javor mleč 			- JV</a:t>
            </a:r>
          </a:p>
          <a:p>
            <a:r>
              <a:rPr lang="cs-CZ" sz="1600" dirty="0" smtClean="0"/>
              <a:t>Javor klen 			- JV </a:t>
            </a:r>
          </a:p>
          <a:p>
            <a:r>
              <a:rPr lang="cs-CZ" sz="1600" dirty="0" smtClean="0"/>
              <a:t>Babyka obecná 		- JV </a:t>
            </a:r>
          </a:p>
          <a:p>
            <a:r>
              <a:rPr lang="cs-CZ" sz="1600" dirty="0" smtClean="0"/>
              <a:t>Jeřáb ptačí 			- JŘ </a:t>
            </a:r>
          </a:p>
          <a:p>
            <a:r>
              <a:rPr lang="cs-CZ" sz="1600" dirty="0" smtClean="0"/>
              <a:t>Dub letní (křemelák) 		- DB</a:t>
            </a:r>
          </a:p>
          <a:p>
            <a:r>
              <a:rPr lang="cs-CZ" sz="1600" dirty="0" smtClean="0"/>
              <a:t>Dub zimní (drnák) 		- DB</a:t>
            </a:r>
          </a:p>
          <a:p>
            <a:r>
              <a:rPr lang="cs-CZ" sz="1600" dirty="0" smtClean="0"/>
              <a:t>Dub cer 			- </a:t>
            </a:r>
            <a:r>
              <a:rPr lang="cs-CZ" sz="1600" dirty="0" err="1" smtClean="0"/>
              <a:t>CER</a:t>
            </a:r>
            <a:endParaRPr lang="cs-CZ" sz="1600" dirty="0" smtClean="0"/>
          </a:p>
          <a:p>
            <a:r>
              <a:rPr lang="cs-CZ" sz="1600" dirty="0" smtClean="0"/>
              <a:t>Buk lesní 			- BK</a:t>
            </a:r>
          </a:p>
          <a:p>
            <a:r>
              <a:rPr lang="cs-CZ" sz="1600" dirty="0" smtClean="0"/>
              <a:t>Habr obecný 			- HB</a:t>
            </a:r>
          </a:p>
          <a:p>
            <a:r>
              <a:rPr lang="cs-CZ" sz="1600" dirty="0" smtClean="0"/>
              <a:t>Bříza bělokorá 		- BŘ</a:t>
            </a:r>
          </a:p>
          <a:p>
            <a:r>
              <a:rPr lang="cs-CZ" sz="1600" dirty="0" smtClean="0"/>
              <a:t>Bříza pýřitá 			- BŘ</a:t>
            </a:r>
          </a:p>
          <a:p>
            <a:r>
              <a:rPr lang="cs-CZ" sz="1600" dirty="0" smtClean="0"/>
              <a:t>Jilm horský  			- JL</a:t>
            </a:r>
          </a:p>
          <a:p>
            <a:r>
              <a:rPr lang="cs-CZ" sz="1600" dirty="0" smtClean="0"/>
              <a:t>Jilm ladní 			- JL</a:t>
            </a:r>
          </a:p>
          <a:p>
            <a:r>
              <a:rPr lang="cs-CZ" sz="1600" dirty="0" smtClean="0"/>
              <a:t>Trnovník bílý (akát</a:t>
            </a:r>
            <a:r>
              <a:rPr lang="cs-CZ" sz="2000" dirty="0" smtClean="0"/>
              <a:t>)		</a:t>
            </a:r>
            <a:r>
              <a:rPr lang="cs-CZ" sz="1600" dirty="0" smtClean="0"/>
              <a:t>- AK</a:t>
            </a:r>
            <a:r>
              <a:rPr lang="cs-CZ" sz="2000" dirty="0" smtClean="0"/>
              <a:t>		</a:t>
            </a:r>
          </a:p>
          <a:p>
            <a:pPr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547664" y="3068960"/>
            <a:ext cx="4546848" cy="2500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980728"/>
            <a:ext cx="5266928" cy="731518"/>
          </a:xfrm>
        </p:spPr>
        <p:txBody>
          <a:bodyPr>
            <a:normAutofit/>
          </a:bodyPr>
          <a:lstStyle/>
          <a:p>
            <a:pPr algn="ctr"/>
            <a:r>
              <a:rPr lang="cs-CZ" sz="2600" dirty="0" err="1" smtClean="0">
                <a:solidFill>
                  <a:schemeClr val="accent2"/>
                </a:solidFill>
              </a:rPr>
              <a:t>C.Listnaté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chemeClr val="accent2"/>
                </a:solidFill>
              </a:rPr>
              <a:t>dřeviny - měkké</a:t>
            </a:r>
            <a:endParaRPr lang="cs-CZ" sz="2600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772816"/>
            <a:ext cx="6458406" cy="4104456"/>
          </a:xfrm>
        </p:spPr>
        <p:txBody>
          <a:bodyPr>
            <a:normAutofit/>
          </a:bodyPr>
          <a:lstStyle/>
          <a:p>
            <a:r>
              <a:rPr lang="cs-CZ" sz="1600" dirty="0" smtClean="0"/>
              <a:t>Topol bílý 			- TP</a:t>
            </a:r>
          </a:p>
          <a:p>
            <a:r>
              <a:rPr lang="cs-CZ" sz="1600" dirty="0" smtClean="0"/>
              <a:t>Topol černý 			- TP</a:t>
            </a:r>
          </a:p>
          <a:p>
            <a:r>
              <a:rPr lang="cs-CZ" sz="1600" dirty="0" smtClean="0"/>
              <a:t>Topol kanadský		- TP </a:t>
            </a:r>
          </a:p>
          <a:p>
            <a:r>
              <a:rPr lang="cs-CZ" sz="1600" dirty="0" smtClean="0"/>
              <a:t>Osika obecná 			- OS</a:t>
            </a:r>
          </a:p>
          <a:p>
            <a:r>
              <a:rPr lang="cs-CZ" sz="1600" dirty="0" smtClean="0"/>
              <a:t>Vrba bílá 			- VR</a:t>
            </a:r>
          </a:p>
          <a:p>
            <a:r>
              <a:rPr lang="cs-CZ" sz="1600" dirty="0" smtClean="0"/>
              <a:t>Vrba obecná (jíva) 		- VR</a:t>
            </a:r>
          </a:p>
          <a:p>
            <a:r>
              <a:rPr lang="cs-CZ" sz="1600" dirty="0" smtClean="0"/>
              <a:t>Lípa malolistá (srdčitá)		- LP </a:t>
            </a:r>
          </a:p>
          <a:p>
            <a:r>
              <a:rPr lang="cs-CZ" sz="1600" dirty="0" smtClean="0"/>
              <a:t>Lípa velkolistá 		- LP</a:t>
            </a:r>
          </a:p>
          <a:p>
            <a:r>
              <a:rPr lang="cs-CZ" sz="1600" dirty="0" smtClean="0"/>
              <a:t>Olše lepkavá 			- OL</a:t>
            </a:r>
          </a:p>
          <a:p>
            <a:r>
              <a:rPr lang="cs-CZ" sz="1600" dirty="0" smtClean="0"/>
              <a:t>Jírovec maďal			- KS</a:t>
            </a:r>
            <a:endParaRPr lang="cs-CZ" sz="1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043608" y="2060848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980728"/>
            <a:ext cx="5915000" cy="821528"/>
          </a:xfrm>
        </p:spPr>
        <p:txBody>
          <a:bodyPr>
            <a:normAutofit/>
          </a:bodyPr>
          <a:lstStyle/>
          <a:p>
            <a:pPr algn="ctr"/>
            <a:r>
              <a:rPr lang="cs-CZ" sz="2600" dirty="0" err="1" smtClean="0">
                <a:solidFill>
                  <a:schemeClr val="accent2"/>
                </a:solidFill>
              </a:rPr>
              <a:t>D.Listnaté</a:t>
            </a:r>
            <a:r>
              <a:rPr lang="cs-CZ" sz="2600" dirty="0" smtClean="0">
                <a:solidFill>
                  <a:schemeClr val="accent2"/>
                </a:solidFill>
              </a:rPr>
              <a:t> dřeviny – ovocné </a:t>
            </a:r>
            <a:endParaRPr lang="cs-CZ" sz="2600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060848"/>
            <a:ext cx="6999201" cy="3849291"/>
          </a:xfrm>
        </p:spPr>
        <p:txBody>
          <a:bodyPr>
            <a:normAutofit/>
          </a:bodyPr>
          <a:lstStyle/>
          <a:p>
            <a:r>
              <a:rPr lang="cs-CZ" sz="1600" dirty="0" smtClean="0"/>
              <a:t>Hrušeň Obecná		- HR		</a:t>
            </a:r>
          </a:p>
          <a:p>
            <a:r>
              <a:rPr lang="cs-CZ" sz="1600" dirty="0" smtClean="0"/>
              <a:t>Ořešák královský 		- OŘ</a:t>
            </a:r>
          </a:p>
          <a:p>
            <a:r>
              <a:rPr lang="cs-CZ" sz="1600" dirty="0" smtClean="0"/>
              <a:t>Třešeň ptačí 			- TŘ</a:t>
            </a:r>
          </a:p>
          <a:p>
            <a:r>
              <a:rPr lang="cs-CZ" sz="1600" dirty="0" smtClean="0"/>
              <a:t>Jabloň lesní 			- JB </a:t>
            </a:r>
          </a:p>
          <a:p>
            <a:r>
              <a:rPr lang="cs-CZ" sz="1600" dirty="0" smtClean="0"/>
              <a:t>Švestka domácí		- SV</a:t>
            </a:r>
            <a:endParaRPr lang="cs-CZ" sz="1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1043608" y="2060848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20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Otázky k opakování tématu: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1) Vysvětli pojem DRUH v rostlinném systému.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2) Jaké jsou další vyšší jednotky než druh ?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3) Jaké je základní rozdělení dřevin ?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4) Jaké jsi si </a:t>
            </a:r>
            <a:r>
              <a:rPr lang="cs-CZ" sz="2400" smtClean="0">
                <a:solidFill>
                  <a:srgbClr val="FF0000"/>
                </a:solidFill>
              </a:rPr>
              <a:t>zapamatoval zkratky–označení dřevin ?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Literatura</a:t>
            </a:r>
          </a:p>
          <a:p>
            <a:endParaRPr lang="cs-CZ" sz="1200" dirty="0" smtClean="0"/>
          </a:p>
          <a:p>
            <a:r>
              <a:rPr lang="cs-CZ" sz="1200" dirty="0" err="1" smtClean="0"/>
              <a:t>Ing.KŘUPALOVÁ</a:t>
            </a:r>
            <a:r>
              <a:rPr lang="cs-CZ" sz="1200" dirty="0" smtClean="0"/>
              <a:t>, Zdeňka. </a:t>
            </a:r>
            <a:r>
              <a:rPr lang="cs-CZ" sz="1200" i="1" dirty="0" smtClean="0"/>
              <a:t>Nauka o materiálech pro 1. a 2. ročník SOU učebního oboru truhlář</a:t>
            </a:r>
            <a:r>
              <a:rPr lang="cs-CZ" sz="1200" dirty="0" smtClean="0"/>
              <a:t>. Praha 1, Mostecká 9: SOBOTÁLES, 1999, ISBN 80-85920-57-3. </a:t>
            </a:r>
            <a:endParaRPr lang="cs-CZ" sz="1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5" name="Zástupný symbol pro číslo snímku 3"/>
          <p:cNvSpPr txBox="1">
            <a:spLocks/>
          </p:cNvSpPr>
          <p:nvPr/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1043608" y="2060848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0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870</TotalTime>
  <Words>544</Words>
  <Application>Microsoft Office PowerPoint</Application>
  <PresentationFormat>Předvádění na obrazovce (4:3)</PresentationFormat>
  <Paragraphs>135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Třídění (druhování) rostlin</vt:lpstr>
      <vt:lpstr>Říše rostlinná se dělí na dvě podříše:</vt:lpstr>
      <vt:lpstr>       A. Jehličnaté dřeviny</vt:lpstr>
      <vt:lpstr>B.Listnaté dřeviny - tvrdé</vt:lpstr>
      <vt:lpstr>C.Listnaté dřeviny - měkké</vt:lpstr>
      <vt:lpstr>D.Listnaté dřeviny – ovocné 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74</cp:revision>
  <dcterms:created xsi:type="dcterms:W3CDTF">2010-11-01T23:40:31Z</dcterms:created>
  <dcterms:modified xsi:type="dcterms:W3CDTF">2013-05-14T06:37:06Z</dcterms:modified>
</cp:coreProperties>
</file>