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4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108" d="100"/>
          <a:sy n="10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9490689-CF09-4902-8DB1-BE59CDEB0BCF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829C7-C893-4455-97F9-064253577D9E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66FF5AD-2834-4197-94AC-35D8D0D2F4A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C0DC7C-A254-4740-9452-EA9A265CF0B8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AF8617-25EB-4DB5-A6E8-C2EBB6309069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44E1F-623C-4116-98A7-9EC4EA9A9B4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829E47-9658-4065-B1DD-A57D0062FA34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34B09-2342-433A-9F0F-90F0843D41D5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55F017-90D5-4FC0-81D9-1400499421A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33A03-1903-45C3-AC89-579B912B978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9F08615-0C60-48DF-B65E-F29E35342FE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D8BDAD6-5673-445B-A6CE-60BC8E952B1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0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850699"/>
              </p:ext>
            </p:extLst>
          </p:nvPr>
        </p:nvGraphicFramePr>
        <p:xfrm>
          <a:off x="750311" y="1772816"/>
          <a:ext cx="7560000" cy="417599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35322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  <a:latin typeface="Calibri" pitchFamily="34" charset="0"/>
                        </a:rPr>
                        <a:t>Projekt MŠMT</a:t>
                      </a:r>
                      <a:endParaRPr lang="cs-CZ" sz="1100" b="1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lang="cs-CZ" sz="1100" b="1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lang="cs-CZ" sz="1100" b="1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  <a:latin typeface="Calibri" pitchFamily="34" charset="0"/>
                        </a:rPr>
                        <a:t>Šablona</a:t>
                      </a:r>
                      <a:endParaRPr lang="cs-CZ" sz="1100" b="1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effectLst/>
                          <a:latin typeface="Calibri" pitchFamily="34" charset="0"/>
                        </a:rPr>
                        <a:t>III/2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alpha val="0"/>
                      </a:schemeClr>
                    </a:solidFill>
                  </a:tcPr>
                </a:tc>
              </a:tr>
              <a:tr h="23107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Sada</a:t>
                      </a:r>
                      <a:endParaRPr lang="cs-CZ" sz="1100" b="1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28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Vyučovací hodina o základním</a:t>
                      </a:r>
                      <a:r>
                        <a:rPr lang="cs-CZ" sz="1100" b="0" baseline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 rozdělení dřevin , vegetace, tvar stromu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415085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Rozdělení dřevin,</a:t>
                      </a:r>
                      <a:r>
                        <a:rPr lang="cs-CZ" sz="1100" b="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 význam pro člověka, ekologie a její vliv na životní prostředí, fyziologie, vegetační klid, vegetace, části stromu, transpirace, respirace.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1200" dirty="0" smtClean="0">
                          <a:effectLst/>
                          <a:latin typeface="Calibri" pitchFamily="34" charset="0"/>
                        </a:rPr>
                        <a:t>Předmět</a:t>
                      </a:r>
                      <a:endParaRPr lang="cs-CZ" sz="1100" b="1" dirty="0" smtClean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effectLst/>
                          <a:latin typeface="Calibri" pitchFamily="34" charset="0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lang="cs-CZ" sz="1100" b="1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err="1" smtClean="0"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100" b="0" dirty="0" smtClean="0"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. Ing. Miloš</a:t>
                      </a:r>
                      <a:r>
                        <a:rPr lang="cs-CZ" sz="1100" b="0" baseline="0" dirty="0" smtClean="0"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Václav NOVÁK</a:t>
                      </a:r>
                      <a:endParaRPr lang="cs-CZ" sz="1100" b="0" dirty="0"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100" b="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1. ročník oboru Truhlář, Tesař</a:t>
                      </a:r>
                      <a:endParaRPr kumimoji="0" lang="cs-CZ" sz="1100" b="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532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100" b="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b="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55576" y="908720"/>
            <a:ext cx="75608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Rozdělení dřevin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7660" y="1357317"/>
            <a:ext cx="75608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/>
              <a:t>VY_32_INOVACE_28_553</a:t>
            </a:r>
            <a:endParaRPr lang="cs-CZ" b="1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89053"/>
            <a:ext cx="8229600" cy="4525963"/>
          </a:xfr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Fyziologie dřevin</a:t>
            </a:r>
          </a:p>
          <a:p>
            <a:pPr algn="ctr">
              <a:buNone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</a:p>
          <a:p>
            <a:pPr>
              <a:buNone/>
            </a:pPr>
            <a:r>
              <a:rPr lang="cs-CZ" sz="2000" dirty="0" smtClean="0"/>
              <a:t>Rostlinná fyziologie je nauka, která se zabývá životními projevy rostlin a životními pochody v rostlinných tělesech. Existence rostlin závisí na podmínkách prostředí a to: 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a) Nebiotických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půda 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voda 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teplo 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světelná energie 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vzduch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b) Biotické podmínky </a:t>
            </a:r>
            <a:r>
              <a:rPr lang="cs-CZ" sz="2000" dirty="0" smtClean="0">
                <a:solidFill>
                  <a:schemeClr val="tx1"/>
                </a:solidFill>
              </a:rPr>
              <a:t>jsou součástí živé přírody – sousední rostliny, houby, živočichové (poskytují půdě hnojivo – organické látky).</a:t>
            </a:r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Vznik  a vývoj rostlin na Zemi, vývoj dřevin </a:t>
            </a:r>
          </a:p>
          <a:p>
            <a:pPr algn="ctr">
              <a:buNone/>
            </a:pPr>
            <a:endParaRPr lang="cs-CZ" sz="2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>
              <a:buNone/>
            </a:pPr>
            <a:r>
              <a:rPr lang="cs-CZ" sz="2000" dirty="0" smtClean="0"/>
              <a:t>Vznik života a vývoj organismů na Zemi trvá více než miliardu let. První velmi jednoduché rostliny byly </a:t>
            </a:r>
            <a:r>
              <a:rPr lang="cs-CZ" sz="2000" dirty="0" smtClean="0">
                <a:solidFill>
                  <a:srgbClr val="FF0000"/>
                </a:solidFill>
              </a:rPr>
              <a:t>bakterie</a:t>
            </a:r>
            <a:r>
              <a:rPr lang="cs-CZ" sz="2000" dirty="0" smtClean="0"/>
              <a:t>, k nim se potom přidružily </a:t>
            </a:r>
            <a:r>
              <a:rPr lang="cs-CZ" sz="2000" dirty="0" smtClean="0">
                <a:solidFill>
                  <a:srgbClr val="FF0000"/>
                </a:solidFill>
              </a:rPr>
              <a:t>chaluhy</a:t>
            </a:r>
            <a:r>
              <a:rPr lang="cs-CZ" sz="2000" dirty="0" smtClean="0"/>
              <a:t> , které dodnes rostou v mořích. Podle nálezů ve zkamenělinách se zjistilo, že první suchozemské vyšší rostliny tzv. cévnaté vznikly asi před 300-400 miliony lety.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Z původních kapraďových rostlin se vyvinuly později rostliny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nahosemenné</a:t>
            </a:r>
            <a:r>
              <a:rPr lang="cs-CZ" sz="2000" dirty="0" smtClean="0"/>
              <a:t>, z nichž nejdůležitější jsou jehličnany.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Krytosemenné rostliny </a:t>
            </a:r>
            <a:r>
              <a:rPr lang="cs-CZ" sz="2000" dirty="0" smtClean="0"/>
              <a:t>(a tedy listnaté dřeviny) vznikly úplně samostatně, nevyvinuly se z nahosemenných a vznikly až o několik milionů let později než na nahosemenné.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Stromy jako živé organismy </a:t>
            </a:r>
          </a:p>
          <a:p>
            <a:pPr algn="ctr">
              <a:buNone/>
            </a:pPr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dirty="0" smtClean="0"/>
              <a:t>Stromy jsou největší živé organismy z říše rostlinné. Začínají svůj život jako malé semenáčky, s postupujícím růstem však získávají převahu nad ostatními rostlinami, proti nimž mají tři biologické zvláštnosti.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Výškový vzrůst </a:t>
            </a:r>
          </a:p>
          <a:p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Pevné, stabilní kořeny</a:t>
            </a:r>
          </a:p>
          <a:p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Dlouhou životnost</a:t>
            </a:r>
            <a:endParaRPr lang="cs-CZ" sz="2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72264" y="621508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algn="ctr">
              <a:buNone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Život dřevin v ročních obdobích  </a:t>
            </a:r>
          </a:p>
          <a:p>
            <a:pPr lvl="1" algn="ctr">
              <a:buNone/>
            </a:pP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1">
              <a:buNone/>
            </a:pPr>
            <a:r>
              <a:rPr lang="cs-CZ" sz="2000" dirty="0" smtClean="0"/>
              <a:t>U rostlin se tak jako u všech živých bytostí střídá období intenzivní životní činnosti – tzv. </a:t>
            </a:r>
            <a:r>
              <a:rPr lang="cs-CZ" sz="2000" dirty="0" smtClean="0">
                <a:solidFill>
                  <a:srgbClr val="00B050"/>
                </a:solidFill>
              </a:rPr>
              <a:t>vegetační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období s obdobím odpočinku tzv. obdobím </a:t>
            </a:r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vegetačního klidu</a:t>
            </a:r>
            <a:r>
              <a:rPr lang="cs-CZ" sz="2000" dirty="0" smtClean="0"/>
              <a:t>.  </a:t>
            </a:r>
          </a:p>
          <a:p>
            <a:pPr lvl="1">
              <a:buNone/>
            </a:pPr>
            <a:r>
              <a:rPr lang="cs-CZ" sz="2000" dirty="0" smtClean="0"/>
              <a:t>U nás se střídá </a:t>
            </a:r>
            <a:r>
              <a:rPr lang="cs-CZ" sz="2000" dirty="0" smtClean="0">
                <a:solidFill>
                  <a:srgbClr val="0070C0"/>
                </a:solidFill>
              </a:rPr>
              <a:t>studené</a:t>
            </a:r>
            <a:r>
              <a:rPr lang="cs-CZ" sz="2000" dirty="0" smtClean="0"/>
              <a:t> roční období (vegetačního klidu) s </a:t>
            </a:r>
            <a:r>
              <a:rPr lang="cs-CZ" sz="2000" dirty="0" smtClean="0">
                <a:solidFill>
                  <a:srgbClr val="FFFF00"/>
                </a:solidFill>
              </a:rPr>
              <a:t>teplým</a:t>
            </a:r>
            <a:r>
              <a:rPr lang="cs-CZ" sz="2000" dirty="0" smtClean="0"/>
              <a:t> obdobím (vegetační činnosti), v teplých krajinách období sucha a dešťů. </a:t>
            </a:r>
          </a:p>
          <a:p>
            <a:pPr lvl="1">
              <a:buNone/>
            </a:pPr>
            <a:r>
              <a:rPr lang="cs-CZ" sz="2000" dirty="0" smtClean="0"/>
              <a:t>Dřeviny na podzim pouze zastavují svůj růst, ale neodumírají. Vnější vzhled se přitom u většiny jehličnatých dřevin nemění.</a:t>
            </a:r>
          </a:p>
          <a:p>
            <a:pPr lvl="1">
              <a:buNone/>
            </a:pP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52596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Části stromu </a:t>
            </a:r>
          </a:p>
          <a:p>
            <a:pPr algn="ctr">
              <a:buNone/>
            </a:pPr>
            <a:endParaRPr lang="cs-CZ" sz="2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Kořeny </a:t>
            </a:r>
          </a:p>
          <a:p>
            <a:pPr>
              <a:buNone/>
            </a:pPr>
            <a:endParaRPr lang="cs-CZ" sz="2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>
              <a:buNone/>
            </a:pPr>
            <a:r>
              <a:rPr lang="cs-CZ" sz="2000" dirty="0" smtClean="0"/>
              <a:t>a) </a:t>
            </a:r>
            <a:r>
              <a:rPr lang="cs-CZ" sz="2000" dirty="0" err="1" smtClean="0"/>
              <a:t>kůlovitá</a:t>
            </a:r>
            <a:r>
              <a:rPr lang="cs-CZ" sz="2000" dirty="0" smtClean="0"/>
              <a:t> kořenová soustava </a:t>
            </a:r>
          </a:p>
          <a:p>
            <a:pPr>
              <a:buNone/>
            </a:pPr>
            <a:r>
              <a:rPr lang="cs-CZ" sz="2000" dirty="0" smtClean="0"/>
              <a:t>b) srdčitá kořenová soustava </a:t>
            </a:r>
          </a:p>
          <a:p>
            <a:pPr>
              <a:buNone/>
            </a:pPr>
            <a:r>
              <a:rPr lang="cs-CZ" sz="2000" dirty="0" smtClean="0"/>
              <a:t>c) plochá – talířová kořenová soustava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Kmen (peň)</a:t>
            </a:r>
          </a:p>
          <a:p>
            <a:pPr>
              <a:buNone/>
            </a:pPr>
            <a:r>
              <a:rPr lang="cs-CZ" sz="2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Koruna  </a:t>
            </a:r>
          </a:p>
          <a:p>
            <a:pPr>
              <a:buNone/>
            </a:pPr>
            <a:r>
              <a:rPr lang="cs-CZ" sz="2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Větve </a:t>
            </a:r>
          </a:p>
          <a:p>
            <a:pPr>
              <a:buNone/>
            </a:pPr>
            <a:r>
              <a:rPr lang="cs-CZ" sz="2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Listy (jehličí)</a:t>
            </a:r>
            <a:endParaRPr lang="cs-CZ" sz="20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Fotosyntéza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chemická reakce</a:t>
            </a:r>
            <a:r>
              <a:rPr lang="cs-CZ" sz="2000" dirty="0" smtClean="0"/>
              <a:t>, při níž se z části </a:t>
            </a:r>
            <a:r>
              <a:rPr lang="cs-CZ" sz="2000" dirty="0" smtClean="0">
                <a:solidFill>
                  <a:srgbClr val="00B050"/>
                </a:solidFill>
              </a:rPr>
              <a:t>vody</a:t>
            </a:r>
            <a:r>
              <a:rPr lang="cs-CZ" sz="2000" dirty="0" smtClean="0"/>
              <a:t>, přivedené z kořenů </a:t>
            </a:r>
          </a:p>
          <a:p>
            <a:pPr>
              <a:buNone/>
            </a:pPr>
            <a:r>
              <a:rPr lang="cs-CZ" sz="2000" dirty="0" smtClean="0"/>
              <a:t>(</a:t>
            </a:r>
            <a:r>
              <a:rPr lang="cs-CZ" sz="2000" dirty="0" smtClean="0">
                <a:solidFill>
                  <a:srgbClr val="00B050"/>
                </a:solidFill>
              </a:rPr>
              <a:t>z vodíku a kyslíku</a:t>
            </a:r>
            <a:r>
              <a:rPr lang="cs-CZ" sz="2000" dirty="0" smtClean="0"/>
              <a:t>), </a:t>
            </a:r>
            <a:r>
              <a:rPr lang="cs-CZ" sz="2000" dirty="0" smtClean="0">
                <a:solidFill>
                  <a:srgbClr val="00B050"/>
                </a:solidFill>
              </a:rPr>
              <a:t>z uhlíku</a:t>
            </a:r>
            <a:r>
              <a:rPr lang="cs-CZ" sz="2000" dirty="0" smtClean="0"/>
              <a:t>, získaného z </a:t>
            </a:r>
            <a:r>
              <a:rPr lang="cs-CZ" sz="2000" dirty="0" smtClean="0">
                <a:solidFill>
                  <a:srgbClr val="00B050"/>
                </a:solidFill>
              </a:rPr>
              <a:t>oxidu uhličitého </a:t>
            </a:r>
            <a:r>
              <a:rPr lang="cs-CZ" sz="2000" dirty="0" smtClean="0"/>
              <a:t>ve vzduchu a za spolupůsobení </a:t>
            </a:r>
            <a:r>
              <a:rPr lang="cs-CZ" sz="2000" dirty="0" smtClean="0">
                <a:solidFill>
                  <a:srgbClr val="00B050"/>
                </a:solidFill>
              </a:rPr>
              <a:t>sluneční energie a chlorofylu </a:t>
            </a:r>
            <a:r>
              <a:rPr lang="cs-CZ" sz="2000" dirty="0" smtClean="0"/>
              <a:t>(listové zeleně), tvoří složité </a:t>
            </a:r>
            <a:r>
              <a:rPr lang="cs-CZ" sz="2000" dirty="0" smtClean="0">
                <a:solidFill>
                  <a:srgbClr val="00B050"/>
                </a:solidFill>
              </a:rPr>
              <a:t>organické látky, zejména cukry </a:t>
            </a:r>
            <a:r>
              <a:rPr lang="cs-CZ" sz="2000" dirty="0" smtClean="0"/>
              <a:t>(polysacharidy – složité vysokomolekulární cukry), z nichž se tvoří nová dřevní hmota a které slouží k výživě stromu.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Část </a:t>
            </a:r>
            <a:r>
              <a:rPr lang="cs-CZ" sz="2000" dirty="0" smtClean="0">
                <a:solidFill>
                  <a:srgbClr val="0070C0"/>
                </a:solidFill>
              </a:rPr>
              <a:t>vody a kyslík</a:t>
            </a:r>
            <a:r>
              <a:rPr lang="cs-CZ" sz="2000" dirty="0" smtClean="0"/>
              <a:t>, který vzniká jako odpadní produkt při fotosyntéze, se vypařuje do vzduchu. Asimilace (fotosyntéza) probíhá pouze ve vegetačním období, za určité teploty.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7239000" cy="4846320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Transpirace, respirace </a:t>
            </a:r>
          </a:p>
          <a:p>
            <a:pPr algn="ctr">
              <a:buNone/>
            </a:pPr>
            <a:endParaRPr lang="cs-CZ" sz="2800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Transpirace</a:t>
            </a:r>
            <a:r>
              <a:rPr lang="cs-CZ" sz="2800" dirty="0" smtClean="0"/>
              <a:t>  je vypařování vody z rostlinného těla v důsledku toho, že rostliny obsahují vždy více vody než vzduch. Transpirace je: </a:t>
            </a:r>
          </a:p>
          <a:p>
            <a:pPr>
              <a:buNone/>
            </a:pPr>
            <a:endParaRPr lang="cs-CZ" sz="2800" dirty="0" smtClean="0"/>
          </a:p>
          <a:p>
            <a:pPr>
              <a:buAutoNum type="alphaLcParenR"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Pokožková</a:t>
            </a:r>
            <a:r>
              <a:rPr lang="cs-CZ" sz="2800" dirty="0" smtClean="0"/>
              <a:t> – voda se vypařuje z blan pokožkových buněk celým povrchem těla (tím se zvyšuje jejich savá síla a odmítají vodu buňkám uloženým hlouběji ve dřevě). </a:t>
            </a:r>
          </a:p>
          <a:p>
            <a:pPr>
              <a:buAutoNum type="alphaLcParenR"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Průduchová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–</a:t>
            </a:r>
            <a:r>
              <a:rPr lang="cs-CZ" sz="2800" dirty="0" smtClean="0"/>
              <a:t> z ventilačních kanálků kůry,  jsou-li pokožkové buňky nerozpustné. V případě, že je vzduch příliš vlhký a rostlina nemůže vypařovat vodu, může ji vylučovat v kapalném skupenství v podobě kapek – tzv. slzení některých rostlin. </a:t>
            </a:r>
          </a:p>
          <a:p>
            <a:pPr>
              <a:buAutoNum type="alphaLcParenR"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Respirace</a:t>
            </a:r>
            <a:r>
              <a:rPr lang="cs-CZ" sz="2800" dirty="0" smtClean="0"/>
              <a:t> – dýchání je opačný proces než asimilace, při němž rostlina přijímá ze vzduchu kyslík a vydává oxid uhličitý. Dýchání probíhá bez přítomnosti světla, dýchat mohou zelené i nezelené části rostliny.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7149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Rozmnožování dřevin </a:t>
            </a:r>
          </a:p>
          <a:p>
            <a:pPr algn="ctr">
              <a:buNone/>
            </a:pPr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Rozmnožují se: </a:t>
            </a:r>
          </a:p>
          <a:p>
            <a:pPr marL="457200" indent="-457200">
              <a:buAutoNum type="alphaLcParenR"/>
            </a:pPr>
            <a:r>
              <a:rPr lang="cs-CZ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Vegetativně </a:t>
            </a:r>
            <a:r>
              <a:rPr lang="cs-CZ" sz="18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–</a:t>
            </a:r>
            <a:r>
              <a:rPr lang="cs-CZ" sz="1800" b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180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prýty(řízkováním)</a:t>
            </a:r>
            <a:endParaRPr lang="cs-CZ" sz="1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Generativně</a:t>
            </a:r>
            <a:r>
              <a:rPr lang="cs-CZ" sz="1800" dirty="0" smtClean="0"/>
              <a:t> – tj. pohlavně, pomocí semen, která dozrávají po opylení samičích buněk </a:t>
            </a: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None/>
            </a:pPr>
            <a:r>
              <a:rPr lang="cs-CZ" sz="1800" dirty="0" smtClean="0"/>
              <a:t>Na stromě mohou být květy samčí, nebo samičí, anebo obojí. </a:t>
            </a:r>
          </a:p>
          <a:p>
            <a:pPr marL="457200" indent="-457200">
              <a:buNone/>
            </a:pPr>
            <a:r>
              <a:rPr lang="cs-CZ" sz="1800" dirty="0" smtClean="0"/>
              <a:t>Opylení obstarává vítr nebo hmyz a podle toho dělíme dřeviny na: </a:t>
            </a:r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FontTx/>
              <a:buChar char="-"/>
            </a:pPr>
            <a:r>
              <a:rPr lang="cs-CZ" sz="1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větrosnubné</a:t>
            </a:r>
            <a:r>
              <a:rPr lang="cs-CZ" sz="1800" dirty="0" smtClean="0"/>
              <a:t> </a:t>
            </a:r>
          </a:p>
          <a:p>
            <a:pPr marL="457200" indent="-457200">
              <a:buFontTx/>
              <a:buChar char="-"/>
            </a:pPr>
            <a:endParaRPr lang="cs-CZ" sz="1800" dirty="0" smtClean="0"/>
          </a:p>
          <a:p>
            <a:pPr marL="457200" indent="-457200">
              <a:buFontTx/>
              <a:buChar char="-"/>
            </a:pPr>
            <a:r>
              <a:rPr lang="cs-CZ" sz="1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hmyzosnubné</a:t>
            </a: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7239000" cy="4846320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Shrnutí obsahu tématu: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1) Co je to fotosyntéza ?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2) Vysvětli pojem FYZIOLOGIE DŘEVIN ?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3) Jakým způsobem se rozmnožují rostliny ?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4) Vysvětli pojmy TRANSPIRACE A RESPIRACE.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Literatura:</a:t>
            </a:r>
          </a:p>
          <a:p>
            <a:pPr>
              <a:buNone/>
            </a:pPr>
            <a:r>
              <a:rPr lang="cs-CZ" sz="1200" dirty="0" err="1" smtClean="0"/>
              <a:t>Ing.KŘUPALOVÁ</a:t>
            </a:r>
            <a:r>
              <a:rPr lang="cs-CZ" sz="1200" dirty="0" smtClean="0"/>
              <a:t>,Zdeňka. </a:t>
            </a:r>
            <a:r>
              <a:rPr lang="cs-CZ" sz="1200" i="1" dirty="0" smtClean="0"/>
              <a:t>Nauka o materiálech pro 1. a 2. ročník SOU učebního oboru truhlář</a:t>
            </a:r>
            <a:r>
              <a:rPr lang="cs-CZ" sz="1200" dirty="0" smtClean="0"/>
              <a:t>. Praha 1, Mostecká 9: SOBOTÁLES, 1999, ISBN 80-85920-57-3. </a:t>
            </a:r>
            <a:endParaRPr lang="cs-CZ" sz="1200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935</TotalTime>
  <Words>881</Words>
  <Application>Microsoft Office PowerPoint</Application>
  <PresentationFormat>Předvádění na obrazovce (4:3)</PresentationFormat>
  <Paragraphs>159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81</cp:revision>
  <dcterms:created xsi:type="dcterms:W3CDTF">2010-11-01T23:40:31Z</dcterms:created>
  <dcterms:modified xsi:type="dcterms:W3CDTF">2013-05-14T06:36:52Z</dcterms:modified>
</cp:coreProperties>
</file>