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4" r:id="rId1"/>
  </p:sldMasterIdLst>
  <p:notesMasterIdLst>
    <p:notesMasterId r:id="rId9"/>
  </p:notesMasterIdLst>
  <p:sldIdLst>
    <p:sldId id="273" r:id="rId2"/>
    <p:sldId id="268" r:id="rId3"/>
    <p:sldId id="269" r:id="rId4"/>
    <p:sldId id="270" r:id="rId5"/>
    <p:sldId id="271" r:id="rId6"/>
    <p:sldId id="274" r:id="rId7"/>
    <p:sldId id="27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8" autoAdjust="0"/>
    <p:restoredTop sz="94629" autoAdjust="0"/>
  </p:normalViewPr>
  <p:slideViewPr>
    <p:cSldViewPr>
      <p:cViewPr varScale="1">
        <p:scale>
          <a:sx n="108" d="100"/>
          <a:sy n="108" d="100"/>
        </p:scale>
        <p:origin x="-1608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pPr/>
              <a:t>14.5.2013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5" r:id="rId1"/>
    <p:sldLayoutId id="2147483866" r:id="rId2"/>
    <p:sldLayoutId id="2147483867" r:id="rId3"/>
    <p:sldLayoutId id="2147483868" r:id="rId4"/>
    <p:sldLayoutId id="2147483869" r:id="rId5"/>
    <p:sldLayoutId id="2147483870" r:id="rId6"/>
    <p:sldLayoutId id="2147483871" r:id="rId7"/>
    <p:sldLayoutId id="2147483872" r:id="rId8"/>
    <p:sldLayoutId id="2147483873" r:id="rId9"/>
    <p:sldLayoutId id="2147483874" r:id="rId10"/>
    <p:sldLayoutId id="2147483875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1</a:t>
            </a:fld>
            <a:endParaRPr lang="cs-CZ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74512"/>
            <a:ext cx="2710588" cy="792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graphicFrame>
        <p:nvGraphicFramePr>
          <p:cNvPr id="12" name="Tabulka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66369720"/>
              </p:ext>
            </p:extLst>
          </p:nvPr>
        </p:nvGraphicFramePr>
        <p:xfrm>
          <a:off x="900432" y="19892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ICT do života školy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CZ.1.07/1.5.00/34.0771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III/2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28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Vyučovací hodina o stavbě dřeva,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makroskopie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základní řezy dřevem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Stavba dřeva,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makroskopie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kambium, řezy podélné a příčný, složení –“koláč“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Materiály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Dipl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. Ing. Miloš Václav NOVÁK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Čeština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PC, </a:t>
                      </a:r>
                      <a:r>
                        <a:rPr lang="cs-CZ" sz="12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dataprojektor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Výklad pomocí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prezentace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</a:t>
                      </a: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ročník oboru Truhlář, Tesař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ne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Seznam viz poslední </a:t>
                      </a:r>
                      <a:r>
                        <a:rPr lang="cs-CZ" sz="12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strana</a:t>
                      </a:r>
                      <a:endParaRPr lang="cs-CZ" sz="12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13" name="TextovéPole 12"/>
          <p:cNvSpPr txBox="1"/>
          <p:nvPr/>
        </p:nvSpPr>
        <p:spPr>
          <a:xfrm>
            <a:off x="827584" y="1000527"/>
            <a:ext cx="7632848" cy="84429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Stavba dřeva</a:t>
            </a:r>
            <a:endParaRPr lang="cs-CZ" sz="2400" b="1" dirty="0" smtClean="0"/>
          </a:p>
          <a:p>
            <a:pPr algn="ctr"/>
            <a:r>
              <a:rPr lang="cs-CZ" sz="2400" b="1" dirty="0" smtClean="0"/>
              <a:t> VY_32_INOVACE_28_555</a:t>
            </a:r>
            <a:endParaRPr lang="cs-CZ" sz="2400" b="1" dirty="0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cxnSp>
        <p:nvCxnSpPr>
          <p:cNvPr id="9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937555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547664" y="980728"/>
            <a:ext cx="5915000" cy="821528"/>
          </a:xfrm>
        </p:spPr>
        <p:txBody>
          <a:bodyPr>
            <a:normAutofit/>
          </a:bodyPr>
          <a:lstStyle/>
          <a:p>
            <a:pPr algn="ctr"/>
            <a:r>
              <a:rPr lang="cs-CZ" sz="2400" dirty="0" smtClean="0">
                <a:solidFill>
                  <a:schemeClr val="accent2"/>
                </a:solidFill>
              </a:rPr>
              <a:t>Dřevo – stavba dřeva</a:t>
            </a:r>
            <a:endParaRPr lang="cs-CZ" sz="2400" dirty="0">
              <a:solidFill>
                <a:schemeClr val="accent2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2060848"/>
            <a:ext cx="6999201" cy="3849291"/>
          </a:xfrm>
        </p:spPr>
        <p:txBody>
          <a:bodyPr>
            <a:normAutofit/>
          </a:bodyPr>
          <a:lstStyle/>
          <a:p>
            <a:r>
              <a:rPr lang="cs-CZ" sz="1600" dirty="0" smtClean="0"/>
              <a:t>Použití dřeva jako základního konstrukčního materiálu má tisíciletou tradici. </a:t>
            </a:r>
          </a:p>
          <a:p>
            <a:endParaRPr lang="cs-CZ" sz="1600" dirty="0" smtClean="0"/>
          </a:p>
          <a:p>
            <a:r>
              <a:rPr lang="cs-CZ" sz="1600" dirty="0" smtClean="0"/>
              <a:t>Stavebně truhlářské výrobě zůstává stále hlavním konstrukčním materiálem. Dřevo jako průmyslový materiál pochází převážně z kmene, proto se v dalších kapitolách, pojednávajících o struktuře dřeva, téměř výlučně jedná o strukturu dřeva z kmene.</a:t>
            </a: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17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20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75252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Základní prvky struktury dřeva </a:t>
            </a:r>
          </a:p>
          <a:p>
            <a:pPr algn="ctr">
              <a:buNone/>
            </a:pPr>
            <a:r>
              <a:rPr lang="cs-CZ" sz="2400" u="sng" dirty="0" smtClean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Makroskopická stavba  </a:t>
            </a:r>
          </a:p>
          <a:p>
            <a:pPr algn="ctr">
              <a:buFontTx/>
              <a:buChar char="-"/>
            </a:pPr>
            <a:endParaRPr lang="cs-CZ" sz="2400" dirty="0" smtClean="0"/>
          </a:p>
          <a:p>
            <a:pPr algn="ctr">
              <a:buFontTx/>
              <a:buChar char="-"/>
            </a:pPr>
            <a:endParaRPr lang="cs-CZ" sz="2400" dirty="0" smtClean="0"/>
          </a:p>
          <a:p>
            <a:pPr>
              <a:buNone/>
            </a:pPr>
            <a:r>
              <a:rPr lang="cs-CZ" sz="1600" u="sng" dirty="0" smtClean="0">
                <a:solidFill>
                  <a:schemeClr val="tx2"/>
                </a:solidFill>
              </a:rPr>
              <a:t>Hlavní řezy a části kmene:</a:t>
            </a:r>
          </a:p>
          <a:p>
            <a:pPr>
              <a:buNone/>
            </a:pPr>
            <a:endParaRPr lang="cs-CZ" sz="1600" dirty="0"/>
          </a:p>
          <a:p>
            <a:pPr>
              <a:buFontTx/>
              <a:buChar char="-"/>
            </a:pPr>
            <a:r>
              <a:rPr lang="cs-CZ" sz="1600" dirty="0" smtClean="0"/>
              <a:t>Příčném – čelním</a:t>
            </a:r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1600" dirty="0" smtClean="0"/>
              <a:t>Radiálním - poloměrovém </a:t>
            </a:r>
          </a:p>
          <a:p>
            <a:pPr>
              <a:buFontTx/>
              <a:buChar char="-"/>
            </a:pPr>
            <a:endParaRPr lang="cs-CZ" sz="1600" dirty="0" smtClean="0"/>
          </a:p>
          <a:p>
            <a:pPr>
              <a:buFontTx/>
              <a:buChar char="-"/>
            </a:pPr>
            <a:r>
              <a:rPr lang="cs-CZ" sz="1600" dirty="0" smtClean="0"/>
              <a:t>Tangenciálním - tečnovém</a:t>
            </a:r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525963"/>
          </a:xfrm>
        </p:spPr>
        <p:txBody>
          <a:bodyPr>
            <a:normAutofit/>
          </a:bodyPr>
          <a:lstStyle/>
          <a:p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P</a:t>
            </a:r>
            <a:r>
              <a:rPr lang="cs-CZ" sz="2000" dirty="0" smtClean="0"/>
              <a:t> - příčný (čelní) řez </a:t>
            </a:r>
          </a:p>
          <a:p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R</a:t>
            </a:r>
            <a:r>
              <a:rPr lang="cs-CZ" sz="2000" dirty="0" smtClean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cs-CZ" sz="2000" dirty="0" smtClean="0"/>
              <a:t>- radiální (poloměrový) řez </a:t>
            </a:r>
          </a:p>
          <a:p>
            <a:r>
              <a:rPr lang="cs-CZ" sz="2000" dirty="0">
                <a:solidFill>
                  <a:schemeClr val="accent6">
                    <a:lumMod val="75000"/>
                  </a:schemeClr>
                </a:solidFill>
              </a:rPr>
              <a:t>T</a:t>
            </a:r>
            <a:r>
              <a:rPr lang="cs-CZ" sz="2000" dirty="0" smtClean="0"/>
              <a:t> - tangenciální (tečnový)</a:t>
            </a:r>
            <a:endParaRPr lang="cs-CZ" sz="2000" dirty="0"/>
          </a:p>
          <a:p>
            <a:pPr>
              <a:buNone/>
            </a:pPr>
            <a:endParaRPr lang="cs-CZ" sz="20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1026" name="Picture 2" descr="C:\Documents and Settings\Tomáš\Plocha\0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52467" y="1988840"/>
            <a:ext cx="3835957" cy="36724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196752"/>
            <a:ext cx="8229600" cy="452596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2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Hlavní části kmene </a:t>
            </a:r>
          </a:p>
          <a:p>
            <a:pPr algn="ctr">
              <a:buNone/>
            </a:pPr>
            <a:endParaRPr lang="cs-CZ" sz="1200" dirty="0"/>
          </a:p>
          <a:p>
            <a:pPr algn="ctr">
              <a:buNone/>
            </a:pPr>
            <a:endParaRPr lang="cs-CZ" sz="1200" dirty="0" smtClean="0"/>
          </a:p>
          <a:p>
            <a:pPr algn="ctr">
              <a:buNone/>
            </a:pPr>
            <a:r>
              <a:rPr lang="cs-CZ" sz="1400" b="1" dirty="0" smtClean="0"/>
              <a:t>Kůra</a:t>
            </a:r>
            <a:endParaRPr lang="cs-CZ" sz="1400" b="1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5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5" name="Picture 3" descr="C:\Documents and Settings\Tomáš\Plocha\rez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07704" y="2060848"/>
            <a:ext cx="5209370" cy="3528392"/>
          </a:xfrm>
          <a:prstGeom prst="rect">
            <a:avLst/>
          </a:prstGeom>
          <a:noFill/>
        </p:spPr>
      </p:pic>
      <p:sp>
        <p:nvSpPr>
          <p:cNvPr id="2" name="TextovéPole 1"/>
          <p:cNvSpPr txBox="1"/>
          <p:nvPr/>
        </p:nvSpPr>
        <p:spPr>
          <a:xfrm>
            <a:off x="4644008" y="227687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505164" y="2060848"/>
            <a:ext cx="345121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400" b="1" dirty="0" smtClean="0"/>
              <a:t>Kůra=</a:t>
            </a:r>
            <a:r>
              <a:rPr lang="cs-CZ" sz="1400" b="1" dirty="0" err="1" smtClean="0"/>
              <a:t>borka+zelená</a:t>
            </a:r>
            <a:r>
              <a:rPr lang="cs-CZ" sz="1400" b="1" dirty="0" smtClean="0"/>
              <a:t> </a:t>
            </a:r>
            <a:r>
              <a:rPr lang="cs-CZ" sz="1400" b="1" dirty="0" err="1" smtClean="0"/>
              <a:t>kůra+lýko</a:t>
            </a:r>
            <a:endParaRPr lang="cs-CZ" sz="1400" b="1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28596" y="1285860"/>
            <a:ext cx="8229600" cy="4525963"/>
          </a:xfrm>
        </p:spPr>
        <p:txBody>
          <a:bodyPr/>
          <a:lstStyle/>
          <a:p>
            <a:r>
              <a:rPr lang="cs-CZ" dirty="0" smtClean="0"/>
              <a:t>Opakování tématu: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1) Co je to MAKROSKOPIE ?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2) Jaké znáš řezy dřevem ?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3) Složení dřeva v příčném (čelním) řezu</a:t>
            </a:r>
            <a:r>
              <a:rPr lang="cs-CZ" sz="2800" smtClean="0">
                <a:solidFill>
                  <a:srgbClr val="FF0000"/>
                </a:solidFill>
              </a:rPr>
              <a:t>, nakresli a popiš.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124744"/>
            <a:ext cx="8229600" cy="4525963"/>
          </a:xfrm>
        </p:spPr>
        <p:txBody>
          <a:bodyPr>
            <a:normAutofit/>
          </a:bodyPr>
          <a:lstStyle/>
          <a:p>
            <a:r>
              <a:rPr lang="cs-CZ" sz="1600" dirty="0" err="1"/>
              <a:t>Ing.KŘUPALOVÁ</a:t>
            </a:r>
            <a:r>
              <a:rPr lang="cs-CZ" sz="1600" dirty="0"/>
              <a:t>, Zdeňka. </a:t>
            </a:r>
            <a:r>
              <a:rPr lang="cs-CZ" sz="1600" i="1" dirty="0"/>
              <a:t>Nauka o materiálech pro 1. a 2. ročník SOU učebního oboru truhlář</a:t>
            </a:r>
            <a:r>
              <a:rPr lang="cs-CZ" sz="1600" dirty="0"/>
              <a:t>. Praha 1, Mostecká 9: SOBOTÁLES, 1999, ISBN </a:t>
            </a:r>
            <a:r>
              <a:rPr lang="cs-CZ" sz="1600" dirty="0" smtClean="0"/>
              <a:t>80-85920-57-3.</a:t>
            </a:r>
          </a:p>
          <a:p>
            <a:endParaRPr lang="cs-CZ" sz="1600" dirty="0"/>
          </a:p>
          <a:p>
            <a:r>
              <a:rPr lang="cs-CZ" sz="1600" dirty="0" smtClean="0"/>
              <a:t>Fotografie dřevin: </a:t>
            </a:r>
            <a:r>
              <a:rPr lang="cs-CZ" sz="1600" dirty="0" err="1" smtClean="0"/>
              <a:t>wikipedia</a:t>
            </a:r>
            <a:endParaRPr lang="cs-CZ" sz="1600" dirty="0" smtClean="0"/>
          </a:p>
          <a:p>
            <a:endParaRPr lang="cs-CZ" sz="1600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1187624" y="980728"/>
            <a:ext cx="6635080" cy="92153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Zástupný symbol pro obsah 2"/>
          <p:cNvSpPr txBox="1">
            <a:spLocks/>
          </p:cNvSpPr>
          <p:nvPr/>
        </p:nvSpPr>
        <p:spPr>
          <a:xfrm>
            <a:off x="1043608" y="2060848"/>
            <a:ext cx="7067128" cy="388664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cs-CZ" sz="2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Zástupný symbol pro číslo snímku 3"/>
          <p:cNvSpPr txBox="1">
            <a:spLocks/>
          </p:cNvSpPr>
          <p:nvPr/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85D957D-D829-4070-AC89-93F188FE283C}" type="slidenum">
              <a:rPr kumimoji="0" lang="cs-CZ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1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Zástupný symbol pro číslo snímku 14"/>
          <p:cNvSpPr txBox="1">
            <a:spLocks/>
          </p:cNvSpPr>
          <p:nvPr/>
        </p:nvSpPr>
        <p:spPr>
          <a:xfrm>
            <a:off x="6480000" y="633600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Nadpis 1"/>
          <p:cNvSpPr txBox="1">
            <a:spLocks/>
          </p:cNvSpPr>
          <p:nvPr/>
        </p:nvSpPr>
        <p:spPr>
          <a:xfrm>
            <a:off x="3203848" y="145207"/>
            <a:ext cx="5652136" cy="728720"/>
          </a:xfrm>
          <a:prstGeom prst="rect">
            <a:avLst/>
          </a:prstGeom>
        </p:spPr>
        <p:txBody>
          <a:bodyPr vert="horz" lIns="91440" tIns="0" rIns="91440" bIns="45720" rtlCol="0" anchor="ctr">
            <a:normAutofit fontScale="9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800" b="1" i="0" u="none" strike="noStrike" kern="1200" cap="none" spc="200" normalizeH="0" baseline="0" noProof="0" dirty="0" smtClean="0">
                <a:ln>
                  <a:noFill/>
                </a:ln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STŘEDNÍ ŠKOLA STAVEBNÍ A TECHNICKÁ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  <a:t/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Arial" pitchFamily="34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Ústí nad Labem, </a:t>
            </a:r>
            <a:r>
              <a:rPr kumimoji="0" lang="cs-CZ" sz="1600" b="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Čelakovského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 5, příspěvková organizace</a:t>
            </a:r>
            <a:b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</a:b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2283F"/>
                </a:solidFill>
                <a:effectLst/>
                <a:uLnTx/>
                <a:uFillTx/>
                <a:latin typeface="Book Antiqua" pitchFamily="18" charset="0"/>
                <a:ea typeface="+mj-ea"/>
                <a:cs typeface="Arial" pitchFamily="34" charset="0"/>
              </a:rPr>
              <a:t>Páteřní škola Ústeckého kraje</a:t>
            </a:r>
            <a:endParaRPr kumimoji="0" lang="cs-CZ" sz="1600" b="0" i="0" u="none" strike="noStrike" kern="1200" cap="none" spc="0" normalizeH="0" baseline="0" noProof="0" dirty="0">
              <a:ln>
                <a:noFill/>
              </a:ln>
              <a:solidFill>
                <a:srgbClr val="02283F"/>
              </a:solidFill>
              <a:effectLst/>
              <a:uLnTx/>
              <a:uFillTx/>
              <a:latin typeface="Book Antiqua" pitchFamily="18" charset="0"/>
              <a:ea typeface="+mj-ea"/>
              <a:cs typeface="Arial" pitchFamily="34" charset="0"/>
            </a:endParaRPr>
          </a:p>
        </p:txBody>
      </p:sp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968</TotalTime>
  <Words>327</Words>
  <Application>Microsoft Office PowerPoint</Application>
  <PresentationFormat>Předvádění na obrazovce (4:3)</PresentationFormat>
  <Paragraphs>91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Dřevo – stavba dřeva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Karel Filas, Ing.</cp:lastModifiedBy>
  <cp:revision>83</cp:revision>
  <dcterms:created xsi:type="dcterms:W3CDTF">2010-11-01T23:40:31Z</dcterms:created>
  <dcterms:modified xsi:type="dcterms:W3CDTF">2013-05-14T08:54:13Z</dcterms:modified>
</cp:coreProperties>
</file>