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2"/>
  </p:notesMasterIdLst>
  <p:sldIdLst>
    <p:sldId id="276" r:id="rId2"/>
    <p:sldId id="268" r:id="rId3"/>
    <p:sldId id="269" r:id="rId4"/>
    <p:sldId id="270" r:id="rId5"/>
    <p:sldId id="271" r:id="rId6"/>
    <p:sldId id="274" r:id="rId7"/>
    <p:sldId id="277" r:id="rId8"/>
    <p:sldId id="278" r:id="rId9"/>
    <p:sldId id="279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8" autoAdjust="0"/>
    <p:restoredTop sz="94629" autoAdjust="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14.5.2013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1000108"/>
            <a:ext cx="7615262" cy="928694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Hlavní části kmene</a:t>
            </a:r>
            <a:r>
              <a:rPr lang="cs-CZ" sz="2400" b="1" dirty="0" smtClean="0"/>
              <a:t/>
            </a:r>
            <a:br>
              <a:rPr lang="cs-CZ" sz="2400" b="1" dirty="0" smtClean="0"/>
            </a:br>
            <a:r>
              <a:rPr lang="cs-CZ" sz="2000" b="1" dirty="0" smtClean="0"/>
              <a:t>VY_32_INOVACE_28_556</a:t>
            </a:r>
            <a:endParaRPr lang="cs-CZ" sz="2000" b="1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74512"/>
            <a:ext cx="2710588" cy="792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74512"/>
            <a:ext cx="2710588" cy="792000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15816702"/>
              </p:ext>
            </p:extLst>
          </p:nvPr>
        </p:nvGraphicFramePr>
        <p:xfrm>
          <a:off x="785786" y="207167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ICT do života školy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CZ.1.07/1.5.00/34.0771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III/2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28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Vyučovací hodina  o hlavních částech dřeva, kambium, kůra, dřeň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Hlavní části kmene, kambium, letokruhy, paprsky, dřeň, jádro,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lýko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Materiály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Dipl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Ing. Miloš Václav NOVÁK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1. ročník oboru Truhlář, Tesař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strana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980728"/>
            <a:ext cx="5915000" cy="821528"/>
          </a:xfrm>
        </p:spPr>
        <p:txBody>
          <a:bodyPr>
            <a:normAutofit/>
          </a:bodyPr>
          <a:lstStyle/>
          <a:p>
            <a:pPr algn="ctr"/>
            <a:r>
              <a:rPr lang="cs-CZ" sz="2400" dirty="0" smtClean="0">
                <a:solidFill>
                  <a:schemeClr val="accent2"/>
                </a:solidFill>
              </a:rPr>
              <a:t>Hlavní části kmene</a:t>
            </a:r>
            <a:endParaRPr lang="cs-CZ" sz="24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556792"/>
            <a:ext cx="7416824" cy="4353347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rgbClr val="0070C0"/>
                </a:solidFill>
              </a:rPr>
              <a:t>kůra - </a:t>
            </a:r>
            <a:r>
              <a:rPr lang="cs-CZ" sz="1600" dirty="0" smtClean="0"/>
              <a:t>má především ochrannou funkci – chrání kambium a dřevo proti vysychání, změnám teplot, proniknutí infekce, škůdců atd.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Skládá se z :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l</a:t>
            </a: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ýka</a:t>
            </a:r>
            <a:r>
              <a:rPr lang="cs-CZ" sz="1600" dirty="0" smtClean="0"/>
              <a:t> – vnitřní vrstva kůry, kterou jsou vedeny produkty fotosyntézy z koruny směrem dolů.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zelené kůry </a:t>
            </a:r>
            <a:r>
              <a:rPr lang="cs-CZ" sz="1600" dirty="0" smtClean="0"/>
              <a:t>– která obsahuje chlorofyl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borky </a:t>
            </a:r>
            <a:r>
              <a:rPr lang="cs-CZ" sz="1600" dirty="0" smtClean="0"/>
              <a:t>– vnější ochranné vrstvy kůry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20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3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752528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dirty="0" smtClean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Kambium</a:t>
            </a:r>
            <a:r>
              <a:rPr lang="cs-CZ" sz="2400" dirty="0" smtClean="0"/>
              <a:t> 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600" dirty="0" smtClean="0"/>
              <a:t>Skládá se z živých buněk, schopných dělení růstu. Protože kambium vytváří mnohem větší počet buněk dřeva než buněk lýka, přirůstá dřevo rychleji než vnitřní kůra. </a:t>
            </a:r>
          </a:p>
          <a:p>
            <a:pPr>
              <a:buNone/>
            </a:pPr>
            <a:endParaRPr lang="cs-CZ" sz="1600" dirty="0" smtClean="0"/>
          </a:p>
          <a:p>
            <a:pPr algn="ctr">
              <a:buNone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Dřevo </a:t>
            </a:r>
          </a:p>
          <a:p>
            <a:pPr algn="ctr">
              <a:buNone/>
            </a:pPr>
            <a:endParaRPr lang="cs-CZ" sz="2400" dirty="0" smtClean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600" dirty="0" smtClean="0"/>
              <a:t>Je bezprostředně pod kambiem a spolu s dření tvoří u vzrostných stromů 70 – 90% objemu stromu.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Jádro</a:t>
            </a:r>
            <a:r>
              <a:rPr lang="cs-CZ" sz="2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běl, vyzrálé dřevo </a:t>
            </a:r>
          </a:p>
          <a:p>
            <a:pPr algn="ctr">
              <a:buNone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1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Jádro</a:t>
            </a:r>
            <a:r>
              <a:rPr lang="cs-CZ" sz="1600" dirty="0" smtClean="0"/>
              <a:t> je tmavší část dřeva kolem dřeně, vyskytuje se u některých dřevin, zvaných jádrové. Má menší obsah vody, obsahuje více konzervačních látek a je trvanlivější než běl.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Běl</a:t>
            </a:r>
            <a:r>
              <a:rPr lang="cs-CZ" sz="1600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1600" dirty="0" smtClean="0"/>
              <a:t>je část od jádra po kůru, má různou šířku podle dřeviny, (např. u akátů je velmi úzká, pouze několik milimetrů, u borovice naopak velmi široká – několik centimetrů, až 60 letokruhů).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b="1" dirty="0" smtClean="0">
                <a:solidFill>
                  <a:schemeClr val="accent4">
                    <a:lumMod val="75000"/>
                  </a:schemeClr>
                </a:solidFill>
              </a:rPr>
              <a:t>Vyzrálé dřevo </a:t>
            </a:r>
            <a:r>
              <a:rPr lang="cs-CZ" sz="1600" dirty="0" smtClean="0"/>
              <a:t>se vyskytuje u některých dřevin uprostřed kmene, má menší obsah vody než běl, ale barevně se neliší (může být světlejší než běl v čerstvě pokáceném stromě, ale po vysušení se barvou vyrovná )</a:t>
            </a:r>
            <a:endParaRPr lang="cs-CZ" sz="2400" dirty="0" smtClean="0"/>
          </a:p>
          <a:p>
            <a:pPr algn="ctr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00100" y="2143116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</a:rPr>
              <a:t> Letokruhy – jarní a letní dřevo 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600" dirty="0" smtClean="0">
                <a:solidFill>
                  <a:srgbClr val="FF0000"/>
                </a:solidFill>
              </a:rPr>
              <a:t>Letokruhy</a:t>
            </a:r>
            <a:r>
              <a:rPr lang="cs-CZ" sz="1600" dirty="0" smtClean="0"/>
              <a:t> jsou roční přírůstky stromů (kmene, větví i kořenů). Jsou nejlépe viditelné na jehličnatém dřevě. Podle jejich počtu na příčném řezu v oddenkové (spodní části) můžeme určit přibližný věk stromu.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Každý letokruh se skládá ze dvou částí:  </a:t>
            </a:r>
          </a:p>
          <a:p>
            <a:pPr>
              <a:buNone/>
            </a:pP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>
                <a:solidFill>
                  <a:schemeClr val="accent4">
                    <a:lumMod val="75000"/>
                  </a:schemeClr>
                </a:solidFill>
              </a:rPr>
              <a:t>Vnitřní</a:t>
            </a:r>
            <a:r>
              <a:rPr lang="cs-CZ" sz="1600" dirty="0" smtClean="0"/>
              <a:t> jarní dřevo </a:t>
            </a:r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Vnější</a:t>
            </a:r>
            <a:r>
              <a:rPr lang="cs-CZ" sz="1600" dirty="0" smtClean="0"/>
              <a:t> letní dřevo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9"/>
            <a:ext cx="8229600" cy="4896544"/>
          </a:xfrm>
        </p:spPr>
        <p:txBody>
          <a:bodyPr/>
          <a:lstStyle/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Dřeňové paprsky 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600" dirty="0" smtClean="0"/>
              <a:t>Jsou to příčné řady buněk, které vedou živiny (produkty fotosyntézy) z lýka do dřeva a dřeně.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Dřeňové skvrny </a:t>
            </a:r>
          </a:p>
          <a:p>
            <a:pPr>
              <a:buNone/>
            </a:pPr>
            <a:r>
              <a:rPr lang="cs-CZ" sz="1600" dirty="0" smtClean="0"/>
              <a:t>Jsou to hnědé pruhy , nebo skvrny vyskytující se zejména u hranice letokruhů, převážně ve spodní části kmene listnáčů (bříza, olše, vrba, lípa,  hrušeň). Jsou to zarostlé požerky hmyzu.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Pryskyřicové kanálky </a:t>
            </a:r>
          </a:p>
          <a:p>
            <a:pPr>
              <a:buNone/>
            </a:pPr>
            <a:r>
              <a:rPr lang="cs-CZ" sz="1600" dirty="0" smtClean="0"/>
              <a:t>Jsou to tenké, pryskyřicí naplněné kanálky v jehličnatém dřevě (kromě jedle, tisu a jalovce).</a:t>
            </a:r>
            <a:r>
              <a:rPr lang="cs-CZ" sz="2400" dirty="0" smtClean="0"/>
              <a:t>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229600" cy="452596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Cévy – póry </a:t>
            </a:r>
          </a:p>
          <a:p>
            <a:pPr algn="ctr">
              <a:buNone/>
            </a:pPr>
            <a:endParaRPr lang="cs-CZ" sz="2400" dirty="0" smtClean="0"/>
          </a:p>
          <a:p>
            <a:pPr>
              <a:buNone/>
            </a:pPr>
            <a:r>
              <a:rPr lang="cs-CZ" sz="1600" dirty="0" smtClean="0"/>
              <a:t>Vyskytují se pouze v listnatém dřevě, slouží k vedení vody z kořenů do koruny. Jdou viditelné pouhým okem jen u některých dřevin. 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u="sng" dirty="0" smtClean="0"/>
              <a:t>Podle umístění v letokruhu se dělí na: </a:t>
            </a:r>
          </a:p>
          <a:p>
            <a:pPr>
              <a:buFontTx/>
              <a:buChar char="-"/>
            </a:pP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jarní </a:t>
            </a:r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letní  </a:t>
            </a:r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None/>
            </a:pPr>
            <a:r>
              <a:rPr lang="cs-CZ" sz="1600" u="sng" dirty="0" smtClean="0"/>
              <a:t>Obě skupiny cév se podle velikosti dělí na: </a:t>
            </a:r>
          </a:p>
          <a:p>
            <a:pPr>
              <a:buFontTx/>
              <a:buChar char="-"/>
            </a:pP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velké </a:t>
            </a:r>
          </a:p>
          <a:p>
            <a:pPr>
              <a:buFontTx/>
              <a:buChar char="-"/>
            </a:pPr>
            <a:endParaRPr lang="cs-CZ" sz="1600" dirty="0" smtClean="0"/>
          </a:p>
          <a:p>
            <a:pPr>
              <a:buFontTx/>
              <a:buChar char="-"/>
            </a:pPr>
            <a:r>
              <a:rPr lang="cs-CZ" sz="1600" dirty="0" smtClean="0">
                <a:solidFill>
                  <a:schemeClr val="accent6">
                    <a:lumMod val="75000"/>
                  </a:schemeClr>
                </a:solidFill>
              </a:rPr>
              <a:t>malé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2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4643470"/>
          </a:xfrm>
        </p:spPr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Dřeň</a:t>
            </a:r>
            <a:r>
              <a:rPr lang="cs-CZ" dirty="0" smtClean="0"/>
              <a:t> </a:t>
            </a:r>
          </a:p>
          <a:p>
            <a:pPr algn="ctr">
              <a:buNone/>
            </a:pPr>
            <a:endParaRPr lang="cs-CZ" dirty="0" smtClean="0"/>
          </a:p>
          <a:p>
            <a:pPr>
              <a:buNone/>
            </a:pPr>
            <a:r>
              <a:rPr lang="cs-CZ" sz="1600" dirty="0" smtClean="0"/>
              <a:t>Dřeň kmene je řídká tkáň, skládající se hlavně z tenkostěnných zásobních buněk. Nejvíce je vyvinuta u ořechu, jasanu a bezu, slabě u limby a modřínu.</a:t>
            </a:r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428736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Otázky k opakování tématiky:</a:t>
            </a:r>
          </a:p>
          <a:p>
            <a:endParaRPr lang="cs-CZ" sz="2000" dirty="0" smtClean="0"/>
          </a:p>
          <a:p>
            <a:r>
              <a:rPr lang="cs-CZ" sz="2000" dirty="0" smtClean="0">
                <a:solidFill>
                  <a:srgbClr val="7030A0"/>
                </a:solidFill>
              </a:rPr>
              <a:t>1) Jaké jsou hlavní části kmene – příčný řez ?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2) Čím je tvořena kůra a jaká je její funkce ?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3) Kambium – čím je důležité ?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4) Charakterizuj dřeň a běl ?</a:t>
            </a:r>
          </a:p>
          <a:p>
            <a:r>
              <a:rPr lang="cs-CZ" sz="2000" dirty="0" smtClean="0">
                <a:solidFill>
                  <a:srgbClr val="7030A0"/>
                </a:solidFill>
              </a:rPr>
              <a:t>5) Cévy a póry – jejich význam ?</a:t>
            </a:r>
            <a:endParaRPr lang="cs-CZ" sz="2000" dirty="0">
              <a:solidFill>
                <a:srgbClr val="7030A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2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3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4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4644008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r>
              <a:rPr lang="cs-CZ" sz="1600" dirty="0" err="1"/>
              <a:t>Ing.KŘUPALOVÁ</a:t>
            </a:r>
            <a:r>
              <a:rPr lang="cs-CZ" sz="1600" dirty="0"/>
              <a:t>, Zdeňka. </a:t>
            </a:r>
            <a:r>
              <a:rPr lang="cs-CZ" sz="1600" i="1" dirty="0"/>
              <a:t>Nauka o materiálech pro 1. a 2. ročník SOU učebního oboru truhlář</a:t>
            </a:r>
            <a:r>
              <a:rPr lang="cs-CZ" sz="1600" dirty="0"/>
              <a:t>. Praha 1, Mostecká 9: SOBOTÁLES, 1999, ISBN </a:t>
            </a:r>
            <a:r>
              <a:rPr lang="cs-CZ" sz="1600" dirty="0" smtClean="0"/>
              <a:t>80-85920-57-3.</a:t>
            </a:r>
          </a:p>
          <a:p>
            <a:endParaRPr lang="cs-CZ" sz="1600" dirty="0"/>
          </a:p>
          <a:p>
            <a:endParaRPr lang="cs-CZ" sz="16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6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187624" y="980728"/>
            <a:ext cx="6635080" cy="9215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1043608" y="2060848"/>
            <a:ext cx="7067128" cy="38866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" name="Zástupný symbol pro číslo snímku 3"/>
          <p:cNvSpPr txBox="1">
            <a:spLocks/>
          </p:cNvSpPr>
          <p:nvPr/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1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Zástupný symbol pro číslo snímku 14"/>
          <p:cNvSpPr txBox="1">
            <a:spLocks/>
          </p:cNvSpPr>
          <p:nvPr/>
        </p:nvSpPr>
        <p:spPr>
          <a:xfrm>
            <a:off x="6480000" y="63360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785D957D-D829-4070-AC89-93F188FE283C}" type="slidenum">
              <a:rPr kumimoji="0" lang="cs-CZ" sz="1200" b="0" i="0" u="none" strike="noStrike" kern="1200" cap="none" spc="0" normalizeH="0" baseline="0" noProof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s-CZ" sz="1200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3203848" y="145207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1200" cap="none" spc="200" normalizeH="0" baseline="0" noProof="0" dirty="0" smtClean="0">
                <a:ln>
                  <a:noFill/>
                </a:ln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STŘEDNÍ ŠKOLA STAVEBNÍ A TECHNICKÁ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Ústí nad Labem, </a:t>
            </a:r>
            <a:r>
              <a:rPr kumimoji="0" lang="cs-CZ" sz="1600" b="0" i="0" u="none" strike="noStrike" kern="1200" cap="none" spc="0" normalizeH="0" baseline="0" noProof="0" dirty="0" err="1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Čelakovského</a:t>
            </a: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 5, příspěvková organizace</a:t>
            </a:r>
            <a:b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</a:b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2283F"/>
                </a:solidFill>
                <a:effectLst/>
                <a:uLnTx/>
                <a:uFillTx/>
                <a:latin typeface="Book Antiqua" pitchFamily="18" charset="0"/>
                <a:ea typeface="+mj-ea"/>
                <a:cs typeface="Arial" pitchFamily="34" charset="0"/>
              </a:rPr>
              <a:t>Páteřní škola Ústeckého kraje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rgbClr val="02283F"/>
              </a:solidFill>
              <a:effectLst/>
              <a:uLnTx/>
              <a:uFillTx/>
              <a:latin typeface="Book Antiqua" pitchFamily="18" charset="0"/>
              <a:ea typeface="+mj-ea"/>
              <a:cs typeface="Arial" pitchFamily="34" charset="0"/>
            </a:endParaRPr>
          </a:p>
        </p:txBody>
      </p:sp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1157</TotalTime>
  <Words>733</Words>
  <Application>Microsoft Office PowerPoint</Application>
  <PresentationFormat>Předvádění na obrazovce (4:3)</PresentationFormat>
  <Paragraphs>161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Hlavní části kmene VY_32_INOVACE_28_556</vt:lpstr>
      <vt:lpstr>Hlavní části kmene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101</cp:revision>
  <dcterms:created xsi:type="dcterms:W3CDTF">2010-11-01T23:40:31Z</dcterms:created>
  <dcterms:modified xsi:type="dcterms:W3CDTF">2013-05-14T08:56:03Z</dcterms:modified>
</cp:coreProperties>
</file>