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1"/>
  </p:notesMasterIdLst>
  <p:sldIdLst>
    <p:sldId id="276" r:id="rId2"/>
    <p:sldId id="268" r:id="rId3"/>
    <p:sldId id="269" r:id="rId4"/>
    <p:sldId id="270" r:id="rId5"/>
    <p:sldId id="271" r:id="rId6"/>
    <p:sldId id="274" r:id="rId7"/>
    <p:sldId id="275" r:id="rId8"/>
    <p:sldId id="277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8" autoAdjust="0"/>
    <p:restoredTop sz="94629" autoAdjust="0"/>
  </p:normalViewPr>
  <p:slideViewPr>
    <p:cSldViewPr>
      <p:cViewPr>
        <p:scale>
          <a:sx n="101" d="100"/>
          <a:sy n="101" d="100"/>
        </p:scale>
        <p:origin x="-264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google.cz/search?hl=cs&amp;q=stavba+bun%C4%9B%C4%8Dn%C3%A9+st%C4%9Bny&amp;biw=1280&amp;bih=880&amp;bav=on.2,or.r_qf.&amp;um=1&amp;ie=UTF-8&amp;tbm=isch&amp;source=og&amp;sa=N&amp;tab=wi&amp;ei=jFp-UdHyNsLcswbjpIHwC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061864"/>
            <a:ext cx="7725544" cy="710952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Mikroskopická stavba dřeva a kůry</a:t>
            </a:r>
            <a:br>
              <a:rPr lang="cs-CZ" sz="2400" b="1" dirty="0" smtClean="0"/>
            </a:br>
            <a:r>
              <a:rPr lang="cs-CZ" sz="2400" b="1" dirty="0" smtClean="0"/>
              <a:t>VY_32_INOVACE_28_557</a:t>
            </a:r>
            <a:endParaRPr lang="cs-CZ" sz="24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74512"/>
            <a:ext cx="2710588" cy="792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74512"/>
            <a:ext cx="2710588" cy="792000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80345836"/>
              </p:ext>
            </p:extLst>
          </p:nvPr>
        </p:nvGraphicFramePr>
        <p:xfrm>
          <a:off x="755576" y="1988840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ICT do života školy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CZ.1.07/1.5.00/34.0771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III/2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28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Vyučovací hodina o mikroskopickém složení dřeva, rostlinné buňce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Buňka, protoplazma, lumen, cytoplazma, mikroskopie, pletiva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Materiály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Dipl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Ing. Miloš Václav NOVÁK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Čeština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dataprojektor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 ročník oboru Truhlář, Tesař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strana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24744"/>
            <a:ext cx="7560840" cy="482453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Mikroskopická stavba dřeva a kůry</a:t>
            </a:r>
          </a:p>
          <a:p>
            <a:pPr algn="ctr">
              <a:buNone/>
            </a:pPr>
            <a:endParaRPr lang="cs-CZ" sz="2400" dirty="0" smtClean="0"/>
          </a:p>
          <a:p>
            <a:pPr>
              <a:buNone/>
            </a:pPr>
            <a:r>
              <a:rPr lang="cs-CZ" sz="1600" dirty="0" smtClean="0"/>
              <a:t>Mikroskopickou stavbu dřeva lze porovnat při 150 – 200 násobném zvětšení na mikroskopických preparátech – řezech tlustých 15 – 30 mikrometrů. Tyto řezy se zhotovují krájením kotoučovým nožem na speciálních přesných přístrojích.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Pro porovnání jednotlivých buněk se změkčené dřevo rozvlákní, například jehlou. Mikroskopická stavba se sleduje pomocí světelných mikroskopů.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Submikroskopickou stavbu buněčné stěny můžeme sledovat pomocí elektronových mikroskopů při mnohonásobně větším zvětšení.</a:t>
            </a:r>
            <a:endParaRPr lang="cs-CZ" sz="1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20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7525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buňky (submikroskopická stavba) </a:t>
            </a:r>
          </a:p>
          <a:p>
            <a:pPr algn="ctr">
              <a:buNone/>
            </a:pPr>
            <a:endParaRPr lang="cs-CZ" sz="2400" dirty="0" smtClean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1600" dirty="0" smtClean="0"/>
              <a:t>Rostlinná buňka je základem stavby rostlinných organismů včetně dřeva. Její složení se pozoruje elektronovým mikroskopem.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Buňka se skládá : </a:t>
            </a:r>
          </a:p>
          <a:p>
            <a:pPr>
              <a:buNone/>
            </a:pPr>
            <a:r>
              <a:rPr lang="cs-CZ" sz="1600" dirty="0" smtClean="0"/>
              <a:t>Z</a:t>
            </a:r>
            <a:r>
              <a:rPr lang="cs-CZ" sz="1600" b="1" dirty="0" smtClean="0"/>
              <a:t> </a:t>
            </a:r>
            <a:r>
              <a:rPr lang="cs-CZ" sz="1600" dirty="0" smtClean="0"/>
              <a:t>buněčné</a:t>
            </a:r>
            <a:r>
              <a:rPr lang="cs-CZ" sz="1600" b="1" dirty="0" smtClean="0"/>
              <a:t> </a:t>
            </a:r>
            <a:r>
              <a:rPr lang="cs-CZ" sz="1600" dirty="0" smtClean="0"/>
              <a:t>stěny (obalu) </a:t>
            </a:r>
          </a:p>
          <a:p>
            <a:pPr>
              <a:buNone/>
            </a:pPr>
            <a:r>
              <a:rPr lang="cs-CZ" sz="1600" dirty="0" smtClean="0"/>
              <a:t>Z </a:t>
            </a:r>
            <a:r>
              <a:rPr lang="cs-CZ" sz="1600" dirty="0" err="1" smtClean="0"/>
              <a:t>lumenu</a:t>
            </a:r>
            <a:r>
              <a:rPr lang="cs-CZ" sz="1600" dirty="0" smtClean="0"/>
              <a:t> – buněčné dutiny, v níž se nachází protoplast</a:t>
            </a:r>
            <a:r>
              <a:rPr lang="cs-CZ" sz="2400" dirty="0" smtClean="0"/>
              <a:t> </a:t>
            </a:r>
          </a:p>
          <a:p>
            <a:pPr>
              <a:buNone/>
            </a:pPr>
            <a:endParaRPr lang="cs-CZ" sz="24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115616" y="314096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82453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Obsah </a:t>
            </a:r>
            <a:r>
              <a:rPr lang="cs-CZ" sz="2000" b="1" dirty="0" err="1" smtClean="0">
                <a:solidFill>
                  <a:schemeClr val="accent3">
                    <a:lumMod val="75000"/>
                  </a:schemeClr>
                </a:solidFill>
              </a:rPr>
              <a:t>lumenu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</a:p>
          <a:p>
            <a:pPr>
              <a:buNone/>
            </a:pPr>
            <a:r>
              <a:rPr lang="cs-CZ" sz="1600" dirty="0" smtClean="0"/>
              <a:t>Protoplast se skládá z: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a)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Protoplazma </a:t>
            </a:r>
            <a:r>
              <a:rPr lang="cs-CZ" sz="1600" dirty="0" smtClean="0"/>
              <a:t>– je hustá tekutina podobná vaječnému bílku, obsahuje zejména bílkoviny a vodu.</a:t>
            </a:r>
          </a:p>
          <a:p>
            <a:pPr>
              <a:buNone/>
            </a:pPr>
            <a:r>
              <a:rPr lang="cs-CZ" sz="16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b) </a:t>
            </a: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Jádro </a:t>
            </a:r>
            <a:r>
              <a:rPr lang="cs-CZ" sz="1600" dirty="0" smtClean="0"/>
              <a:t>– má stejné složení jako protoplazma, ale je hustější a obsahuje více fosforu.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c)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</a:rPr>
              <a:t>Plastidy </a:t>
            </a:r>
            <a:r>
              <a:rPr lang="cs-CZ" sz="1600" dirty="0" smtClean="0"/>
              <a:t>– pigmentová zrnka zbarvená podle toho, v které části stromu se buňka nachází. </a:t>
            </a:r>
            <a:r>
              <a:rPr lang="cs-CZ" sz="1600" dirty="0" smtClean="0"/>
              <a:t>                   V </a:t>
            </a:r>
            <a:r>
              <a:rPr lang="cs-CZ" sz="1600" dirty="0" smtClean="0"/>
              <a:t>zelených částech jsou zelená – chromoplasty (obsahují chlorofyl), v plodech se a květech jsou chromoplasty – žlutá a oranžová zrnka, ve dřevě jsou </a:t>
            </a:r>
            <a:r>
              <a:rPr lang="cs-CZ" sz="1600" dirty="0" err="1" smtClean="0"/>
              <a:t>leukoplasty</a:t>
            </a:r>
            <a:r>
              <a:rPr lang="cs-CZ" sz="1600" dirty="0" smtClean="0"/>
              <a:t> – bezbarvá zrnka. Plastidy mají schopnost vzájemné proměny, např. chromoplasty se při dozrávání plodů mění na chromoplasty.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d) </a:t>
            </a:r>
            <a:r>
              <a:rPr lang="cs-CZ" sz="1600" dirty="0" smtClean="0">
                <a:solidFill>
                  <a:schemeClr val="accent4">
                    <a:lumMod val="75000"/>
                  </a:schemeClr>
                </a:solidFill>
              </a:rPr>
              <a:t>Vakuoly </a:t>
            </a:r>
            <a:r>
              <a:rPr lang="cs-CZ" sz="1600" dirty="0" smtClean="0"/>
              <a:t>– dutiny uvnitř buňky vyplněné buněčnou šťávou, která obsahuje zásobní látky </a:t>
            </a:r>
          </a:p>
          <a:p>
            <a:pPr>
              <a:buNone/>
            </a:pPr>
            <a:r>
              <a:rPr lang="cs-CZ" sz="1600" dirty="0" smtClean="0"/>
              <a:t>(cukry, škroby). Vznikají v buňce během jejího růstu, u dospělé se zvětší a spojí ve velkou vakuolu, která vyplní téměř celou buňku.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229600" cy="45259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Stavba buněčné stěny </a:t>
            </a:r>
          </a:p>
          <a:p>
            <a:pPr algn="ctr"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Stěny buněk jsou v bezprostředním styku se stěnami sousedních buněk. Mezi nimi je společná vrstva zvaná střední lamela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C:\Documents and Settings\Tomáš\Plocha\velke_bunka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2564904"/>
            <a:ext cx="3453098" cy="31683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89654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Dřevní buňky a pletiva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pPr>
              <a:buNone/>
            </a:pPr>
            <a:r>
              <a:rPr lang="cs-CZ" sz="1600" dirty="0" smtClean="0"/>
              <a:t>Dřevní buňky jsou různých tvarů a velikostí. Všechny druhy buněk, které se vyskytují ve dřevě, dělíme podle tvaru na základní skupiny: </a:t>
            </a:r>
          </a:p>
          <a:p>
            <a:pPr>
              <a:buNone/>
            </a:pPr>
            <a:endParaRPr lang="cs-CZ" sz="1600" dirty="0" smtClean="0"/>
          </a:p>
          <a:p>
            <a:pPr>
              <a:buAutoNum type="alphaLcParenR"/>
            </a:pP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Parenchymatické </a:t>
            </a:r>
            <a:r>
              <a:rPr lang="cs-CZ" sz="1600" dirty="0" smtClean="0"/>
              <a:t>– mají přibližně stejné rozměry ve všech směrech, </a:t>
            </a:r>
          </a:p>
          <a:p>
            <a:pPr>
              <a:buAutoNum type="alphaLcParenR"/>
            </a:pP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Prozenchymatické </a:t>
            </a:r>
            <a:r>
              <a:rPr lang="cs-CZ" sz="1600" dirty="0" smtClean="0"/>
              <a:t>– mají protáhlý tvar, tenkou buněčnou stěnu, tvarem připomínají trubky (tracheidy, cévy) </a:t>
            </a:r>
          </a:p>
          <a:p>
            <a:pPr>
              <a:buAutoNum type="alphaLcParenR"/>
            </a:pP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Sklerenchymatické </a:t>
            </a:r>
            <a:r>
              <a:rPr lang="cs-CZ" sz="1600" dirty="0" smtClean="0"/>
              <a:t>– mají protáhlý tvar připomínající vlákno a tlusté buněčné stěny</a:t>
            </a:r>
          </a:p>
          <a:p>
            <a:pPr>
              <a:buAutoNum type="alphaLcParenR"/>
            </a:pPr>
            <a:endParaRPr lang="cs-CZ" sz="1600" dirty="0" smtClean="0"/>
          </a:p>
          <a:p>
            <a:pPr>
              <a:buNone/>
            </a:pPr>
            <a:r>
              <a:rPr lang="cs-CZ" sz="16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Podle funkce dělíme dřevní buňky na:</a:t>
            </a:r>
            <a:r>
              <a:rPr lang="cs-CZ" sz="1600" dirty="0" smtClean="0"/>
              <a:t> </a:t>
            </a:r>
          </a:p>
          <a:p>
            <a:pPr>
              <a:buAutoNum type="alphaLcParenR"/>
            </a:pPr>
            <a:r>
              <a:rPr lang="cs-CZ" sz="1600" dirty="0" smtClean="0"/>
              <a:t>Zásobní </a:t>
            </a:r>
          </a:p>
          <a:p>
            <a:pPr>
              <a:buAutoNum type="alphaLcParenR"/>
            </a:pPr>
            <a:r>
              <a:rPr lang="cs-CZ" sz="1600" dirty="0" smtClean="0"/>
              <a:t>Vodivé </a:t>
            </a:r>
          </a:p>
          <a:p>
            <a:pPr>
              <a:buAutoNum type="alphaLcParenR"/>
            </a:pPr>
            <a:r>
              <a:rPr lang="cs-CZ" sz="1600" dirty="0" smtClean="0"/>
              <a:t>mechanické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1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2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4644008" y="22768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Soubor buněk stejné stavby a funkce tvoří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pletivo</a:t>
            </a:r>
            <a:r>
              <a:rPr lang="cs-CZ" sz="1600" dirty="0" smtClean="0"/>
              <a:t>. Pletiva můžeme rozdělit rovněž podle tvaru buněk na parenchymatická, prozenchymatická a sklerenchymatická.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Podle funkce je dělíme na: </a:t>
            </a:r>
          </a:p>
          <a:p>
            <a:pPr>
              <a:buAutoNum type="alphaLcParenR"/>
            </a:pP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Krycí </a:t>
            </a:r>
          </a:p>
          <a:p>
            <a:pPr>
              <a:buAutoNum type="alphaLcParenR"/>
            </a:pP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Mechanická </a:t>
            </a:r>
          </a:p>
          <a:p>
            <a:pPr>
              <a:buAutoNum type="alphaLcParenR"/>
            </a:pP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Vodivá </a:t>
            </a:r>
          </a:p>
          <a:p>
            <a:pPr>
              <a:buAutoNum type="alphaLcParenR"/>
            </a:pP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Zásobní </a:t>
            </a:r>
          </a:p>
          <a:p>
            <a:pPr>
              <a:buAutoNum type="alphaLcParenR"/>
            </a:pP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Asimilační </a:t>
            </a:r>
          </a:p>
          <a:p>
            <a:pPr>
              <a:buAutoNum type="alphaLcParenR"/>
            </a:pP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Dělívá  </a:t>
            </a:r>
          </a:p>
          <a:p>
            <a:pPr>
              <a:buNone/>
            </a:pPr>
            <a:r>
              <a:rPr lang="cs-CZ" sz="1600" dirty="0" smtClean="0"/>
              <a:t>	- kambium se nachází mezi dřevem a lýkem </a:t>
            </a:r>
          </a:p>
          <a:p>
            <a:pPr>
              <a:buNone/>
            </a:pPr>
            <a:r>
              <a:rPr lang="cs-CZ" sz="1600" dirty="0" smtClean="0"/>
              <a:t>	- </a:t>
            </a:r>
            <a:r>
              <a:rPr lang="cs-CZ" sz="1600" dirty="0" err="1" smtClean="0"/>
              <a:t>felogén</a:t>
            </a:r>
            <a:r>
              <a:rPr lang="cs-CZ" sz="1600" dirty="0" smtClean="0"/>
              <a:t> se nachází mezi zelenou kůrou a borkou.</a:t>
            </a:r>
          </a:p>
          <a:p>
            <a:pPr>
              <a:buNone/>
            </a:pPr>
            <a:endParaRPr lang="cs-CZ" sz="1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4525963"/>
          </a:xfrm>
        </p:spPr>
        <p:txBody>
          <a:bodyPr/>
          <a:lstStyle/>
          <a:p>
            <a:r>
              <a:rPr lang="cs-CZ" dirty="0" smtClean="0"/>
              <a:t>Opakování:</a:t>
            </a:r>
          </a:p>
          <a:p>
            <a:r>
              <a:rPr lang="cs-CZ" sz="1600" dirty="0" smtClean="0"/>
              <a:t>1) Z čeho se skládá rostlinná buňka?</a:t>
            </a:r>
          </a:p>
          <a:p>
            <a:r>
              <a:rPr lang="cs-CZ" sz="1600" dirty="0" smtClean="0"/>
              <a:t>2) Jaké znáš tvary a funkce buněk?</a:t>
            </a:r>
          </a:p>
          <a:p>
            <a:r>
              <a:rPr lang="cs-CZ" sz="1600" dirty="0" smtClean="0"/>
              <a:t>3) Co jsou to pletiva?</a:t>
            </a:r>
            <a:endParaRPr lang="cs-CZ" sz="1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25963"/>
          </a:xfrm>
        </p:spPr>
        <p:txBody>
          <a:bodyPr>
            <a:normAutofit/>
          </a:bodyPr>
          <a:lstStyle/>
          <a:p>
            <a:r>
              <a:rPr lang="cs-CZ" sz="1200" dirty="0" err="1"/>
              <a:t>Ing.KŘUPALOVÁ</a:t>
            </a:r>
            <a:r>
              <a:rPr lang="cs-CZ" sz="1200" dirty="0"/>
              <a:t>, Zdeňka. </a:t>
            </a:r>
            <a:r>
              <a:rPr lang="cs-CZ" sz="1200" i="1" dirty="0"/>
              <a:t>Nauka o materiálech pro 1. a 2. ročník SOU učebního oboru truhlář</a:t>
            </a:r>
            <a:r>
              <a:rPr lang="cs-CZ" sz="1200" dirty="0"/>
              <a:t>. Praha 1, Mostecká 9: SOBOTÁLES, 1999, ISBN </a:t>
            </a:r>
            <a:r>
              <a:rPr lang="cs-CZ" sz="1200" dirty="0" smtClean="0"/>
              <a:t>80-85920-57-3. </a:t>
            </a:r>
          </a:p>
          <a:p>
            <a:r>
              <a:rPr lang="cs-CZ" sz="1200" dirty="0" smtClean="0"/>
              <a:t>Fotografie: </a:t>
            </a: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google.cz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search</a:t>
            </a:r>
            <a:r>
              <a:rPr lang="cs-CZ" sz="1200" dirty="0" smtClean="0">
                <a:hlinkClick r:id="rId2"/>
              </a:rPr>
              <a:t>?</a:t>
            </a:r>
            <a:r>
              <a:rPr lang="cs-CZ" sz="1200" dirty="0" err="1" smtClean="0">
                <a:hlinkClick r:id="rId2"/>
              </a:rPr>
              <a:t>hl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&amp;q=stavba+bun%C4%9B%C4%8Dn%C3%A9+</a:t>
            </a:r>
            <a:r>
              <a:rPr lang="cs-CZ" sz="1200" dirty="0" err="1" smtClean="0">
                <a:hlinkClick r:id="rId2"/>
              </a:rPr>
              <a:t>st</a:t>
            </a:r>
            <a:r>
              <a:rPr lang="cs-CZ" sz="1200" dirty="0" smtClean="0">
                <a:hlinkClick r:id="rId2"/>
              </a:rPr>
              <a:t>%C4%9Bny&amp;</a:t>
            </a:r>
            <a:r>
              <a:rPr lang="cs-CZ" sz="1200" dirty="0" err="1" smtClean="0">
                <a:hlinkClick r:id="rId2"/>
              </a:rPr>
              <a:t>biw</a:t>
            </a:r>
            <a:r>
              <a:rPr lang="cs-CZ" sz="1200" dirty="0" smtClean="0">
                <a:hlinkClick r:id="rId2"/>
              </a:rPr>
              <a:t>=1280&amp;</a:t>
            </a:r>
            <a:r>
              <a:rPr lang="cs-CZ" sz="1200" dirty="0" err="1" smtClean="0">
                <a:hlinkClick r:id="rId2"/>
              </a:rPr>
              <a:t>bih</a:t>
            </a:r>
            <a:r>
              <a:rPr lang="cs-CZ" sz="1200" dirty="0" smtClean="0">
                <a:hlinkClick r:id="rId2"/>
              </a:rPr>
              <a:t>=880&amp;bav=on.2,</a:t>
            </a:r>
            <a:r>
              <a:rPr lang="cs-CZ" sz="1200" dirty="0" err="1" smtClean="0">
                <a:hlinkClick r:id="rId2"/>
              </a:rPr>
              <a:t>or.r</a:t>
            </a:r>
            <a:r>
              <a:rPr lang="cs-CZ" sz="1200" dirty="0" smtClean="0">
                <a:hlinkClick r:id="rId2"/>
              </a:rPr>
              <a:t>_</a:t>
            </a:r>
            <a:r>
              <a:rPr lang="cs-CZ" sz="1200" dirty="0" err="1" smtClean="0">
                <a:hlinkClick r:id="rId2"/>
              </a:rPr>
              <a:t>qf</a:t>
            </a:r>
            <a:r>
              <a:rPr lang="cs-CZ" sz="1200" dirty="0" smtClean="0">
                <a:hlinkClick r:id="rId2"/>
              </a:rPr>
              <a:t>.&amp;um=1&amp;</a:t>
            </a:r>
            <a:r>
              <a:rPr lang="cs-CZ" sz="1200" dirty="0" err="1" smtClean="0">
                <a:hlinkClick r:id="rId2"/>
              </a:rPr>
              <a:t>ie</a:t>
            </a:r>
            <a:r>
              <a:rPr lang="cs-CZ" sz="1200" dirty="0" smtClean="0">
                <a:hlinkClick r:id="rId2"/>
              </a:rPr>
              <a:t>=UTF-8&amp;</a:t>
            </a:r>
            <a:r>
              <a:rPr lang="cs-CZ" sz="1200" dirty="0" err="1" smtClean="0">
                <a:hlinkClick r:id="rId2"/>
              </a:rPr>
              <a:t>tbm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isch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source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og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sa</a:t>
            </a:r>
            <a:r>
              <a:rPr lang="cs-CZ" sz="1200" dirty="0" smtClean="0">
                <a:hlinkClick r:id="rId2"/>
              </a:rPr>
              <a:t>=N&amp;</a:t>
            </a:r>
            <a:r>
              <a:rPr lang="cs-CZ" sz="1200" dirty="0" err="1" smtClean="0">
                <a:hlinkClick r:id="rId2"/>
              </a:rPr>
              <a:t>tab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wi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ei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jFp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UdHyNsLcswbjpIHwCg</a:t>
            </a:r>
            <a:endParaRPr lang="cs-CZ" sz="1200" dirty="0" smtClean="0"/>
          </a:p>
          <a:p>
            <a:endParaRPr lang="cs-CZ" sz="1200" dirty="0"/>
          </a:p>
          <a:p>
            <a:endParaRPr lang="cs-CZ" sz="1600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1218</TotalTime>
  <Words>642</Words>
  <Application>Microsoft Office PowerPoint</Application>
  <PresentationFormat>Předvádění na obrazovce (4:3)</PresentationFormat>
  <Paragraphs>127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Mikroskopická stavba dřeva a kůry VY_32_INOVACE_28_557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102</cp:revision>
  <dcterms:created xsi:type="dcterms:W3CDTF">2010-11-01T23:40:31Z</dcterms:created>
  <dcterms:modified xsi:type="dcterms:W3CDTF">2013-05-14T09:04:08Z</dcterms:modified>
</cp:coreProperties>
</file>