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8"/>
  </p:notesMasterIdLst>
  <p:sldIdLst>
    <p:sldId id="274" r:id="rId2"/>
    <p:sldId id="268" r:id="rId3"/>
    <p:sldId id="269" r:id="rId4"/>
    <p:sldId id="270" r:id="rId5"/>
    <p:sldId id="271" r:id="rId6"/>
    <p:sldId id="272"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283F"/>
    <a:srgbClr val="EA851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8" autoAdjust="0"/>
    <p:restoredTop sz="94629" autoAdjust="0"/>
  </p:normalViewPr>
  <p:slideViewPr>
    <p:cSldViewPr>
      <p:cViewPr>
        <p:scale>
          <a:sx n="101" d="100"/>
          <a:sy n="101" d="100"/>
        </p:scale>
        <p:origin x="-1818" y="-24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CC77FF6-BE34-4616-A6AC-04790C72BA55}" type="datetimeFigureOut">
              <a:rPr lang="cs-CZ" smtClean="0"/>
              <a:pPr/>
              <a:t>14.5.2013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309221-53B4-4C78-8437-2D67F0AF5D87}" type="slidenum">
              <a:rPr lang="cs-CZ" smtClean="0"/>
              <a:pPr/>
              <a:t>‹#›</a:t>
            </a:fld>
            <a:endParaRPr lang="cs-CZ"/>
          </a:p>
        </p:txBody>
      </p:sp>
    </p:spTree>
    <p:extLst>
      <p:ext uri="{BB962C8B-B14F-4D97-AF65-F5344CB8AC3E}">
        <p14:creationId xmlns:p14="http://schemas.microsoft.com/office/powerpoint/2010/main" val="3472449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9490689-CF09-4902-8DB1-BE59CDEB0BCF}" type="datetime1">
              <a:rPr lang="cs-CZ" smtClean="0"/>
              <a:pPr/>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18829C7-C893-4455-97F9-064253577D9E}" type="datetime1">
              <a:rPr lang="cs-CZ" smtClean="0"/>
              <a:pPr/>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66FF5AD-2834-4197-94AC-35D8D0D2F4AA}" type="datetime1">
              <a:rPr lang="cs-CZ" smtClean="0"/>
              <a:pPr/>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C0DC7C-A254-4740-9452-EA9A265CF0B8}" type="datetime1">
              <a:rPr lang="cs-CZ" smtClean="0"/>
              <a:pPr/>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AAF8617-25EB-4DB5-A6E8-C2EBB6309069}" type="datetime1">
              <a:rPr lang="cs-CZ" smtClean="0"/>
              <a:pPr/>
              <a:t>14.5.2013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FEC44E1F-623C-4116-98A7-9EC4EA9A9B43}" type="datetime1">
              <a:rPr lang="cs-CZ" smtClean="0"/>
              <a:pPr/>
              <a:t>14.5.2013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4829E47-9658-4065-B1DD-A57D0062FA34}" type="datetime1">
              <a:rPr lang="cs-CZ" smtClean="0"/>
              <a:pPr/>
              <a:t>14.5.2013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E234B09-2342-433A-9F0F-90F0843D41D5}" type="datetime1">
              <a:rPr lang="cs-CZ" smtClean="0"/>
              <a:pPr/>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8855F017-90D5-4FC0-81D9-1400499421AC}" type="datetime1">
              <a:rPr lang="cs-CZ" smtClean="0"/>
              <a:pPr/>
              <a:t>14.5.2013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33A03-1903-45C3-AC89-579B912B978A}" type="datetime1">
              <a:rPr lang="cs-CZ" smtClean="0"/>
              <a:pPr/>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9F08615-0C60-48DF-B65E-F29E35342FE3}" type="datetime1">
              <a:rPr lang="cs-CZ" smtClean="0"/>
              <a:pPr/>
              <a:t>14.5.2013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5D957D-D829-4070-AC89-93F188FE283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8BDAD6-5673-445B-A6CE-60BC8E952B1C}" type="datetime1">
              <a:rPr lang="cs-CZ" smtClean="0"/>
              <a:pPr/>
              <a:t>14.5.2013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5D957D-D829-4070-AC89-93F188FE283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835696" y="908720"/>
            <a:ext cx="5554960" cy="771522"/>
          </a:xfrm>
        </p:spPr>
        <p:txBody>
          <a:bodyPr>
            <a:normAutofit fontScale="90000"/>
          </a:bodyPr>
          <a:lstStyle/>
          <a:p>
            <a:r>
              <a:rPr lang="cs-CZ" sz="2400" b="1" dirty="0" smtClean="0"/>
              <a:t>Chemické složení dřeva</a:t>
            </a:r>
            <a:br>
              <a:rPr lang="cs-CZ" sz="2400" b="1" dirty="0" smtClean="0"/>
            </a:br>
            <a:r>
              <a:rPr lang="cs-CZ" sz="2400" b="1" dirty="0" smtClean="0"/>
              <a:t>VY_32_INOVACE_28_558</a:t>
            </a:r>
            <a:endParaRPr lang="cs-CZ" sz="2400" b="1" dirty="0"/>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1</a:t>
            </a:fld>
            <a:endParaRPr lang="cs-CZ"/>
          </a:p>
        </p:txBody>
      </p:sp>
      <p:sp>
        <p:nvSpPr>
          <p:cNvPr id="11"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pic>
        <p:nvPicPr>
          <p:cNvPr id="12" name="Obrázek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74512"/>
            <a:ext cx="2710588" cy="792000"/>
          </a:xfrm>
          <a:prstGeom prst="rect">
            <a:avLst/>
          </a:prstGeom>
        </p:spPr>
      </p:pic>
      <p:pic>
        <p:nvPicPr>
          <p:cNvPr id="13" name="Obrázek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74512"/>
            <a:ext cx="2710588" cy="792000"/>
          </a:xfrm>
          <a:prstGeom prst="rect">
            <a:avLst/>
          </a:prstGeom>
        </p:spPr>
      </p:pic>
      <p:sp>
        <p:nvSpPr>
          <p:cNvPr id="14"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graphicFrame>
        <p:nvGraphicFramePr>
          <p:cNvPr id="15" name="Tabulka 14"/>
          <p:cNvGraphicFramePr>
            <a:graphicFrameLocks noGrp="1"/>
          </p:cNvGraphicFramePr>
          <p:nvPr>
            <p:extLst>
              <p:ext uri="{D42A27DB-BD31-4B8C-83A1-F6EECF244321}">
                <p14:modId xmlns:p14="http://schemas.microsoft.com/office/powerpoint/2010/main" val="530441879"/>
              </p:ext>
            </p:extLst>
          </p:nvPr>
        </p:nvGraphicFramePr>
        <p:xfrm>
          <a:off x="755576" y="1700808"/>
          <a:ext cx="7560000" cy="3672000"/>
        </p:xfrm>
        <a:graphic>
          <a:graphicData uri="http://schemas.openxmlformats.org/drawingml/2006/table">
            <a:tbl>
              <a:tblPr firstRow="1" firstCol="1" bandRow="1">
                <a:tableStyleId>{5940675A-B579-460E-94D1-54222C63F5DA}</a:tableStyleId>
              </a:tblPr>
              <a:tblGrid>
                <a:gridCol w="2269199"/>
                <a:gridCol w="5290801"/>
              </a:tblGrid>
              <a:tr h="216000">
                <a:tc>
                  <a:txBody>
                    <a:bodyPr/>
                    <a:lstStyle/>
                    <a:p>
                      <a:pPr algn="l">
                        <a:lnSpc>
                          <a:spcPts val="1500"/>
                        </a:lnSpc>
                        <a:spcAft>
                          <a:spcPts val="0"/>
                        </a:spcAft>
                      </a:pPr>
                      <a:r>
                        <a:rPr lang="cs-CZ" sz="1200" b="1" kern="1200" dirty="0">
                          <a:effectLst/>
                        </a:rPr>
                        <a:t>Projekt MŠMT</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effectLst/>
                        </a:rPr>
                        <a:t>EU peníze středním školám</a:t>
                      </a:r>
                      <a:endParaRPr lang="cs-CZ" sz="1200" dirty="0">
                        <a:effectLst/>
                        <a:latin typeface="+mn-lt"/>
                        <a:ea typeface="Verdana" pitchFamily="34" charset="0"/>
                        <a:cs typeface="Verdana" pitchFamily="34" charset="0"/>
                      </a:endParaRPr>
                    </a:p>
                  </a:txBody>
                  <a:tcPr marL="68580" marR="68580" marT="0" marB="0" anchor="ctr"/>
                </a:tc>
              </a:tr>
              <a:tr h="216000">
                <a:tc>
                  <a:txBody>
                    <a:bodyPr/>
                    <a:lstStyle/>
                    <a:p>
                      <a:pPr algn="l">
                        <a:lnSpc>
                          <a:spcPts val="1500"/>
                        </a:lnSpc>
                        <a:spcAft>
                          <a:spcPts val="0"/>
                        </a:spcAft>
                      </a:pPr>
                      <a:r>
                        <a:rPr lang="cs-CZ" sz="1200" b="1" kern="1200" dirty="0">
                          <a:effectLst/>
                        </a:rPr>
                        <a:t>Název projektu školy</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solidFill>
                            <a:schemeClr val="tx1"/>
                          </a:solidFill>
                          <a:effectLst/>
                          <a:latin typeface="+mn-lt"/>
                          <a:ea typeface="+mn-ea"/>
                          <a:cs typeface="+mn-cs"/>
                        </a:rPr>
                        <a:t>ICT do života školy</a:t>
                      </a:r>
                    </a:p>
                  </a:txBody>
                  <a:tcPr marL="68580" marR="68580" marT="0" marB="0" anchor="ctr"/>
                </a:tc>
              </a:tr>
              <a:tr h="216000">
                <a:tc>
                  <a:txBody>
                    <a:bodyPr/>
                    <a:lstStyle/>
                    <a:p>
                      <a:pPr algn="l">
                        <a:lnSpc>
                          <a:spcPts val="1500"/>
                        </a:lnSpc>
                        <a:spcAft>
                          <a:spcPts val="0"/>
                        </a:spcAft>
                      </a:pPr>
                      <a:r>
                        <a:rPr lang="cs-CZ" sz="1200" b="1" kern="1200" dirty="0">
                          <a:effectLst/>
                        </a:rPr>
                        <a:t>Registrační číslo projektu</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solidFill>
                            <a:schemeClr val="tx1"/>
                          </a:solidFill>
                          <a:effectLst/>
                          <a:latin typeface="+mn-lt"/>
                          <a:ea typeface="+mn-ea"/>
                          <a:cs typeface="+mn-cs"/>
                        </a:rPr>
                        <a:t>CZ.1.07/1.5.00/34.0771</a:t>
                      </a:r>
                    </a:p>
                  </a:txBody>
                  <a:tcPr marL="68580" marR="68580" marT="0" marB="0" anchor="ctr"/>
                </a:tc>
              </a:tr>
              <a:tr h="216000">
                <a:tc>
                  <a:txBody>
                    <a:bodyPr/>
                    <a:lstStyle/>
                    <a:p>
                      <a:pPr algn="l">
                        <a:lnSpc>
                          <a:spcPts val="1500"/>
                        </a:lnSpc>
                        <a:spcAft>
                          <a:spcPts val="0"/>
                        </a:spcAft>
                      </a:pPr>
                      <a:r>
                        <a:rPr lang="cs-CZ" sz="1200" b="1" kern="1200" dirty="0">
                          <a:effectLst/>
                        </a:rPr>
                        <a:t>Šablona</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a:solidFill>
                            <a:schemeClr val="tx1"/>
                          </a:solidFill>
                          <a:effectLst/>
                          <a:latin typeface="+mn-lt"/>
                          <a:ea typeface="+mn-ea"/>
                          <a:cs typeface="+mn-cs"/>
                        </a:rPr>
                        <a:t>III/2</a:t>
                      </a:r>
                    </a:p>
                  </a:txBody>
                  <a:tcPr marL="68580" marR="68580" marT="0" marB="0" anchor="ctr"/>
                </a:tc>
              </a:tr>
              <a:tr h="216000">
                <a:tc>
                  <a:txBody>
                    <a:bodyPr/>
                    <a:lstStyle/>
                    <a:p>
                      <a:pPr marL="0" algn="l" defTabSz="914400" rtl="0" eaLnBrk="1" latinLnBrk="0" hangingPunct="1">
                        <a:lnSpc>
                          <a:spcPts val="1500"/>
                        </a:lnSpc>
                        <a:spcAft>
                          <a:spcPts val="0"/>
                        </a:spcAft>
                      </a:pPr>
                      <a:r>
                        <a:rPr lang="cs-CZ" sz="1200" b="1" kern="1200" dirty="0" smtClean="0">
                          <a:solidFill>
                            <a:schemeClr val="tx1"/>
                          </a:solidFill>
                          <a:effectLst/>
                          <a:latin typeface="+mn-lt"/>
                          <a:ea typeface="+mn-ea"/>
                          <a:cs typeface="+mn-cs"/>
                        </a:rPr>
                        <a:t>Sada</a:t>
                      </a:r>
                      <a:endParaRPr lang="cs-CZ" sz="1200" b="1" kern="1200" dirty="0">
                        <a:solidFill>
                          <a:schemeClr val="tx1"/>
                        </a:solidFill>
                        <a:effectLst/>
                        <a:latin typeface="+mn-lt"/>
                        <a:ea typeface="+mn-ea"/>
                        <a:cs typeface="+mn-cs"/>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mn-ea"/>
                          <a:cs typeface="+mn-cs"/>
                        </a:rPr>
                        <a:t>28</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Anotace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mn-ea"/>
                          <a:cs typeface="+mn-cs"/>
                        </a:rPr>
                        <a:t>Vyučovací hodina o chemickém složení dřeva, podíl prvků ve </a:t>
                      </a:r>
                      <a:r>
                        <a:rPr lang="cs-CZ" sz="1200" kern="1200" dirty="0" smtClean="0">
                          <a:solidFill>
                            <a:schemeClr val="tx1"/>
                          </a:solidFill>
                          <a:effectLst/>
                          <a:latin typeface="+mn-lt"/>
                          <a:ea typeface="+mn-ea"/>
                          <a:cs typeface="+mn-cs"/>
                        </a:rPr>
                        <a:t>dřevě</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Klíčová slova</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mn-ea"/>
                          <a:cs typeface="+mn-cs"/>
                        </a:rPr>
                        <a:t>Celulóza, lignin, pektin, hemicelulóza, klovatina</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b="1" kern="1200" dirty="0" smtClean="0">
                          <a:effectLst/>
                        </a:rPr>
                        <a:t>Předmět</a:t>
                      </a:r>
                      <a:endParaRPr lang="cs-CZ" sz="1200" b="1" dirty="0" smtClean="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smtClean="0">
                          <a:solidFill>
                            <a:schemeClr val="tx1"/>
                          </a:solidFill>
                          <a:effectLst/>
                          <a:latin typeface="+mn-lt"/>
                          <a:ea typeface="+mn-ea"/>
                          <a:cs typeface="+mn-cs"/>
                        </a:rPr>
                        <a:t>Materiály</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gn="l">
                        <a:lnSpc>
                          <a:spcPts val="1500"/>
                        </a:lnSpc>
                        <a:spcAft>
                          <a:spcPts val="0"/>
                        </a:spcAft>
                      </a:pPr>
                      <a:r>
                        <a:rPr lang="cs-CZ" sz="1200" b="1" kern="1200" dirty="0">
                          <a:effectLst/>
                        </a:rPr>
                        <a:t>Autor, spoluautor  </a:t>
                      </a:r>
                      <a:endParaRPr lang="cs-CZ" sz="1200" b="1" dirty="0">
                        <a:effectLst/>
                        <a:latin typeface="+mn-lt"/>
                        <a:ea typeface="Verdana" pitchFamily="34" charset="0"/>
                        <a:cs typeface="Verdana" pitchFamily="34" charset="0"/>
                      </a:endParaRPr>
                    </a:p>
                  </a:txBody>
                  <a:tcPr marL="68580" marR="68580" marT="0" marB="0" anchor="ctr"/>
                </a:tc>
                <a:tc>
                  <a:txBody>
                    <a:bodyPr/>
                    <a:lstStyle/>
                    <a:p>
                      <a:pPr algn="l">
                        <a:lnSpc>
                          <a:spcPts val="1500"/>
                        </a:lnSpc>
                        <a:spcAft>
                          <a:spcPts val="0"/>
                        </a:spcAft>
                      </a:pPr>
                      <a:r>
                        <a:rPr lang="cs-CZ" sz="1200" kern="1200" dirty="0" err="1" smtClean="0">
                          <a:solidFill>
                            <a:schemeClr val="tx1"/>
                          </a:solidFill>
                          <a:effectLst/>
                          <a:latin typeface="+mn-lt"/>
                          <a:ea typeface="+mn-ea"/>
                          <a:cs typeface="+mn-cs"/>
                        </a:rPr>
                        <a:t>Dipl</a:t>
                      </a:r>
                      <a:r>
                        <a:rPr lang="cs-CZ" sz="1200" kern="1200" dirty="0" smtClean="0">
                          <a:solidFill>
                            <a:schemeClr val="tx1"/>
                          </a:solidFill>
                          <a:effectLst/>
                          <a:latin typeface="+mn-lt"/>
                          <a:ea typeface="+mn-ea"/>
                          <a:cs typeface="+mn-cs"/>
                        </a:rPr>
                        <a:t>. Ing. Miloš Václav NOVÁK</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Jazyk</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mn-ea"/>
                          <a:cs typeface="+mn-cs"/>
                        </a:rPr>
                        <a:t>Čeština</a:t>
                      </a: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učebního materiálu</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mn-ea"/>
                          <a:cs typeface="+mn-cs"/>
                        </a:rPr>
                        <a:t>Výklad</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Potřebné pomůcky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mn-ea"/>
                          <a:cs typeface="+mn-cs"/>
                        </a:rPr>
                        <a:t>PC, </a:t>
                      </a:r>
                      <a:r>
                        <a:rPr lang="cs-CZ" sz="1200" kern="1200" dirty="0" err="1" smtClean="0">
                          <a:solidFill>
                            <a:schemeClr val="tx1"/>
                          </a:solidFill>
                          <a:effectLst/>
                          <a:latin typeface="+mn-lt"/>
                          <a:ea typeface="+mn-ea"/>
                          <a:cs typeface="+mn-cs"/>
                        </a:rPr>
                        <a:t>dataprojektor</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Druh interaktivity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mn-ea"/>
                          <a:cs typeface="+mn-cs"/>
                        </a:rPr>
                        <a:t>Výklad pomocí </a:t>
                      </a:r>
                      <a:r>
                        <a:rPr lang="cs-CZ" sz="1200" kern="1200" dirty="0" smtClean="0">
                          <a:solidFill>
                            <a:schemeClr val="tx1"/>
                          </a:solidFill>
                          <a:effectLst/>
                          <a:latin typeface="+mn-lt"/>
                          <a:ea typeface="+mn-ea"/>
                          <a:cs typeface="+mn-cs"/>
                        </a:rPr>
                        <a:t>prezentace</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Stupeň a typ vzdělávání</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mn-ea"/>
                          <a:cs typeface="+mn-cs"/>
                        </a:rPr>
                        <a:t>Střední škola</a:t>
                      </a:r>
                    </a:p>
                  </a:txBody>
                  <a:tcPr marL="68580" marR="68580" marT="0" marB="0" anchor="ctr"/>
                </a:tc>
              </a:tr>
              <a:tr h="216000">
                <a:tc>
                  <a:txBody>
                    <a:bodyPr/>
                    <a:lstStyle/>
                    <a:p>
                      <a:pPr>
                        <a:lnSpc>
                          <a:spcPts val="1500"/>
                        </a:lnSpc>
                        <a:spcAft>
                          <a:spcPts val="0"/>
                        </a:spcAft>
                      </a:pPr>
                      <a:r>
                        <a:rPr lang="cs-CZ" sz="1200" b="1" kern="1200">
                          <a:solidFill>
                            <a:srgbClr val="000000"/>
                          </a:solidFill>
                          <a:effectLst/>
                          <a:latin typeface="+mn-lt"/>
                          <a:ea typeface="Times New Roman"/>
                          <a:cs typeface="Times New Roman"/>
                        </a:rPr>
                        <a:t>Cílová skupina</a:t>
                      </a:r>
                      <a:endParaRPr lang="cs-CZ" sz="1100">
                        <a:effectLst/>
                        <a:latin typeface="+mn-lt"/>
                        <a:ea typeface="Calibri"/>
                        <a:cs typeface="Times New Roman"/>
                      </a:endParaRPr>
                    </a:p>
                  </a:txBody>
                  <a:tcPr marL="68580" marR="68580" marT="0" marB="0" anchor="ctr"/>
                </a:tc>
                <a:tc>
                  <a:txBody>
                    <a:bodyPr/>
                    <a:lstStyle/>
                    <a:p>
                      <a:pPr marL="0" marR="0" indent="0" algn="l" defTabSz="914400" rtl="0" eaLnBrk="1" fontAlgn="auto" latinLnBrk="0" hangingPunct="1">
                        <a:lnSpc>
                          <a:spcPts val="1500"/>
                        </a:lnSpc>
                        <a:spcBef>
                          <a:spcPts val="0"/>
                        </a:spcBef>
                        <a:spcAft>
                          <a:spcPts val="0"/>
                        </a:spcAft>
                        <a:buClrTx/>
                        <a:buSzTx/>
                        <a:buFontTx/>
                        <a:buNone/>
                        <a:tabLst/>
                        <a:defRPr/>
                      </a:pPr>
                      <a:r>
                        <a:rPr lang="cs-CZ" sz="1200" kern="1200" dirty="0" smtClean="0">
                          <a:solidFill>
                            <a:schemeClr val="tx1"/>
                          </a:solidFill>
                          <a:effectLst/>
                          <a:latin typeface="+mn-lt"/>
                          <a:ea typeface="+mn-ea"/>
                          <a:cs typeface="+mn-cs"/>
                        </a:rPr>
                        <a:t>1. ročník oboru Truhlář, Tesař</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Speciální vzdělávací potřeby</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smtClean="0">
                          <a:solidFill>
                            <a:schemeClr val="tx1"/>
                          </a:solidFill>
                          <a:effectLst/>
                          <a:latin typeface="+mn-lt"/>
                          <a:ea typeface="+mn-ea"/>
                          <a:cs typeface="+mn-cs"/>
                        </a:rPr>
                        <a:t>ne</a:t>
                      </a:r>
                      <a:endParaRPr lang="cs-CZ" sz="1200" kern="1200" dirty="0">
                        <a:solidFill>
                          <a:schemeClr val="tx1"/>
                        </a:solidFill>
                        <a:effectLst/>
                        <a:latin typeface="+mn-lt"/>
                        <a:ea typeface="+mn-ea"/>
                        <a:cs typeface="+mn-cs"/>
                      </a:endParaRPr>
                    </a:p>
                  </a:txBody>
                  <a:tcPr marL="68580" marR="68580" marT="0" marB="0" anchor="ctr"/>
                </a:tc>
              </a:tr>
              <a:tr h="216000">
                <a:tc>
                  <a:txBody>
                    <a:bodyPr/>
                    <a:lstStyle/>
                    <a:p>
                      <a:pPr>
                        <a:lnSpc>
                          <a:spcPts val="1500"/>
                        </a:lnSpc>
                        <a:spcAft>
                          <a:spcPts val="0"/>
                        </a:spcAft>
                      </a:pPr>
                      <a:r>
                        <a:rPr lang="cs-CZ" sz="1200" b="1" kern="1200" dirty="0">
                          <a:solidFill>
                            <a:srgbClr val="000000"/>
                          </a:solidFill>
                          <a:effectLst/>
                          <a:latin typeface="+mn-lt"/>
                          <a:ea typeface="Times New Roman"/>
                          <a:cs typeface="Times New Roman"/>
                        </a:rPr>
                        <a:t>Zdroje</a:t>
                      </a:r>
                      <a:endParaRPr lang="cs-CZ" sz="1100" dirty="0">
                        <a:effectLst/>
                        <a:latin typeface="+mn-lt"/>
                        <a:ea typeface="Calibri"/>
                        <a:cs typeface="Times New Roman"/>
                      </a:endParaRPr>
                    </a:p>
                  </a:txBody>
                  <a:tcPr marL="68580" marR="68580" marT="0" marB="0" anchor="ctr"/>
                </a:tc>
                <a:tc>
                  <a:txBody>
                    <a:bodyPr/>
                    <a:lstStyle/>
                    <a:p>
                      <a:pPr>
                        <a:lnSpc>
                          <a:spcPts val="1500"/>
                        </a:lnSpc>
                        <a:spcAft>
                          <a:spcPts val="0"/>
                        </a:spcAft>
                      </a:pPr>
                      <a:r>
                        <a:rPr lang="cs-CZ" sz="1200" kern="1200" dirty="0">
                          <a:solidFill>
                            <a:schemeClr val="tx1"/>
                          </a:solidFill>
                          <a:effectLst/>
                          <a:latin typeface="+mn-lt"/>
                          <a:ea typeface="+mn-ea"/>
                          <a:cs typeface="+mn-cs"/>
                        </a:rPr>
                        <a:t>Seznam viz poslední </a:t>
                      </a:r>
                      <a:r>
                        <a:rPr lang="cs-CZ" sz="1200" kern="1200" dirty="0" smtClean="0">
                          <a:solidFill>
                            <a:schemeClr val="tx1"/>
                          </a:solidFill>
                          <a:effectLst/>
                          <a:latin typeface="+mn-lt"/>
                          <a:ea typeface="+mn-ea"/>
                          <a:cs typeface="+mn-cs"/>
                        </a:rPr>
                        <a:t>strana</a:t>
                      </a:r>
                      <a:endParaRPr lang="cs-CZ" sz="1200" kern="1200" dirty="0">
                        <a:solidFill>
                          <a:schemeClr val="tx1"/>
                        </a:solidFill>
                        <a:effectLst/>
                        <a:latin typeface="+mn-lt"/>
                        <a:ea typeface="+mn-ea"/>
                        <a:cs typeface="+mn-cs"/>
                      </a:endParaRPr>
                    </a:p>
                  </a:txBody>
                  <a:tcPr marL="68580" marR="68580" marT="0" marB="0" anchor="ctr"/>
                </a:tc>
              </a:tr>
            </a:tbl>
          </a:graphicData>
        </a:graphic>
      </p:graphicFrame>
      <p:pic>
        <p:nvPicPr>
          <p:cNvPr id="16" name="Obrázek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cxnSp>
        <p:nvCxnSpPr>
          <p:cNvPr id="10"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7"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47664" y="908720"/>
            <a:ext cx="5915000" cy="821528"/>
          </a:xfrm>
        </p:spPr>
        <p:txBody>
          <a:bodyPr>
            <a:normAutofit/>
          </a:bodyPr>
          <a:lstStyle/>
          <a:p>
            <a:pPr algn="ctr"/>
            <a:r>
              <a:rPr lang="cs-CZ" sz="2400" b="1" dirty="0" smtClean="0">
                <a:solidFill>
                  <a:schemeClr val="accent2"/>
                </a:solidFill>
              </a:rPr>
              <a:t>Chemické složení dřeva</a:t>
            </a:r>
            <a:endParaRPr lang="cs-CZ" sz="2400" b="1" dirty="0">
              <a:solidFill>
                <a:schemeClr val="accent2"/>
              </a:solidFill>
            </a:endParaRPr>
          </a:p>
        </p:txBody>
      </p:sp>
      <p:sp>
        <p:nvSpPr>
          <p:cNvPr id="3" name="Zástupný symbol pro obsah 2"/>
          <p:cNvSpPr>
            <a:spLocks noGrp="1"/>
          </p:cNvSpPr>
          <p:nvPr>
            <p:ph idx="1"/>
          </p:nvPr>
        </p:nvSpPr>
        <p:spPr>
          <a:xfrm>
            <a:off x="827584" y="1628801"/>
            <a:ext cx="7416824" cy="4248472"/>
          </a:xfrm>
        </p:spPr>
        <p:txBody>
          <a:bodyPr>
            <a:normAutofit/>
          </a:bodyPr>
          <a:lstStyle/>
          <a:p>
            <a:pPr>
              <a:buNone/>
            </a:pPr>
            <a:r>
              <a:rPr lang="cs-CZ" sz="1400" dirty="0" smtClean="0"/>
              <a:t>Dřevo je přírodní materiál, který představuje složitý komplex makromolekulárních látek. Hlavními složkami jsou: </a:t>
            </a:r>
          </a:p>
          <a:p>
            <a:pPr>
              <a:buNone/>
            </a:pPr>
            <a:endParaRPr lang="cs-CZ" sz="1400" dirty="0" smtClean="0"/>
          </a:p>
          <a:p>
            <a:pPr>
              <a:buAutoNum type="alphaLcParenR"/>
            </a:pPr>
            <a:r>
              <a:rPr lang="cs-CZ" sz="1400" b="1" dirty="0" smtClean="0">
                <a:solidFill>
                  <a:schemeClr val="tx2">
                    <a:lumMod val="60000"/>
                    <a:lumOff val="40000"/>
                  </a:schemeClr>
                </a:solidFill>
              </a:rPr>
              <a:t>Organické látky</a:t>
            </a:r>
            <a:r>
              <a:rPr lang="cs-CZ" sz="1400" dirty="0" smtClean="0"/>
              <a:t>, které jsou tvořeny uhlíkem (C), vodíkem (H), kyslíkem (O) a minimem dusíku (N). Průměrný obsah těchto prvků v absolutně suchém dřevě je: C – 49,5%, O – 44,2% (včetně asi 0,12% N), H – 6,3%. Z těchto prvků jsou vytvořeny složité organické látky které rozdělujeme na:  </a:t>
            </a:r>
          </a:p>
          <a:p>
            <a:pPr>
              <a:buNone/>
            </a:pPr>
            <a:r>
              <a:rPr lang="cs-CZ" sz="1400" dirty="0" smtClean="0"/>
              <a:t>	</a:t>
            </a:r>
            <a:r>
              <a:rPr lang="cs-CZ" sz="1400" b="1" dirty="0" smtClean="0">
                <a:solidFill>
                  <a:schemeClr val="accent6">
                    <a:lumMod val="75000"/>
                  </a:schemeClr>
                </a:solidFill>
              </a:rPr>
              <a:t>- hlavní složky dřeva</a:t>
            </a:r>
            <a:r>
              <a:rPr lang="cs-CZ" sz="1400" dirty="0" smtClean="0">
                <a:solidFill>
                  <a:schemeClr val="accent6">
                    <a:lumMod val="75000"/>
                  </a:schemeClr>
                </a:solidFill>
              </a:rPr>
              <a:t>,</a:t>
            </a:r>
            <a:r>
              <a:rPr lang="cs-CZ" sz="1400" dirty="0" smtClean="0"/>
              <a:t>tvořící buněčné stěny ( celulóza, lignin, hemicelulózy), </a:t>
            </a:r>
          </a:p>
          <a:p>
            <a:pPr>
              <a:buNone/>
            </a:pPr>
            <a:r>
              <a:rPr lang="cs-CZ" sz="1400" dirty="0" smtClean="0"/>
              <a:t>	</a:t>
            </a:r>
            <a:r>
              <a:rPr lang="cs-CZ" sz="1400" b="1" dirty="0" smtClean="0">
                <a:solidFill>
                  <a:schemeClr val="accent6">
                    <a:lumMod val="75000"/>
                  </a:schemeClr>
                </a:solidFill>
              </a:rPr>
              <a:t>- průvodní látky</a:t>
            </a:r>
            <a:r>
              <a:rPr lang="cs-CZ" sz="1400" dirty="0" smtClean="0"/>
              <a:t>, obsažené hlavně v buněčných dutinách (extraktivní látky – sacharidy, glykosidy, tuky, proteiny, barviva, atd.). </a:t>
            </a:r>
          </a:p>
          <a:p>
            <a:pPr>
              <a:buNone/>
            </a:pPr>
            <a:endParaRPr lang="cs-CZ" sz="1400" dirty="0" smtClean="0"/>
          </a:p>
          <a:p>
            <a:pPr>
              <a:buNone/>
            </a:pPr>
            <a:r>
              <a:rPr lang="cs-CZ" sz="1400" b="1" dirty="0" smtClean="0">
                <a:solidFill>
                  <a:schemeClr val="tx2">
                    <a:lumMod val="60000"/>
                    <a:lumOff val="40000"/>
                  </a:schemeClr>
                </a:solidFill>
              </a:rPr>
              <a:t>b)	 anorganické látky</a:t>
            </a:r>
            <a:r>
              <a:rPr lang="cs-CZ" sz="1400" dirty="0" smtClean="0"/>
              <a:t>, minerální sloučeniny které se ve dřevě vyskytují jen v malých množstvích. Jsou to soli křemíku, draslíku, sodíku, vápníku, hořčíku, manganu, železa a hliníku, které při spalování dřeva tvoří popel. Množství anorganických látek je asi 0,2 – 0,5% objemu dřeva  (u tropických dřev 5 – 10%). Obsah popela závisí na složení půdy, druhu a věku dřeviny a časti stromu – ve větvích je více anorganických látek než ve kmeni, v jádrovém dřevě více než v bělovém. Vyšší obsah některých látek působí potíže při chemickém zpracování dřeva, např. draslík a vápník negativně ovlivňují bělení celulózy.</a:t>
            </a:r>
            <a:endParaRPr lang="cs-CZ" sz="1400" b="1" dirty="0"/>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2</a:t>
            </a:fld>
            <a:endParaRPr lang="cs-CZ"/>
          </a:p>
        </p:txBody>
      </p:sp>
      <p:sp>
        <p:nvSpPr>
          <p:cNvPr id="17" name="Nadpis 1"/>
          <p:cNvSpPr txBox="1">
            <a:spLocks/>
          </p:cNvSpPr>
          <p:nvPr/>
        </p:nvSpPr>
        <p:spPr>
          <a:xfrm>
            <a:off x="1187624" y="980728"/>
            <a:ext cx="6635080" cy="921539"/>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cs-CZ" sz="2600" b="0" i="0" u="none" strike="noStrike" kern="1200" cap="none" spc="0" normalizeH="0" baseline="0" noProof="0" dirty="0">
              <a:ln>
                <a:noFill/>
              </a:ln>
              <a:solidFill>
                <a:schemeClr val="tx1"/>
              </a:solidFill>
              <a:effectLst/>
              <a:uLnTx/>
              <a:uFillTx/>
              <a:latin typeface="+mj-lt"/>
              <a:ea typeface="+mj-ea"/>
              <a:cs typeface="+mj-cs"/>
            </a:endParaRPr>
          </a:p>
        </p:txBody>
      </p:sp>
      <p:sp>
        <p:nvSpPr>
          <p:cNvPr id="18" name="Zástupný symbol pro obsah 2"/>
          <p:cNvSpPr txBox="1">
            <a:spLocks/>
          </p:cNvSpPr>
          <p:nvPr/>
        </p:nvSpPr>
        <p:spPr>
          <a:xfrm>
            <a:off x="1043608" y="2060848"/>
            <a:ext cx="7067128" cy="3886648"/>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19"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cxnSp>
        <p:nvCxnSpPr>
          <p:cNvPr id="20"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21"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2" name="Zástupný symbol pro číslo snímku 14"/>
          <p:cNvSpPr txBox="1">
            <a:spLocks/>
          </p:cNvSpPr>
          <p:nvPr/>
        </p:nvSpPr>
        <p:spPr>
          <a:xfrm>
            <a:off x="6480000" y="633600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cs-CZ" sz="1200" b="0" i="0" u="none" strike="noStrike" kern="1200" cap="none" spc="0" normalizeH="0" baseline="0" noProof="0" dirty="0">
              <a:ln>
                <a:noFill/>
              </a:ln>
              <a:solidFill>
                <a:schemeClr val="tx1">
                  <a:tint val="75000"/>
                </a:schemeClr>
              </a:solidFill>
              <a:effectLst/>
              <a:uLnTx/>
              <a:uFillTx/>
              <a:latin typeface="+mn-lt"/>
              <a:ea typeface="+mn-ea"/>
              <a:cs typeface="+mn-cs"/>
            </a:endParaRPr>
          </a:p>
        </p:txBody>
      </p:sp>
      <p:sp>
        <p:nvSpPr>
          <p:cNvPr id="23"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24" name="Obrázek 2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25" name="Obrázek 2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692696"/>
            <a:ext cx="8229600" cy="4752528"/>
          </a:xfrm>
        </p:spPr>
        <p:txBody>
          <a:bodyPr>
            <a:normAutofit/>
          </a:bodyPr>
          <a:lstStyle/>
          <a:p>
            <a:pPr algn="ctr">
              <a:lnSpc>
                <a:spcPct val="200000"/>
              </a:lnSpc>
              <a:buNone/>
            </a:pPr>
            <a:r>
              <a:rPr lang="cs-CZ" sz="2400" dirty="0" smtClean="0">
                <a:solidFill>
                  <a:schemeClr val="accent2">
                    <a:lumMod val="75000"/>
                  </a:schemeClr>
                </a:solidFill>
              </a:rPr>
              <a:t>Chemické složení buněčných stěn </a:t>
            </a:r>
          </a:p>
          <a:p>
            <a:pPr>
              <a:buNone/>
            </a:pPr>
            <a:r>
              <a:rPr lang="cs-CZ" sz="1600" dirty="0" smtClean="0"/>
              <a:t>Jehličnaté a listnaté dřevo se v množství základních organických látek poněkud liší: </a:t>
            </a:r>
          </a:p>
          <a:p>
            <a:pPr algn="ctr">
              <a:buNone/>
            </a:pPr>
            <a:r>
              <a:rPr lang="cs-CZ" sz="1600" dirty="0" smtClean="0"/>
              <a:t>Celulóza   Lignin   Hemicelulózy (z toho)   pentozany   </a:t>
            </a:r>
            <a:r>
              <a:rPr lang="cs-CZ" sz="1600" dirty="0" err="1" smtClean="0"/>
              <a:t>hexozany</a:t>
            </a:r>
            <a:endParaRPr lang="cs-CZ" sz="1600" dirty="0" smtClean="0"/>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3</a:t>
            </a:fld>
            <a:endParaRPr lang="cs-CZ"/>
          </a:p>
        </p:txBody>
      </p:sp>
      <p:sp>
        <p:nvSpPr>
          <p:cNvPr id="7"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Nadpis 1"/>
          <p:cNvSpPr txBox="1">
            <a:spLocks/>
          </p:cNvSpPr>
          <p:nvPr/>
        </p:nvSpPr>
        <p:spPr>
          <a:xfrm>
            <a:off x="1187624" y="980728"/>
            <a:ext cx="6635080" cy="921539"/>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cs-CZ" sz="2600" b="0" i="0" u="none" strike="noStrike" kern="1200" cap="none" spc="0" normalizeH="0" baseline="0" noProof="0" dirty="0">
              <a:ln>
                <a:noFill/>
              </a:ln>
              <a:solidFill>
                <a:schemeClr val="tx1"/>
              </a:solidFill>
              <a:effectLst/>
              <a:uLnTx/>
              <a:uFillTx/>
              <a:latin typeface="+mj-lt"/>
              <a:ea typeface="+mj-ea"/>
              <a:cs typeface="+mj-cs"/>
            </a:endParaRPr>
          </a:p>
        </p:txBody>
      </p:sp>
      <p:sp>
        <p:nvSpPr>
          <p:cNvPr id="9" name="Zástupný symbol pro obsah 2"/>
          <p:cNvSpPr txBox="1">
            <a:spLocks/>
          </p:cNvSpPr>
          <p:nvPr/>
        </p:nvSpPr>
        <p:spPr>
          <a:xfrm>
            <a:off x="827584" y="2204864"/>
            <a:ext cx="7704856" cy="3528392"/>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100000"/>
              </a:lnSpc>
              <a:spcBef>
                <a:spcPct val="20000"/>
              </a:spcBef>
              <a:spcAft>
                <a:spcPts val="0"/>
              </a:spcAft>
              <a:buClrTx/>
              <a:buSzTx/>
              <a:tabLst/>
              <a:defRPr/>
            </a:pPr>
            <a:r>
              <a:rPr kumimoji="0" lang="cs-CZ" sz="1400" b="0" i="0" u="none" strike="noStrike" kern="1200" cap="none" spc="0" normalizeH="0" baseline="0" noProof="0" dirty="0" smtClean="0">
                <a:ln>
                  <a:noFill/>
                </a:ln>
                <a:solidFill>
                  <a:schemeClr val="accent1">
                    <a:lumMod val="75000"/>
                  </a:schemeClr>
                </a:solidFill>
                <a:effectLst/>
                <a:uLnTx/>
                <a:uFillTx/>
                <a:latin typeface="+mn-lt"/>
                <a:ea typeface="+mn-ea"/>
                <a:cs typeface="+mn-cs"/>
              </a:rPr>
              <a:t>Jehličnaté</a:t>
            </a:r>
            <a:r>
              <a:rPr kumimoji="0" lang="cs-CZ" sz="1400" b="0" i="0" u="none" strike="noStrike" kern="1200" cap="none" spc="0" normalizeH="0" noProof="0" dirty="0" smtClean="0">
                <a:ln>
                  <a:noFill/>
                </a:ln>
                <a:solidFill>
                  <a:schemeClr val="accent1">
                    <a:lumMod val="75000"/>
                  </a:schemeClr>
                </a:solidFill>
                <a:effectLst/>
                <a:uLnTx/>
                <a:uFillTx/>
                <a:latin typeface="+mn-lt"/>
                <a:ea typeface="+mn-ea"/>
                <a:cs typeface="+mn-cs"/>
              </a:rPr>
              <a:t> dřevo obsahuje</a:t>
            </a:r>
            <a:r>
              <a:rPr kumimoji="0" lang="cs-CZ" sz="1400" b="0" i="0" u="none" strike="noStrike" kern="1200" cap="none" spc="0" normalizeH="0" noProof="0" dirty="0" smtClean="0">
                <a:ln>
                  <a:noFill/>
                </a:ln>
                <a:solidFill>
                  <a:schemeClr val="tx1"/>
                </a:solidFill>
                <a:effectLst/>
                <a:uLnTx/>
                <a:uFillTx/>
                <a:latin typeface="+mn-lt"/>
                <a:ea typeface="+mn-ea"/>
                <a:cs typeface="+mn-cs"/>
              </a:rPr>
              <a:t>:	48-56%	26-30%	23-26%	10-12%	13%</a:t>
            </a:r>
          </a:p>
          <a:p>
            <a:pPr marL="342900" marR="0" lvl="0" indent="-342900" algn="l" defTabSz="914400" rtl="0" eaLnBrk="1" fontAlgn="auto" latinLnBrk="0" hangingPunct="1">
              <a:lnSpc>
                <a:spcPct val="100000"/>
              </a:lnSpc>
              <a:spcBef>
                <a:spcPct val="20000"/>
              </a:spcBef>
              <a:spcAft>
                <a:spcPts val="0"/>
              </a:spcAft>
              <a:buClrTx/>
              <a:buSzTx/>
              <a:tabLst/>
              <a:defRPr/>
            </a:pPr>
            <a:r>
              <a:rPr lang="cs-CZ" sz="1400" dirty="0" smtClean="0">
                <a:solidFill>
                  <a:schemeClr val="accent5">
                    <a:lumMod val="75000"/>
                  </a:schemeClr>
                </a:solidFill>
              </a:rPr>
              <a:t>Listnaté dřevo obsahuje</a:t>
            </a:r>
            <a:r>
              <a:rPr kumimoji="0" lang="cs-CZ" sz="1400" b="0" i="0" u="none" strike="noStrike" kern="1200" cap="none" spc="0" normalizeH="0" noProof="0" dirty="0" smtClean="0">
                <a:ln>
                  <a:noFill/>
                </a:ln>
                <a:solidFill>
                  <a:schemeClr val="tx1"/>
                </a:solidFill>
                <a:effectLst/>
                <a:uLnTx/>
                <a:uFillTx/>
                <a:latin typeface="+mn-lt"/>
                <a:ea typeface="+mn-ea"/>
                <a:cs typeface="+mn-cs"/>
              </a:rPr>
              <a:t> : 	46- 48%	19-28%	26-35%	23-29%	3-6% </a:t>
            </a:r>
          </a:p>
          <a:p>
            <a:pPr marL="342900" marR="0" lvl="0" indent="-342900" algn="l" defTabSz="914400" rtl="0" eaLnBrk="1" fontAlgn="auto" latinLnBrk="0" hangingPunct="1">
              <a:lnSpc>
                <a:spcPct val="100000"/>
              </a:lnSpc>
              <a:spcBef>
                <a:spcPct val="20000"/>
              </a:spcBef>
              <a:spcAft>
                <a:spcPts val="0"/>
              </a:spcAft>
              <a:buClrTx/>
              <a:buSzTx/>
              <a:tabLst/>
              <a:defRPr/>
            </a:pPr>
            <a:endParaRPr lang="cs-CZ" sz="1400" dirty="0" smtClean="0"/>
          </a:p>
          <a:p>
            <a:pPr marL="342900" marR="0" lvl="0" indent="-342900" algn="l" defTabSz="914400" rtl="0" eaLnBrk="1" fontAlgn="auto" latinLnBrk="0" hangingPunct="1">
              <a:lnSpc>
                <a:spcPct val="100000"/>
              </a:lnSpc>
              <a:spcBef>
                <a:spcPct val="20000"/>
              </a:spcBef>
              <a:spcAft>
                <a:spcPts val="0"/>
              </a:spcAft>
              <a:buClrTx/>
              <a:buSzTx/>
              <a:tabLst/>
              <a:defRPr/>
            </a:pPr>
            <a:r>
              <a:rPr kumimoji="0" lang="cs-CZ" sz="1400" b="0" i="0" u="none" strike="noStrike" kern="1200" cap="none" spc="0" normalizeH="0" noProof="0" dirty="0" smtClean="0">
                <a:ln>
                  <a:noFill/>
                </a:ln>
                <a:solidFill>
                  <a:schemeClr val="tx1"/>
                </a:solidFill>
                <a:effectLst/>
                <a:uLnTx/>
                <a:uFillTx/>
                <a:latin typeface="+mn-lt"/>
                <a:ea typeface="+mn-ea"/>
                <a:cs typeface="+mn-cs"/>
              </a:rPr>
              <a:t>Rozdíl v chemickém složení jádrového a bělového dřeva je jen minimální, větší rozdíl je v obsahu látek nacházejících se v buněčných dutinách (hlavně tříslovina a pryskyřice).	 </a:t>
            </a:r>
          </a:p>
          <a:p>
            <a:pPr marL="342900" marR="0" lvl="0" indent="-342900" algn="ctr" defTabSz="914400" rtl="0" eaLnBrk="1" fontAlgn="auto" latinLnBrk="0" hangingPunct="1">
              <a:lnSpc>
                <a:spcPct val="100000"/>
              </a:lnSpc>
              <a:spcBef>
                <a:spcPct val="20000"/>
              </a:spcBef>
              <a:spcAft>
                <a:spcPts val="0"/>
              </a:spcAft>
              <a:buClrTx/>
              <a:buSzTx/>
              <a:tabLst/>
              <a:defRPr/>
            </a:pPr>
            <a:r>
              <a:rPr lang="cs-CZ" sz="2000" dirty="0" smtClean="0">
                <a:solidFill>
                  <a:schemeClr val="accent3">
                    <a:lumMod val="75000"/>
                  </a:schemeClr>
                </a:solidFill>
              </a:rPr>
              <a:t>Celulóza </a:t>
            </a:r>
          </a:p>
          <a:p>
            <a:pPr marL="342900" marR="0" lvl="0" indent="-342900" defTabSz="914400" rtl="0" eaLnBrk="1" fontAlgn="auto" latinLnBrk="0" hangingPunct="1">
              <a:lnSpc>
                <a:spcPct val="100000"/>
              </a:lnSpc>
              <a:spcBef>
                <a:spcPct val="20000"/>
              </a:spcBef>
              <a:spcAft>
                <a:spcPts val="0"/>
              </a:spcAft>
              <a:buClrTx/>
              <a:buSzTx/>
              <a:tabLst/>
              <a:defRPr/>
            </a:pPr>
            <a:r>
              <a:rPr kumimoji="0" lang="cs-CZ" sz="1400" b="0" i="0" u="none" strike="noStrike" kern="1200" cap="none" spc="0" normalizeH="0" noProof="0" dirty="0" smtClean="0">
                <a:ln>
                  <a:noFill/>
                </a:ln>
                <a:solidFill>
                  <a:schemeClr val="tx1"/>
                </a:solidFill>
                <a:effectLst/>
                <a:uLnTx/>
                <a:uFillTx/>
                <a:latin typeface="+mn-lt"/>
                <a:ea typeface="+mn-ea"/>
                <a:cs typeface="+mn-cs"/>
              </a:rPr>
              <a:t>Je základní stavebn</a:t>
            </a:r>
            <a:r>
              <a:rPr lang="cs-CZ" sz="1400" noProof="0" dirty="0" smtClean="0"/>
              <a:t>í látkou buněčné blány. Po chemické stránce je to polysacharid, vzniklý řetězením molekul glukózy, která se tvoří jako produkt fotosyntézy v listech. Chemický vzorec glukózy je </a:t>
            </a:r>
          </a:p>
          <a:p>
            <a:pPr marL="342900" marR="0" lvl="0" indent="-342900" defTabSz="914400" rtl="0" eaLnBrk="1" fontAlgn="auto" latinLnBrk="0" hangingPunct="1">
              <a:lnSpc>
                <a:spcPct val="100000"/>
              </a:lnSpc>
              <a:spcBef>
                <a:spcPct val="20000"/>
              </a:spcBef>
              <a:spcAft>
                <a:spcPts val="0"/>
              </a:spcAft>
              <a:buClrTx/>
              <a:buSzTx/>
              <a:tabLst/>
              <a:defRPr/>
            </a:pPr>
            <a:r>
              <a:rPr lang="cs-CZ" sz="1400" dirty="0" smtClean="0"/>
              <a:t>	</a:t>
            </a:r>
            <a:r>
              <a:rPr lang="cs-CZ" sz="1400" noProof="0" dirty="0" smtClean="0"/>
              <a:t>C6 H12 O6. </a:t>
            </a:r>
          </a:p>
          <a:p>
            <a:pPr marL="342900" marR="0" lvl="0" indent="-342900" algn="ctr" defTabSz="914400" rtl="0" eaLnBrk="1" fontAlgn="auto" latinLnBrk="0" hangingPunct="1">
              <a:lnSpc>
                <a:spcPct val="100000"/>
              </a:lnSpc>
              <a:spcBef>
                <a:spcPct val="20000"/>
              </a:spcBef>
              <a:spcAft>
                <a:spcPts val="0"/>
              </a:spcAft>
              <a:buClrTx/>
              <a:buSzTx/>
              <a:tabLst/>
              <a:defRPr/>
            </a:pPr>
            <a:r>
              <a:rPr kumimoji="0" lang="cs-CZ" sz="2000" b="0" i="0" u="none" strike="noStrike" kern="1200" cap="none" spc="0" normalizeH="0" dirty="0" smtClean="0">
                <a:ln>
                  <a:noFill/>
                </a:ln>
                <a:solidFill>
                  <a:schemeClr val="tx2">
                    <a:lumMod val="60000"/>
                    <a:lumOff val="40000"/>
                  </a:schemeClr>
                </a:solidFill>
                <a:effectLst/>
                <a:uLnTx/>
                <a:uFillTx/>
                <a:latin typeface="+mn-lt"/>
                <a:ea typeface="+mn-ea"/>
                <a:cs typeface="+mn-cs"/>
              </a:rPr>
              <a:t>Lignin  </a:t>
            </a:r>
          </a:p>
          <a:p>
            <a:pPr marL="342900" marR="0" lvl="0" indent="-342900" defTabSz="914400" rtl="0" eaLnBrk="1" fontAlgn="auto" latinLnBrk="0" hangingPunct="1">
              <a:lnSpc>
                <a:spcPct val="100000"/>
              </a:lnSpc>
              <a:spcBef>
                <a:spcPct val="20000"/>
              </a:spcBef>
              <a:spcAft>
                <a:spcPts val="0"/>
              </a:spcAft>
              <a:buClrTx/>
              <a:buSzTx/>
              <a:tabLst/>
              <a:defRPr/>
            </a:pPr>
            <a:r>
              <a:rPr lang="cs-CZ" sz="1400" dirty="0" smtClean="0"/>
              <a:t>Je to aromatický podíl dřeva, který vyvolává zdřevnatění, mechanicky zpevňuje buněčnou stěnu, prodlužuje život rostliny a omezuje bobtnání. Lignin se používá hlavně pro výrobu vanilínu (vanilkový cukr) na stmelování slévárenských forem, při výrobě cementu. Vysušením ligninu se získává  práškové palivo s vysokou výhřevností, prášek jako plnivo při výrobě kaučuku.</a:t>
            </a:r>
            <a:endParaRPr kumimoji="0" lang="cs-CZ" sz="1400" b="0" i="0" u="none" strike="noStrike" kern="1200" cap="none" spc="0" normalizeH="0" dirty="0" smtClean="0">
              <a:ln>
                <a:noFill/>
              </a:ln>
              <a:solidFill>
                <a:schemeClr val="tx1"/>
              </a:solidFill>
              <a:effectLst/>
              <a:uLnTx/>
              <a:uFillTx/>
              <a:latin typeface="+mn-lt"/>
              <a:ea typeface="+mn-ea"/>
              <a:cs typeface="+mn-cs"/>
            </a:endParaRPr>
          </a:p>
          <a:p>
            <a:pPr marL="342900" marR="0" lvl="0" indent="-342900" defTabSz="914400" rtl="0" eaLnBrk="1" fontAlgn="auto" latinLnBrk="0" hangingPunct="1">
              <a:lnSpc>
                <a:spcPct val="100000"/>
              </a:lnSpc>
              <a:spcBef>
                <a:spcPct val="20000"/>
              </a:spcBef>
              <a:spcAft>
                <a:spcPts val="0"/>
              </a:spcAft>
              <a:buClrTx/>
              <a:buSzTx/>
              <a:tabLst/>
              <a:defRPr/>
            </a:pPr>
            <a:endParaRPr kumimoji="0" lang="cs-CZ" sz="1400" b="0" i="0" u="none" strike="noStrike" kern="1200" cap="none" spc="0" normalizeH="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tabLst/>
              <a:defRPr/>
            </a:pPr>
            <a:r>
              <a:rPr kumimoji="0" lang="cs-CZ" sz="1400" b="0" i="0" u="none" strike="noStrike" kern="1200" cap="none" spc="0" normalizeH="0" noProof="0" dirty="0" smtClean="0">
                <a:ln>
                  <a:noFill/>
                </a:ln>
                <a:solidFill>
                  <a:schemeClr val="tx1"/>
                </a:solidFill>
                <a:effectLst/>
                <a:uLnTx/>
                <a:uFillTx/>
                <a:latin typeface="+mn-lt"/>
                <a:ea typeface="+mn-ea"/>
                <a:cs typeface="+mn-cs"/>
              </a:rPr>
              <a:t>	</a:t>
            </a:r>
            <a:r>
              <a:rPr kumimoji="0" lang="cs-CZ" sz="1400" b="0" i="0" u="none" strike="noStrike" kern="1200" cap="none" spc="0" normalizeH="0" baseline="0" noProof="0" dirty="0" smtClean="0">
                <a:ln>
                  <a:noFill/>
                </a:ln>
                <a:solidFill>
                  <a:schemeClr val="tx1"/>
                </a:solidFill>
                <a:effectLst/>
                <a:uLnTx/>
                <a:uFillTx/>
                <a:latin typeface="+mn-lt"/>
                <a:ea typeface="+mn-ea"/>
                <a:cs typeface="+mn-cs"/>
              </a:rPr>
              <a:t> </a:t>
            </a:r>
            <a:endParaRPr kumimoji="0" lang="cs-CZ" sz="1400" b="0" i="0" u="none" strike="noStrike" kern="1200" cap="none" spc="0" normalizeH="0" baseline="0" noProof="0" dirty="0">
              <a:ln>
                <a:noFill/>
              </a:ln>
              <a:solidFill>
                <a:schemeClr val="tx1"/>
              </a:solidFill>
              <a:effectLst/>
              <a:uLnTx/>
              <a:uFillTx/>
              <a:latin typeface="+mn-lt"/>
              <a:ea typeface="+mn-ea"/>
              <a:cs typeface="+mn-cs"/>
            </a:endParaRPr>
          </a:p>
        </p:txBody>
      </p:sp>
      <p:sp>
        <p:nvSpPr>
          <p:cNvPr id="10"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cxnSp>
        <p:nvCxnSpPr>
          <p:cNvPr id="11"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2"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3" name="Zástupný symbol pro číslo snímku 14"/>
          <p:cNvSpPr txBox="1">
            <a:spLocks/>
          </p:cNvSpPr>
          <p:nvPr/>
        </p:nvSpPr>
        <p:spPr>
          <a:xfrm>
            <a:off x="6480000" y="633600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cs-CZ" sz="1200" b="0" i="0" u="none" strike="noStrike" kern="1200" cap="none" spc="0" normalizeH="0" baseline="0" noProof="0" dirty="0">
              <a:ln>
                <a:noFill/>
              </a:ln>
              <a:solidFill>
                <a:schemeClr val="tx1">
                  <a:tint val="75000"/>
                </a:schemeClr>
              </a:solidFill>
              <a:effectLst/>
              <a:uLnTx/>
              <a:uFillTx/>
              <a:latin typeface="+mn-lt"/>
              <a:ea typeface="+mn-ea"/>
              <a:cs typeface="+mn-cs"/>
            </a:endParaRPr>
          </a:p>
        </p:txBody>
      </p:sp>
      <p:sp>
        <p:nvSpPr>
          <p:cNvPr id="14"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15" name="Obrázek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16" name="Obrázek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052736"/>
            <a:ext cx="8229600" cy="4525963"/>
          </a:xfrm>
        </p:spPr>
        <p:txBody>
          <a:bodyPr>
            <a:normAutofit/>
          </a:bodyPr>
          <a:lstStyle/>
          <a:p>
            <a:pPr algn="ctr">
              <a:lnSpc>
                <a:spcPct val="200000"/>
              </a:lnSpc>
              <a:buNone/>
            </a:pPr>
            <a:r>
              <a:rPr lang="cs-CZ" sz="2400" dirty="0" smtClean="0">
                <a:solidFill>
                  <a:schemeClr val="accent2">
                    <a:lumMod val="75000"/>
                  </a:schemeClr>
                </a:solidFill>
              </a:rPr>
              <a:t>Hemicelulózy</a:t>
            </a:r>
            <a:r>
              <a:rPr lang="cs-CZ" sz="2400" dirty="0" smtClean="0"/>
              <a:t> </a:t>
            </a:r>
          </a:p>
          <a:p>
            <a:pPr>
              <a:buNone/>
            </a:pPr>
            <a:r>
              <a:rPr lang="cs-CZ" sz="1400" dirty="0" smtClean="0"/>
              <a:t>Patří rovněž k polysacharidům, chemickým složením jsou blízké celulóze. Mají kratší řetězce. Proto jsou podstatně reaktivnější než celulóza, jsou chemicky méně stálé, snadno se ze dřeva hydrolyzují, přičemž přecházejí do roztoku. Hydrolýzou vznikají cukry, které se zkvašují na líh. </a:t>
            </a:r>
          </a:p>
          <a:p>
            <a:pPr algn="ctr">
              <a:lnSpc>
                <a:spcPct val="200000"/>
              </a:lnSpc>
              <a:buNone/>
            </a:pPr>
            <a:r>
              <a:rPr lang="cs-CZ" sz="2400" dirty="0" smtClean="0">
                <a:solidFill>
                  <a:schemeClr val="tx2">
                    <a:lumMod val="60000"/>
                    <a:lumOff val="40000"/>
                  </a:schemeClr>
                </a:solidFill>
              </a:rPr>
              <a:t>Pektiny </a:t>
            </a:r>
          </a:p>
          <a:p>
            <a:pPr>
              <a:buNone/>
            </a:pPr>
            <a:r>
              <a:rPr lang="cs-CZ" sz="1400" dirty="0" smtClean="0"/>
              <a:t>Vyskytují se hlavně v mladých stromech, kde jsou důležitou součástí mladé buněčné stěny a také střední lamely. Ve zralém dřevě je pektinů jen velmi málo (asi 0,5%, zpravidla nepřesahují 2%). Pektiny jsou složené hlavně z polysacharidů. Získávají se vyluhováním vodou. Používají se jako přísady na rosolovatění marmelád a na výrobu zdravotně nezávadných přírodních lepidel. K pektinovým látkám se zařazují i dřevní gumy, např. </a:t>
            </a:r>
            <a:r>
              <a:rPr lang="cs-CZ" sz="1400" b="1" dirty="0" smtClean="0"/>
              <a:t>klovatina</a:t>
            </a:r>
            <a:r>
              <a:rPr lang="cs-CZ" sz="1400" dirty="0" smtClean="0"/>
              <a:t> – výron z kmene ovocných stromů, který na vzduchu rychle tuhne jako pryskyřice, ale na rozdíl od ní je rozpustný ve vodě a </a:t>
            </a:r>
            <a:r>
              <a:rPr lang="cs-CZ" sz="1400" b="1" dirty="0" smtClean="0"/>
              <a:t>arabská guma </a:t>
            </a:r>
            <a:r>
              <a:rPr lang="cs-CZ" sz="1400" dirty="0" smtClean="0"/>
              <a:t>– výron různých druhů subtropických a tropických stromů, např. akácií. Obě látky složí k výrobě lepidel.</a:t>
            </a:r>
            <a:endParaRPr lang="cs-CZ" sz="1400" b="1" dirty="0" smtClean="0"/>
          </a:p>
          <a:p>
            <a:pPr algn="ctr">
              <a:buNone/>
            </a:pPr>
            <a:endParaRPr lang="cs-CZ" sz="2400" dirty="0"/>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4</a:t>
            </a:fld>
            <a:endParaRPr lang="cs-CZ"/>
          </a:p>
        </p:txBody>
      </p:sp>
      <p:sp>
        <p:nvSpPr>
          <p:cNvPr id="6"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10"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cxnSp>
        <p:nvCxnSpPr>
          <p:cNvPr id="11"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2"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3" name="Zástupný symbol pro číslo snímku 14"/>
          <p:cNvSpPr txBox="1">
            <a:spLocks/>
          </p:cNvSpPr>
          <p:nvPr/>
        </p:nvSpPr>
        <p:spPr>
          <a:xfrm>
            <a:off x="6480000" y="633600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cs-CZ" sz="1200" b="0" i="0" u="none" strike="noStrike" kern="1200" cap="none" spc="0" normalizeH="0" baseline="0" noProof="0" dirty="0">
              <a:ln>
                <a:noFill/>
              </a:ln>
              <a:solidFill>
                <a:schemeClr val="tx1">
                  <a:tint val="75000"/>
                </a:schemeClr>
              </a:solidFill>
              <a:effectLst/>
              <a:uLnTx/>
              <a:uFillTx/>
              <a:latin typeface="+mn-lt"/>
              <a:ea typeface="+mn-ea"/>
              <a:cs typeface="+mn-cs"/>
            </a:endParaRPr>
          </a:p>
        </p:txBody>
      </p:sp>
      <p:sp>
        <p:nvSpPr>
          <p:cNvPr id="14"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15" name="Obrázek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16" name="Obrázek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1196752"/>
            <a:ext cx="8229600" cy="4525963"/>
          </a:xfrm>
        </p:spPr>
        <p:txBody>
          <a:bodyPr>
            <a:normAutofit/>
          </a:bodyPr>
          <a:lstStyle/>
          <a:p>
            <a:pPr algn="ctr">
              <a:buNone/>
            </a:pPr>
            <a:r>
              <a:rPr lang="cs-CZ" sz="2400" dirty="0" smtClean="0"/>
              <a:t>Kontrolní otázky: </a:t>
            </a:r>
          </a:p>
          <a:p>
            <a:pPr algn="ctr">
              <a:buNone/>
            </a:pPr>
            <a:endParaRPr lang="cs-CZ" sz="2400" dirty="0" smtClean="0"/>
          </a:p>
          <a:p>
            <a:pPr>
              <a:buAutoNum type="arabicPeriod"/>
            </a:pPr>
            <a:r>
              <a:rPr lang="cs-CZ" sz="1600" dirty="0" smtClean="0"/>
              <a:t>Z jakých prvků se skládá dřevo? </a:t>
            </a:r>
          </a:p>
          <a:p>
            <a:pPr>
              <a:buAutoNum type="arabicPeriod"/>
            </a:pPr>
            <a:r>
              <a:rPr lang="cs-CZ" sz="1600" dirty="0" smtClean="0"/>
              <a:t>Co je celulóza po chemické stránce a jaká je její funkce v buněčné stěně? </a:t>
            </a:r>
          </a:p>
          <a:p>
            <a:pPr>
              <a:buAutoNum type="arabicPeriod"/>
            </a:pPr>
            <a:r>
              <a:rPr lang="cs-CZ" sz="1600" dirty="0" smtClean="0"/>
              <a:t>Jaká je funkce ligninu v buněčné stěně </a:t>
            </a:r>
          </a:p>
          <a:p>
            <a:pPr>
              <a:buNone/>
            </a:pPr>
            <a:r>
              <a:rPr lang="cs-CZ" sz="1600" dirty="0" smtClean="0"/>
              <a:t>4.    Co jsou hemicelulózy? </a:t>
            </a:r>
          </a:p>
          <a:p>
            <a:pPr>
              <a:buNone/>
            </a:pPr>
            <a:r>
              <a:rPr lang="cs-CZ" sz="1600" dirty="0" smtClean="0"/>
              <a:t>5.	Co jsou to deriváty celulózy </a:t>
            </a:r>
          </a:p>
          <a:p>
            <a:pPr>
              <a:buNone/>
            </a:pPr>
            <a:r>
              <a:rPr lang="cs-CZ" sz="1600" dirty="0" smtClean="0"/>
              <a:t>6.	Jaké je praktické využití celulózy, ligninu a hemicelulóz?</a:t>
            </a:r>
            <a:endParaRPr lang="cs-CZ" sz="1600" dirty="0"/>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5</a:t>
            </a:fld>
            <a:endParaRPr lang="cs-CZ"/>
          </a:p>
        </p:txBody>
      </p:sp>
      <p:sp>
        <p:nvSpPr>
          <p:cNvPr id="6"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Nadpis 1"/>
          <p:cNvSpPr txBox="1">
            <a:spLocks/>
          </p:cNvSpPr>
          <p:nvPr/>
        </p:nvSpPr>
        <p:spPr>
          <a:xfrm>
            <a:off x="1187624" y="980728"/>
            <a:ext cx="6635080" cy="921539"/>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cs-CZ" sz="2600" b="0" i="0" u="none" strike="noStrike" kern="1200" cap="none" spc="0" normalizeH="0" baseline="0" noProof="0" dirty="0">
              <a:ln>
                <a:noFill/>
              </a:ln>
              <a:solidFill>
                <a:schemeClr val="tx1"/>
              </a:solidFill>
              <a:effectLst/>
              <a:uLnTx/>
              <a:uFillTx/>
              <a:latin typeface="+mj-lt"/>
              <a:ea typeface="+mj-ea"/>
              <a:cs typeface="+mj-cs"/>
            </a:endParaRPr>
          </a:p>
        </p:txBody>
      </p:sp>
      <p:sp>
        <p:nvSpPr>
          <p:cNvPr id="9" name="Zástupný symbol pro obsah 2"/>
          <p:cNvSpPr txBox="1">
            <a:spLocks/>
          </p:cNvSpPr>
          <p:nvPr/>
        </p:nvSpPr>
        <p:spPr>
          <a:xfrm>
            <a:off x="1043608" y="2060848"/>
            <a:ext cx="7067128" cy="3886648"/>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10"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cxnSp>
        <p:nvCxnSpPr>
          <p:cNvPr id="11"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2"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3" name="Zástupný symbol pro číslo snímku 14"/>
          <p:cNvSpPr txBox="1">
            <a:spLocks/>
          </p:cNvSpPr>
          <p:nvPr/>
        </p:nvSpPr>
        <p:spPr>
          <a:xfrm>
            <a:off x="6480000" y="633600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s-CZ" sz="1200" b="0" i="0" u="none" strike="noStrike" kern="1200" cap="none" spc="0" normalizeH="0" baseline="0" noProof="0" dirty="0">
              <a:ln>
                <a:noFill/>
              </a:ln>
              <a:solidFill>
                <a:schemeClr val="tx1">
                  <a:tint val="75000"/>
                </a:schemeClr>
              </a:solidFill>
              <a:effectLst/>
              <a:uLnTx/>
              <a:uFillTx/>
              <a:latin typeface="+mn-lt"/>
              <a:ea typeface="+mn-ea"/>
              <a:cs typeface="+mn-cs"/>
            </a:endParaRPr>
          </a:p>
        </p:txBody>
      </p:sp>
      <p:sp>
        <p:nvSpPr>
          <p:cNvPr id="14"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15" name="Obrázek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16" name="Obrázek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
        <p:nvSpPr>
          <p:cNvPr id="2" name="TextovéPole 1"/>
          <p:cNvSpPr txBox="1"/>
          <p:nvPr/>
        </p:nvSpPr>
        <p:spPr>
          <a:xfrm>
            <a:off x="4644008" y="2276872"/>
            <a:ext cx="184731" cy="369332"/>
          </a:xfrm>
          <a:prstGeom prst="rect">
            <a:avLst/>
          </a:prstGeom>
          <a:noFill/>
        </p:spPr>
        <p:txBody>
          <a:bodyPr wrap="none" rtlCol="0">
            <a:spAutoFit/>
          </a:bodyPr>
          <a:lstStyle/>
          <a:p>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1124744"/>
            <a:ext cx="8229600" cy="4525963"/>
          </a:xfrm>
        </p:spPr>
        <p:txBody>
          <a:bodyPr>
            <a:normAutofit/>
          </a:bodyPr>
          <a:lstStyle/>
          <a:p>
            <a:r>
              <a:rPr lang="cs-CZ" sz="1600" dirty="0" err="1"/>
              <a:t>Ing.KŘUPALOVÁ</a:t>
            </a:r>
            <a:r>
              <a:rPr lang="cs-CZ" sz="1600" dirty="0"/>
              <a:t>, Zdeňka. </a:t>
            </a:r>
            <a:r>
              <a:rPr lang="cs-CZ" sz="1600" i="1" dirty="0"/>
              <a:t>Nauka o materiálech pro 1. a 2. ročník SOU učebního oboru truhlář</a:t>
            </a:r>
            <a:r>
              <a:rPr lang="cs-CZ" sz="1600" dirty="0"/>
              <a:t>. Praha 1, Mostecká 9: SOBOTÁLES, 1999, ISBN </a:t>
            </a:r>
            <a:r>
              <a:rPr lang="cs-CZ" sz="1600" dirty="0" smtClean="0"/>
              <a:t>80-85920-57-3.</a:t>
            </a:r>
          </a:p>
          <a:p>
            <a:endParaRPr lang="cs-CZ" sz="1600" dirty="0"/>
          </a:p>
          <a:p>
            <a:endParaRPr lang="cs-CZ" sz="1600" dirty="0"/>
          </a:p>
        </p:txBody>
      </p:sp>
      <p:sp>
        <p:nvSpPr>
          <p:cNvPr id="4" name="Zástupný symbol pro číslo snímku 3"/>
          <p:cNvSpPr>
            <a:spLocks noGrp="1"/>
          </p:cNvSpPr>
          <p:nvPr>
            <p:ph type="sldNum" sz="quarter" idx="12"/>
          </p:nvPr>
        </p:nvSpPr>
        <p:spPr/>
        <p:txBody>
          <a:bodyPr/>
          <a:lstStyle/>
          <a:p>
            <a:fld id="{785D957D-D829-4070-AC89-93F188FE283C}" type="slidenum">
              <a:rPr lang="cs-CZ" smtClean="0"/>
              <a:pPr/>
              <a:t>6</a:t>
            </a:fld>
            <a:endParaRPr lang="cs-CZ"/>
          </a:p>
        </p:txBody>
      </p:sp>
      <p:sp>
        <p:nvSpPr>
          <p:cNvPr id="6"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Nadpis 1"/>
          <p:cNvSpPr txBox="1">
            <a:spLocks/>
          </p:cNvSpPr>
          <p:nvPr/>
        </p:nvSpPr>
        <p:spPr>
          <a:xfrm>
            <a:off x="1187624" y="980728"/>
            <a:ext cx="6635080" cy="921539"/>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cs-CZ" sz="2600" b="0" i="0" u="none" strike="noStrike" kern="1200" cap="none" spc="0" normalizeH="0" baseline="0" noProof="0" dirty="0">
              <a:ln>
                <a:noFill/>
              </a:ln>
              <a:solidFill>
                <a:schemeClr val="tx1"/>
              </a:solidFill>
              <a:effectLst/>
              <a:uLnTx/>
              <a:uFillTx/>
              <a:latin typeface="+mj-lt"/>
              <a:ea typeface="+mj-ea"/>
              <a:cs typeface="+mj-cs"/>
            </a:endParaRPr>
          </a:p>
        </p:txBody>
      </p:sp>
      <p:sp>
        <p:nvSpPr>
          <p:cNvPr id="9" name="Zástupný symbol pro obsah 2"/>
          <p:cNvSpPr txBox="1">
            <a:spLocks/>
          </p:cNvSpPr>
          <p:nvPr/>
        </p:nvSpPr>
        <p:spPr>
          <a:xfrm>
            <a:off x="1043608" y="2060848"/>
            <a:ext cx="7067128" cy="3886648"/>
          </a:xfrm>
          <a:prstGeom prst="rect">
            <a:avLst/>
          </a:prstGeom>
        </p:spPr>
        <p:txBody>
          <a:bodyPr vert="horz" lIns="91440" tIns="45720" rIns="91440" bIns="45720"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2400" b="0" i="0" u="none" strike="noStrike" kern="1200" cap="none" spc="0" normalizeH="0" baseline="0" noProof="0" dirty="0">
              <a:ln>
                <a:noFill/>
              </a:ln>
              <a:solidFill>
                <a:schemeClr val="tx1"/>
              </a:solidFill>
              <a:effectLst/>
              <a:uLnTx/>
              <a:uFillTx/>
              <a:latin typeface="+mn-lt"/>
              <a:ea typeface="+mn-ea"/>
              <a:cs typeface="+mn-cs"/>
            </a:endParaRPr>
          </a:p>
        </p:txBody>
      </p:sp>
      <p:sp>
        <p:nvSpPr>
          <p:cNvPr id="10" name="Zástupný symbol pro číslo snímku 3"/>
          <p:cNvSpPr txBox="1">
            <a:spLocks/>
          </p:cNvSpPr>
          <p:nvPr/>
        </p:nvSpPr>
        <p:spPr>
          <a:xfrm>
            <a:off x="6553200" y="635635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cs-CZ" sz="1200" b="0" i="0" u="none" strike="noStrike" kern="1200" cap="none" spc="0" normalizeH="0" baseline="0" noProof="0">
              <a:ln>
                <a:noFill/>
              </a:ln>
              <a:solidFill>
                <a:schemeClr val="tx1">
                  <a:tint val="75000"/>
                </a:schemeClr>
              </a:solidFill>
              <a:effectLst/>
              <a:uLnTx/>
              <a:uFillTx/>
              <a:latin typeface="+mn-lt"/>
              <a:ea typeface="+mn-ea"/>
              <a:cs typeface="+mn-cs"/>
            </a:endParaRPr>
          </a:p>
        </p:txBody>
      </p:sp>
      <p:cxnSp>
        <p:nvCxnSpPr>
          <p:cNvPr id="11" name="Přímá spojnice 6"/>
          <p:cNvCxnSpPr/>
          <p:nvPr/>
        </p:nvCxnSpPr>
        <p:spPr>
          <a:xfrm>
            <a:off x="0" y="900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12" name="Přímá spojnice 7"/>
          <p:cNvCxnSpPr/>
          <p:nvPr/>
        </p:nvCxnSpPr>
        <p:spPr>
          <a:xfrm>
            <a:off x="0" y="6048000"/>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3" name="Zástupný symbol pro číslo snímku 14"/>
          <p:cNvSpPr txBox="1">
            <a:spLocks/>
          </p:cNvSpPr>
          <p:nvPr/>
        </p:nvSpPr>
        <p:spPr>
          <a:xfrm>
            <a:off x="6480000" y="6336000"/>
            <a:ext cx="2133600" cy="365125"/>
          </a:xfrm>
          <a:prstGeom prst="rect">
            <a:avLst/>
          </a:prstGeom>
        </p:spPr>
        <p:txBody>
          <a:bodyPr vert="horz" lIns="91440" tIns="45720" rIns="91440" bIns="45720"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fld id="{785D957D-D829-4070-AC89-93F188FE283C}" type="slidenum">
              <a:rPr kumimoji="0" lang="cs-CZ" sz="1200" b="0" i="0" u="none" strike="noStrike" kern="1200" cap="none" spc="0" normalizeH="0" baseline="0" noProof="0" smtClean="0">
                <a:ln>
                  <a:noFill/>
                </a:ln>
                <a:solidFill>
                  <a:schemeClr val="tx1">
                    <a:tint val="75000"/>
                  </a:schemeClr>
                </a:solidFill>
                <a:effectLst/>
                <a:uLnTx/>
                <a:uFillTx/>
                <a:latin typeface="+mn-l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cs-CZ" sz="1200" b="0" i="0" u="none" strike="noStrike" kern="1200" cap="none" spc="0" normalizeH="0" baseline="0" noProof="0" dirty="0">
              <a:ln>
                <a:noFill/>
              </a:ln>
              <a:solidFill>
                <a:schemeClr val="tx1">
                  <a:tint val="75000"/>
                </a:schemeClr>
              </a:solidFill>
              <a:effectLst/>
              <a:uLnTx/>
              <a:uFillTx/>
              <a:latin typeface="+mn-lt"/>
              <a:ea typeface="+mn-ea"/>
              <a:cs typeface="+mn-cs"/>
            </a:endParaRPr>
          </a:p>
        </p:txBody>
      </p:sp>
      <p:sp>
        <p:nvSpPr>
          <p:cNvPr id="14" name="Nadpis 1"/>
          <p:cNvSpPr txBox="1">
            <a:spLocks/>
          </p:cNvSpPr>
          <p:nvPr/>
        </p:nvSpPr>
        <p:spPr>
          <a:xfrm>
            <a:off x="3203848" y="145207"/>
            <a:ext cx="5652136" cy="728720"/>
          </a:xfrm>
          <a:prstGeom prst="rect">
            <a:avLst/>
          </a:prstGeom>
        </p:spPr>
        <p:txBody>
          <a:bodyPr vert="horz" lIns="91440" tIns="0" rIns="91440" bIns="45720" rtlCol="0" anchor="ctr">
            <a:normAutofit fontScale="90000"/>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800" b="1" i="0" u="none" strike="noStrike" kern="1200" cap="none" spc="200" normalizeH="0" baseline="0" noProof="0" dirty="0" smtClean="0">
                <a:ln>
                  <a:noFill/>
                </a:ln>
                <a:solidFill>
                  <a:srgbClr val="02283F"/>
                </a:solidFill>
                <a:effectLst>
                  <a:outerShdw blurRad="50800" dist="38100" algn="l" rotWithShape="0">
                    <a:prstClr val="black">
                      <a:alpha val="40000"/>
                    </a:prstClr>
                  </a:outerShdw>
                </a:effectLst>
                <a:uLnTx/>
                <a:uFillTx/>
                <a:latin typeface="Book Antiqua" pitchFamily="18" charset="0"/>
                <a:ea typeface="+mj-ea"/>
                <a:cs typeface="Arial" pitchFamily="34" charset="0"/>
              </a:rPr>
              <a:t>STŘEDNÍ ŠKOLA STAVEBNÍ A TECHNICKÁ</a:t>
            </a:r>
            <a: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t/>
            </a:r>
            <a:br>
              <a:rPr kumimoji="0" lang="cs-CZ" sz="1600" b="0" i="0" u="none" strike="noStrike" kern="1200" cap="none" spc="0" normalizeH="0" baseline="0" noProof="0" dirty="0" smtClean="0">
                <a:ln>
                  <a:noFill/>
                </a:ln>
                <a:solidFill>
                  <a:srgbClr val="02283F"/>
                </a:solidFill>
                <a:effectLst/>
                <a:uLnTx/>
                <a:uFillTx/>
                <a:latin typeface="Arial" pitchFamily="34"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Ústí nad Labem, </a:t>
            </a:r>
            <a:r>
              <a:rPr kumimoji="0" lang="cs-CZ" sz="1600" b="0" i="0" u="none" strike="noStrike" kern="1200" cap="none" spc="0" normalizeH="0" baseline="0" noProof="0" dirty="0" err="1" smtClean="0">
                <a:ln>
                  <a:noFill/>
                </a:ln>
                <a:solidFill>
                  <a:srgbClr val="02283F"/>
                </a:solidFill>
                <a:effectLst/>
                <a:uLnTx/>
                <a:uFillTx/>
                <a:latin typeface="Book Antiqua" pitchFamily="18" charset="0"/>
                <a:ea typeface="+mj-ea"/>
                <a:cs typeface="Arial" pitchFamily="34" charset="0"/>
              </a:rPr>
              <a:t>Čelakovského</a:t>
            </a: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 5, příspěvková organizace</a:t>
            </a:r>
            <a:b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br>
            <a:r>
              <a:rPr kumimoji="0" lang="cs-CZ" sz="1600" b="0" i="0" u="none" strike="noStrike" kern="1200" cap="none" spc="0" normalizeH="0" baseline="0" noProof="0" dirty="0" smtClean="0">
                <a:ln>
                  <a:noFill/>
                </a:ln>
                <a:solidFill>
                  <a:srgbClr val="02283F"/>
                </a:solidFill>
                <a:effectLst/>
                <a:uLnTx/>
                <a:uFillTx/>
                <a:latin typeface="Book Antiqua" pitchFamily="18" charset="0"/>
                <a:ea typeface="+mj-ea"/>
                <a:cs typeface="Arial" pitchFamily="34" charset="0"/>
              </a:rPr>
              <a:t>Páteřní škola Ústeckého kraje</a:t>
            </a:r>
            <a:endParaRPr kumimoji="0" lang="cs-CZ" sz="1600" b="0" i="0" u="none" strike="noStrike" kern="1200" cap="none" spc="0" normalizeH="0" baseline="0" noProof="0" dirty="0">
              <a:ln>
                <a:noFill/>
              </a:ln>
              <a:solidFill>
                <a:srgbClr val="02283F"/>
              </a:solidFill>
              <a:effectLst/>
              <a:uLnTx/>
              <a:uFillTx/>
              <a:latin typeface="Book Antiqua" pitchFamily="18" charset="0"/>
              <a:ea typeface="+mj-ea"/>
              <a:cs typeface="Arial" pitchFamily="34" charset="0"/>
            </a:endParaRPr>
          </a:p>
        </p:txBody>
      </p:sp>
      <p:pic>
        <p:nvPicPr>
          <p:cNvPr id="15" name="Obrázek 1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0580" y="51853"/>
            <a:ext cx="2710588" cy="792000"/>
          </a:xfrm>
          <a:prstGeom prst="rect">
            <a:avLst/>
          </a:prstGeom>
        </p:spPr>
      </p:pic>
      <p:pic>
        <p:nvPicPr>
          <p:cNvPr id="16" name="Obrázek 1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53593" y="6117250"/>
            <a:ext cx="3036813" cy="648000"/>
          </a:xfrm>
          <a:prstGeom prst="rect">
            <a:avLst/>
          </a:prstGeom>
        </p:spPr>
      </p:pic>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1184</TotalTime>
  <Words>510</Words>
  <Application>Microsoft Office PowerPoint</Application>
  <PresentationFormat>Předvádění na obrazovce (4:3)</PresentationFormat>
  <Paragraphs>100</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sady Office</vt:lpstr>
      <vt:lpstr>Chemické složení dřeva VY_32_INOVACE_28_558</vt:lpstr>
      <vt:lpstr>Chemické složení dřeva</vt:lpstr>
      <vt:lpstr>Prezentace aplikace PowerPoint</vt:lpstr>
      <vt:lpstr>Prezentace aplikace PowerPoint</vt:lpstr>
      <vt:lpstr>Prezentace aplikace PowerPoint</vt:lpstr>
      <vt:lpstr>Prezentace aplikace PowerPoint</vt:lpstr>
    </vt:vector>
  </TitlesOfParts>
  <Company>Střední škola technická Ústí nad Labem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sekce technických oborů</dc:title>
  <dc:creator>Filas</dc:creator>
  <cp:lastModifiedBy>Karel Filas, Ing.</cp:lastModifiedBy>
  <cp:revision>97</cp:revision>
  <dcterms:created xsi:type="dcterms:W3CDTF">2010-11-01T23:40:31Z</dcterms:created>
  <dcterms:modified xsi:type="dcterms:W3CDTF">2013-05-14T09:00:21Z</dcterms:modified>
</cp:coreProperties>
</file>