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9"/>
  </p:notesMasterIdLst>
  <p:sldIdLst>
    <p:sldId id="276" r:id="rId2"/>
    <p:sldId id="268" r:id="rId3"/>
    <p:sldId id="269" r:id="rId4"/>
    <p:sldId id="270" r:id="rId5"/>
    <p:sldId id="271" r:id="rId6"/>
    <p:sldId id="275" r:id="rId7"/>
    <p:sldId id="272"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283F"/>
    <a:srgbClr val="EA85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8" autoAdjust="0"/>
    <p:restoredTop sz="94629" autoAdjust="0"/>
  </p:normalViewPr>
  <p:slideViewPr>
    <p:cSldViewPr>
      <p:cViewPr>
        <p:scale>
          <a:sx n="101" d="100"/>
          <a:sy n="101" d="100"/>
        </p:scale>
        <p:origin x="-1818" y="-24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C77FF6-BE34-4616-A6AC-04790C72BA55}" type="datetimeFigureOut">
              <a:rPr lang="cs-CZ" smtClean="0"/>
              <a:pPr/>
              <a:t>14.5.2013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309221-53B4-4C78-8437-2D67F0AF5D87}" type="slidenum">
              <a:rPr lang="cs-CZ" smtClean="0"/>
              <a:pPr/>
              <a:t>‹#›</a:t>
            </a:fld>
            <a:endParaRPr lang="cs-CZ"/>
          </a:p>
        </p:txBody>
      </p:sp>
    </p:spTree>
    <p:extLst>
      <p:ext uri="{BB962C8B-B14F-4D97-AF65-F5344CB8AC3E}">
        <p14:creationId xmlns:p14="http://schemas.microsoft.com/office/powerpoint/2010/main" val="3472449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49490689-CF09-4902-8DB1-BE59CDEB0BCF}" type="datetime1">
              <a:rPr lang="cs-CZ" smtClean="0"/>
              <a:pPr/>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18829C7-C893-4455-97F9-064253577D9E}" type="datetime1">
              <a:rPr lang="cs-CZ" smtClean="0"/>
              <a:pPr/>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66FF5AD-2834-4197-94AC-35D8D0D2F4AA}" type="datetime1">
              <a:rPr lang="cs-CZ" smtClean="0"/>
              <a:pPr/>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1C0DC7C-A254-4740-9452-EA9A265CF0B8}" type="datetime1">
              <a:rPr lang="cs-CZ" smtClean="0"/>
              <a:pPr/>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AAF8617-25EB-4DB5-A6E8-C2EBB6309069}" type="datetime1">
              <a:rPr lang="cs-CZ" smtClean="0"/>
              <a:pPr/>
              <a:t>14.5.2013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FEC44E1F-623C-4116-98A7-9EC4EA9A9B43}" type="datetime1">
              <a:rPr lang="cs-CZ" smtClean="0"/>
              <a:pPr/>
              <a:t>14.5.2013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4829E47-9658-4065-B1DD-A57D0062FA34}" type="datetime1">
              <a:rPr lang="cs-CZ" smtClean="0"/>
              <a:pPr/>
              <a:t>14.5.2013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E234B09-2342-433A-9F0F-90F0843D41D5}" type="datetime1">
              <a:rPr lang="cs-CZ" smtClean="0"/>
              <a:pPr/>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855F017-90D5-4FC0-81D9-1400499421AC}" type="datetime1">
              <a:rPr lang="cs-CZ" smtClean="0"/>
              <a:pPr/>
              <a:t>14.5.2013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33A03-1903-45C3-AC89-579B912B978A}" type="datetime1">
              <a:rPr lang="cs-CZ" smtClean="0"/>
              <a:pPr/>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F08615-0C60-48DF-B65E-F29E35342FE3}" type="datetime1">
              <a:rPr lang="cs-CZ" smtClean="0"/>
              <a:pPr/>
              <a:t>14.5.2013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8BDAD6-5673-445B-A6CE-60BC8E952B1C}" type="datetime1">
              <a:rPr lang="cs-CZ" smtClean="0"/>
              <a:pPr/>
              <a:t>14.5.2013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5D957D-D829-4070-AC89-93F188FE283C}"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87624" y="1052736"/>
            <a:ext cx="6408712" cy="710952"/>
          </a:xfrm>
        </p:spPr>
        <p:txBody>
          <a:bodyPr>
            <a:noAutofit/>
          </a:bodyPr>
          <a:lstStyle/>
          <a:p>
            <a:r>
              <a:rPr lang="cs-CZ" sz="2400" b="1" dirty="0" smtClean="0"/>
              <a:t>Chemické látky v buněčných dutinách</a:t>
            </a:r>
            <a:br>
              <a:rPr lang="cs-CZ" sz="2400" b="1" dirty="0" smtClean="0"/>
            </a:br>
            <a:r>
              <a:rPr lang="cs-CZ" sz="2400" b="1" dirty="0" smtClean="0"/>
              <a:t>VY_32_INOVACE_28_559</a:t>
            </a:r>
            <a:endParaRPr lang="cs-CZ" sz="2400" b="1" dirty="0"/>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1</a:t>
            </a:fld>
            <a:endParaRPr lang="cs-CZ"/>
          </a:p>
        </p:txBody>
      </p:sp>
      <p:sp>
        <p:nvSpPr>
          <p:cNvPr id="5"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74512"/>
            <a:ext cx="2710588" cy="792000"/>
          </a:xfrm>
          <a:prstGeom prst="rect">
            <a:avLst/>
          </a:prstGeom>
        </p:spPr>
      </p:pic>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74512"/>
            <a:ext cx="2710588" cy="792000"/>
          </a:xfrm>
          <a:prstGeom prst="rect">
            <a:avLst/>
          </a:prstGeom>
        </p:spPr>
      </p:pic>
      <p:sp>
        <p:nvSpPr>
          <p:cNvPr id="8"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graphicFrame>
        <p:nvGraphicFramePr>
          <p:cNvPr id="9" name="Tabulka 8"/>
          <p:cNvGraphicFramePr>
            <a:graphicFrameLocks noGrp="1"/>
          </p:cNvGraphicFramePr>
          <p:nvPr>
            <p:extLst>
              <p:ext uri="{D42A27DB-BD31-4B8C-83A1-F6EECF244321}">
                <p14:modId xmlns:p14="http://schemas.microsoft.com/office/powerpoint/2010/main" val="1407323127"/>
              </p:ext>
            </p:extLst>
          </p:nvPr>
        </p:nvGraphicFramePr>
        <p:xfrm>
          <a:off x="755576" y="1988840"/>
          <a:ext cx="7560000" cy="3672000"/>
        </p:xfrm>
        <a:graphic>
          <a:graphicData uri="http://schemas.openxmlformats.org/drawingml/2006/table">
            <a:tbl>
              <a:tblPr firstRow="1" firstCol="1" bandRow="1">
                <a:tableStyleId>{5940675A-B579-460E-94D1-54222C63F5DA}</a:tableStyleId>
              </a:tblPr>
              <a:tblGrid>
                <a:gridCol w="2269199"/>
                <a:gridCol w="5290801"/>
              </a:tblGrid>
              <a:tr h="216000">
                <a:tc>
                  <a:txBody>
                    <a:bodyPr/>
                    <a:lstStyle/>
                    <a:p>
                      <a:pPr algn="l">
                        <a:lnSpc>
                          <a:spcPts val="1500"/>
                        </a:lnSpc>
                        <a:spcAft>
                          <a:spcPts val="0"/>
                        </a:spcAft>
                      </a:pPr>
                      <a:r>
                        <a:rPr lang="cs-CZ" sz="1200" b="1" kern="1200" dirty="0">
                          <a:effectLst/>
                        </a:rPr>
                        <a:t>Projekt MŠMT</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a:effectLst/>
                        </a:rPr>
                        <a:t>EU peníze středním školám</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Název projektu školy</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a:effectLst/>
                        </a:rPr>
                        <a:t>ICT do života školy</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Registrační číslo projektu</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a:effectLst/>
                        </a:rPr>
                        <a:t>CZ.1.07/1.5.00/34.0771</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Šablona</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a:effectLst/>
                        </a:rPr>
                        <a:t>III/2</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marL="0" algn="l" defTabSz="914400" rtl="0" eaLnBrk="1" latinLnBrk="0" hangingPunct="1">
                        <a:lnSpc>
                          <a:spcPts val="1500"/>
                        </a:lnSpc>
                        <a:spcAft>
                          <a:spcPts val="0"/>
                        </a:spcAft>
                      </a:pPr>
                      <a:r>
                        <a:rPr lang="cs-CZ" sz="1200" b="1" kern="1200" dirty="0" smtClean="0">
                          <a:solidFill>
                            <a:schemeClr val="tx1"/>
                          </a:solidFill>
                          <a:effectLst/>
                          <a:latin typeface="+mn-lt"/>
                          <a:ea typeface="+mn-ea"/>
                          <a:cs typeface="+mn-cs"/>
                        </a:rPr>
                        <a:t>Sada</a:t>
                      </a:r>
                      <a:endParaRPr lang="cs-CZ" sz="1200" b="1" kern="1200" dirty="0">
                        <a:solidFill>
                          <a:schemeClr val="tx1"/>
                        </a:solidFill>
                        <a:effectLst/>
                        <a:latin typeface="+mn-lt"/>
                        <a:ea typeface="+mn-ea"/>
                        <a:cs typeface="+mn-cs"/>
                      </a:endParaRPr>
                    </a:p>
                  </a:txBody>
                  <a:tcPr marL="68580" marR="68580" marT="0" marB="0" anchor="ctr"/>
                </a:tc>
                <a:tc>
                  <a:txBody>
                    <a:bodyPr/>
                    <a:lstStyle/>
                    <a:p>
                      <a:pPr>
                        <a:lnSpc>
                          <a:spcPts val="1500"/>
                        </a:lnSpc>
                        <a:spcAft>
                          <a:spcPts val="0"/>
                        </a:spcAft>
                      </a:pPr>
                      <a:r>
                        <a:rPr lang="cs-CZ" sz="1100" dirty="0" smtClean="0">
                          <a:effectLst/>
                          <a:latin typeface="+mn-lt"/>
                          <a:ea typeface="Calibri"/>
                          <a:cs typeface="Times New Roman"/>
                        </a:rPr>
                        <a:t>28</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Anotace</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100" dirty="0" smtClean="0">
                          <a:effectLst/>
                          <a:latin typeface="+mn-lt"/>
                          <a:ea typeface="Calibri"/>
                          <a:cs typeface="Times New Roman"/>
                        </a:rPr>
                        <a:t>Vyučovací hodina o chemických</a:t>
                      </a:r>
                      <a:r>
                        <a:rPr lang="cs-CZ" sz="1100" baseline="0" dirty="0" smtClean="0">
                          <a:effectLst/>
                          <a:latin typeface="+mn-lt"/>
                          <a:ea typeface="Calibri"/>
                          <a:cs typeface="Times New Roman"/>
                        </a:rPr>
                        <a:t> látkách v buněčné stěně, dutinách </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Klíčová slova</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100" dirty="0" smtClean="0">
                          <a:effectLst/>
                          <a:latin typeface="+mn-lt"/>
                          <a:ea typeface="Calibri"/>
                          <a:cs typeface="Times New Roman"/>
                        </a:rPr>
                        <a:t>Průvodní látky, terpentýn, pryskyřice, kalafuna, látky rozpustné ve vodě</a:t>
                      </a:r>
                      <a:endParaRPr lang="cs-CZ" sz="1100" dirty="0">
                        <a:effectLst/>
                        <a:latin typeface="+mn-lt"/>
                        <a:ea typeface="Calibri"/>
                        <a:cs typeface="Times New Roman"/>
                      </a:endParaRPr>
                    </a:p>
                  </a:txBody>
                  <a:tcPr marL="68580" marR="68580" marT="0" marB="0" anchor="ctr"/>
                </a:tc>
              </a:tr>
              <a:tr h="216000">
                <a:tc>
                  <a:txBody>
                    <a:bodyPr/>
                    <a:lstStyle/>
                    <a:p>
                      <a:pPr marL="0" marR="0" indent="0" algn="l" defTabSz="914400" rtl="0" eaLnBrk="1" fontAlgn="auto" latinLnBrk="0" hangingPunct="1">
                        <a:lnSpc>
                          <a:spcPts val="1500"/>
                        </a:lnSpc>
                        <a:spcBef>
                          <a:spcPts val="0"/>
                        </a:spcBef>
                        <a:spcAft>
                          <a:spcPts val="0"/>
                        </a:spcAft>
                        <a:buClrTx/>
                        <a:buSzTx/>
                        <a:buFontTx/>
                        <a:buNone/>
                        <a:tabLst/>
                        <a:defRPr/>
                      </a:pPr>
                      <a:r>
                        <a:rPr lang="cs-CZ" sz="1200" b="1" kern="1200" dirty="0" smtClean="0">
                          <a:effectLst/>
                        </a:rPr>
                        <a:t>Předmět</a:t>
                      </a:r>
                      <a:endParaRPr lang="cs-CZ" sz="1200" b="1" dirty="0" smtClean="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smtClean="0">
                          <a:effectLst/>
                          <a:latin typeface="+mn-lt"/>
                          <a:ea typeface="Verdana" pitchFamily="34" charset="0"/>
                          <a:cs typeface="Verdana" pitchFamily="34" charset="0"/>
                        </a:rPr>
                        <a:t>Materiály</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Autor, spoluautor  </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err="1" smtClean="0">
                          <a:effectLst/>
                          <a:latin typeface="+mn-lt"/>
                          <a:ea typeface="+mn-ea"/>
                          <a:cs typeface="+mn-cs"/>
                        </a:rPr>
                        <a:t>Dipl.Ing.Miloš</a:t>
                      </a:r>
                      <a:r>
                        <a:rPr lang="cs-CZ" sz="1200" baseline="0" dirty="0" smtClean="0">
                          <a:effectLst/>
                          <a:latin typeface="+mn-lt"/>
                          <a:ea typeface="+mn-ea"/>
                          <a:cs typeface="+mn-cs"/>
                        </a:rPr>
                        <a:t> Václav NOVÁK</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Jazyk</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Čeština</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Druh učebního materiálu</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smtClean="0">
                          <a:solidFill>
                            <a:srgbClr val="000000"/>
                          </a:solidFill>
                          <a:effectLst/>
                          <a:latin typeface="+mn-lt"/>
                          <a:ea typeface="Calibri"/>
                          <a:cs typeface="Times New Roman"/>
                        </a:rPr>
                        <a:t>Výklad</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Potřebné pomůcky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PC, </a:t>
                      </a:r>
                      <a:r>
                        <a:rPr lang="cs-CZ" sz="1200" kern="1200" dirty="0" err="1" smtClean="0">
                          <a:solidFill>
                            <a:srgbClr val="000000"/>
                          </a:solidFill>
                          <a:effectLst/>
                          <a:latin typeface="+mn-lt"/>
                          <a:ea typeface="Times New Roman"/>
                          <a:cs typeface="Times New Roman"/>
                        </a:rPr>
                        <a:t>dataprojektor</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Druh interaktivity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Výklad pomocí </a:t>
                      </a:r>
                      <a:r>
                        <a:rPr lang="cs-CZ" sz="1200" kern="1200" dirty="0" smtClean="0">
                          <a:solidFill>
                            <a:srgbClr val="000000"/>
                          </a:solidFill>
                          <a:effectLst/>
                          <a:latin typeface="+mn-lt"/>
                          <a:ea typeface="Times New Roman"/>
                          <a:cs typeface="Times New Roman"/>
                        </a:rPr>
                        <a:t>prezentace</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Stupeň a typ vzdělávání</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Střední škola</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a:solidFill>
                            <a:srgbClr val="000000"/>
                          </a:solidFill>
                          <a:effectLst/>
                          <a:latin typeface="+mn-lt"/>
                          <a:ea typeface="Times New Roman"/>
                          <a:cs typeface="Times New Roman"/>
                        </a:rPr>
                        <a:t>Cílová skupina</a:t>
                      </a:r>
                      <a:endParaRPr lang="cs-CZ" sz="1100">
                        <a:effectLst/>
                        <a:latin typeface="+mn-lt"/>
                        <a:ea typeface="Calibri"/>
                        <a:cs typeface="Times New Roman"/>
                      </a:endParaRPr>
                    </a:p>
                  </a:txBody>
                  <a:tcPr marL="68580" marR="68580" marT="0" marB="0" anchor="ctr"/>
                </a:tc>
                <a:tc>
                  <a:txBody>
                    <a:bodyPr/>
                    <a:lstStyle/>
                    <a:p>
                      <a:pPr marL="0" marR="0" indent="0" algn="l" defTabSz="914400" rtl="0" eaLnBrk="1" fontAlgn="auto" latinLnBrk="0" hangingPunct="1">
                        <a:lnSpc>
                          <a:spcPts val="1500"/>
                        </a:lnSpc>
                        <a:spcBef>
                          <a:spcPts val="0"/>
                        </a:spcBef>
                        <a:spcAft>
                          <a:spcPts val="0"/>
                        </a:spcAft>
                        <a:buClrTx/>
                        <a:buSzTx/>
                        <a:buFontTx/>
                        <a:buNone/>
                        <a:tabLst/>
                        <a:defRPr/>
                      </a:pPr>
                      <a:r>
                        <a:rPr lang="cs-CZ" sz="1200" kern="1200" dirty="0" smtClean="0">
                          <a:solidFill>
                            <a:srgbClr val="000000"/>
                          </a:solidFill>
                          <a:effectLst/>
                          <a:latin typeface="+mn-lt"/>
                          <a:ea typeface="Times New Roman"/>
                          <a:cs typeface="Times New Roman"/>
                        </a:rPr>
                        <a:t>1. </a:t>
                      </a:r>
                      <a:r>
                        <a:rPr lang="cs-CZ" sz="1200" kern="1200" smtClean="0">
                          <a:solidFill>
                            <a:srgbClr val="000000"/>
                          </a:solidFill>
                          <a:effectLst/>
                          <a:latin typeface="+mn-lt"/>
                          <a:ea typeface="Times New Roman"/>
                          <a:cs typeface="Times New Roman"/>
                        </a:rPr>
                        <a:t>ročník</a:t>
                      </a:r>
                      <a:r>
                        <a:rPr lang="cs-CZ" sz="1200" kern="1200" baseline="0" smtClean="0">
                          <a:solidFill>
                            <a:srgbClr val="000000"/>
                          </a:solidFill>
                          <a:effectLst/>
                          <a:latin typeface="+mn-lt"/>
                          <a:ea typeface="Times New Roman"/>
                          <a:cs typeface="Times New Roman"/>
                        </a:rPr>
                        <a:t> oboru Truhlář, Tesař</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Speciální vzdělávací potřeby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smtClean="0">
                          <a:solidFill>
                            <a:srgbClr val="000000"/>
                          </a:solidFill>
                          <a:effectLst/>
                          <a:latin typeface="+mn-lt"/>
                          <a:ea typeface="Times New Roman"/>
                          <a:cs typeface="Times New Roman"/>
                        </a:rPr>
                        <a:t>ne</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Zdroje</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Seznam viz poslední </a:t>
                      </a:r>
                      <a:r>
                        <a:rPr lang="cs-CZ" sz="1200" kern="1200" dirty="0" smtClean="0">
                          <a:solidFill>
                            <a:srgbClr val="000000"/>
                          </a:solidFill>
                          <a:effectLst/>
                          <a:latin typeface="+mn-lt"/>
                          <a:ea typeface="Times New Roman"/>
                          <a:cs typeface="Times New Roman"/>
                        </a:rPr>
                        <a:t>strana</a:t>
                      </a:r>
                      <a:endParaRPr lang="cs-CZ" sz="1100" dirty="0">
                        <a:effectLst/>
                        <a:latin typeface="+mn-lt"/>
                        <a:ea typeface="Calibri"/>
                        <a:cs typeface="Times New Roman"/>
                      </a:endParaRPr>
                    </a:p>
                  </a:txBody>
                  <a:tcPr marL="68580" marR="68580" marT="0" marB="0" anchor="ctr"/>
                </a:tc>
              </a:tr>
            </a:tbl>
          </a:graphicData>
        </a:graphic>
      </p:graphicFrame>
      <p:pic>
        <p:nvPicPr>
          <p:cNvPr id="10" name="Obrázek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cxnSp>
        <p:nvCxnSpPr>
          <p:cNvPr id="11"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2"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827584" y="1196752"/>
            <a:ext cx="7560840" cy="4824536"/>
          </a:xfrm>
        </p:spPr>
        <p:txBody>
          <a:bodyPr>
            <a:normAutofit/>
          </a:bodyPr>
          <a:lstStyle/>
          <a:p>
            <a:pPr algn="ctr">
              <a:buNone/>
            </a:pPr>
            <a:r>
              <a:rPr lang="cs-CZ" sz="2400" b="1" dirty="0" smtClean="0">
                <a:solidFill>
                  <a:schemeClr val="accent6">
                    <a:lumMod val="75000"/>
                  </a:schemeClr>
                </a:solidFill>
              </a:rPr>
              <a:t>Chemické látky v buněčných dutinách </a:t>
            </a:r>
          </a:p>
          <a:p>
            <a:pPr algn="ctr">
              <a:buFontTx/>
              <a:buChar char="-"/>
            </a:pPr>
            <a:r>
              <a:rPr lang="cs-CZ" sz="1600" b="1" dirty="0" smtClean="0">
                <a:solidFill>
                  <a:schemeClr val="accent6">
                    <a:lumMod val="50000"/>
                  </a:schemeClr>
                </a:solidFill>
              </a:rPr>
              <a:t>Průvodní látky dřeva </a:t>
            </a:r>
          </a:p>
          <a:p>
            <a:pPr algn="ctr">
              <a:buNone/>
            </a:pPr>
            <a:endParaRPr lang="cs-CZ" sz="1600" dirty="0" smtClean="0"/>
          </a:p>
          <a:p>
            <a:pPr>
              <a:buNone/>
            </a:pPr>
            <a:r>
              <a:rPr lang="cs-CZ" sz="1600" dirty="0" smtClean="0"/>
              <a:t>Jsou to sloučeniny, resp. skupiny sloučenin, které lze snadno ze dřeva extrahovat neutrálními rozpouštědly (např. vodou, éterem, alkoholem) bez toho, že by vznikly znatelné změny ve stavbě dřeva. Jejich podíl ve dřevě je asi 5 až 10% absolutně suchého dřeva. </a:t>
            </a:r>
          </a:p>
          <a:p>
            <a:pPr>
              <a:buNone/>
            </a:pPr>
            <a:r>
              <a:rPr lang="cs-CZ" sz="1600" dirty="0" smtClean="0"/>
              <a:t>Průvodní látky mají velký význam pro chemické, biologické a mechanické vlastnosti dřeva. Obsah škrobu podporuje modrání dřeva a je společně s bílkovinami příčinou napadání dřeva hmyzem, třísloviny napomáhají zbarvení při moření dřeva, barviva zvyšují hospodářský význam dřeva, zvyšují trvanlivost dřeva. </a:t>
            </a:r>
            <a:r>
              <a:rPr lang="cs-CZ" sz="1600" b="1" dirty="0" smtClean="0">
                <a:solidFill>
                  <a:schemeClr val="accent1">
                    <a:lumMod val="75000"/>
                  </a:schemeClr>
                </a:solidFill>
              </a:rPr>
              <a:t>Konzervační látky </a:t>
            </a:r>
            <a:r>
              <a:rPr lang="cs-CZ" sz="1600" dirty="0" smtClean="0"/>
              <a:t>(třísloviny, pryskyřičné látky, barviva </a:t>
            </a:r>
            <a:r>
              <a:rPr lang="cs-CZ" sz="1600" dirty="0" err="1" smtClean="0"/>
              <a:t>atd</a:t>
            </a:r>
            <a:r>
              <a:rPr lang="cs-CZ" sz="1600" dirty="0" smtClean="0"/>
              <a:t>)</a:t>
            </a:r>
            <a:endParaRPr lang="cs-CZ" sz="1600" dirty="0"/>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2</a:t>
            </a:fld>
            <a:endParaRPr lang="cs-CZ"/>
          </a:p>
        </p:txBody>
      </p:sp>
      <p:sp>
        <p:nvSpPr>
          <p:cNvPr id="17" name="Nadpis 1"/>
          <p:cNvSpPr txBox="1">
            <a:spLocks/>
          </p:cNvSpPr>
          <p:nvPr/>
        </p:nvSpPr>
        <p:spPr>
          <a:xfrm>
            <a:off x="1187624" y="980728"/>
            <a:ext cx="6635080" cy="921539"/>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2600" b="0" i="0" u="none" strike="noStrike" kern="1200" cap="none" spc="0" normalizeH="0" baseline="0" noProof="0" dirty="0">
              <a:ln>
                <a:noFill/>
              </a:ln>
              <a:solidFill>
                <a:schemeClr val="tx1"/>
              </a:solidFill>
              <a:effectLst/>
              <a:uLnTx/>
              <a:uFillTx/>
              <a:latin typeface="+mj-lt"/>
              <a:ea typeface="+mj-ea"/>
              <a:cs typeface="+mj-cs"/>
            </a:endParaRPr>
          </a:p>
        </p:txBody>
      </p:sp>
      <p:sp>
        <p:nvSpPr>
          <p:cNvPr id="18" name="Zástupný symbol pro obsah 2"/>
          <p:cNvSpPr txBox="1">
            <a:spLocks/>
          </p:cNvSpPr>
          <p:nvPr/>
        </p:nvSpPr>
        <p:spPr>
          <a:xfrm>
            <a:off x="1043608" y="2060848"/>
            <a:ext cx="7067128" cy="388664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9"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cxnSp>
        <p:nvCxnSpPr>
          <p:cNvPr id="20"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21"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23"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24" name="Obrázek 2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25" name="Obrázek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052736"/>
            <a:ext cx="8229600" cy="4752528"/>
          </a:xfrm>
        </p:spPr>
        <p:txBody>
          <a:bodyPr>
            <a:normAutofit/>
          </a:bodyPr>
          <a:lstStyle/>
          <a:p>
            <a:pPr algn="ctr">
              <a:buNone/>
            </a:pPr>
            <a:endParaRPr lang="cs-CZ" sz="2400" dirty="0" smtClean="0">
              <a:solidFill>
                <a:schemeClr val="accent6">
                  <a:lumMod val="75000"/>
                </a:schemeClr>
              </a:solidFill>
            </a:endParaRPr>
          </a:p>
          <a:p>
            <a:pPr algn="ctr">
              <a:buNone/>
            </a:pPr>
            <a:r>
              <a:rPr lang="cs-CZ" sz="2400" dirty="0" smtClean="0">
                <a:solidFill>
                  <a:schemeClr val="accent6">
                    <a:lumMod val="75000"/>
                  </a:schemeClr>
                </a:solidFill>
              </a:rPr>
              <a:t>Prchavé průvodní látky – éterické oleje, tj. silice </a:t>
            </a:r>
          </a:p>
          <a:p>
            <a:pPr>
              <a:buNone/>
            </a:pPr>
            <a:r>
              <a:rPr lang="cs-CZ" sz="1600" dirty="0" smtClean="0"/>
              <a:t>Vyprchávají ze dřeva současně s vodní párou. Nejznámější z nich je </a:t>
            </a:r>
            <a:r>
              <a:rPr lang="cs-CZ" sz="1600" dirty="0" smtClean="0">
                <a:solidFill>
                  <a:schemeClr val="accent6">
                    <a:lumMod val="50000"/>
                  </a:schemeClr>
                </a:solidFill>
              </a:rPr>
              <a:t>silice terpentýnová.</a:t>
            </a:r>
            <a:r>
              <a:rPr lang="cs-CZ" sz="1600" dirty="0" smtClean="0"/>
              <a:t> Z jehličí jehličnatých stromů, hlavně jedle a borovice se získávají éterické oleje používané ve farmacii. </a:t>
            </a:r>
          </a:p>
          <a:p>
            <a:pPr>
              <a:buNone/>
            </a:pPr>
            <a:endParaRPr lang="cs-CZ" sz="1600" dirty="0" smtClean="0"/>
          </a:p>
          <a:p>
            <a:pPr>
              <a:buNone/>
            </a:pPr>
            <a:endParaRPr lang="cs-CZ" sz="1600" dirty="0" smtClean="0"/>
          </a:p>
          <a:p>
            <a:pPr algn="ctr">
              <a:buNone/>
            </a:pPr>
            <a:r>
              <a:rPr lang="cs-CZ" sz="2400" dirty="0" smtClean="0">
                <a:solidFill>
                  <a:schemeClr val="accent3">
                    <a:lumMod val="75000"/>
                  </a:schemeClr>
                </a:solidFill>
              </a:rPr>
              <a:t>Pryskyřice látky </a:t>
            </a:r>
          </a:p>
          <a:p>
            <a:pPr>
              <a:buNone/>
            </a:pPr>
            <a:r>
              <a:rPr lang="cs-CZ" sz="1600" dirty="0" smtClean="0"/>
              <a:t>Patří ke skupině látek rozpustných éterem, k nim patří balzámy a pryskyřice. Pryskyřice s vysokým obsahem prchavých sloučenin (silic) se nazývají </a:t>
            </a:r>
            <a:r>
              <a:rPr lang="cs-CZ" sz="1600" dirty="0" smtClean="0">
                <a:solidFill>
                  <a:schemeClr val="accent3">
                    <a:lumMod val="50000"/>
                  </a:schemeClr>
                </a:solidFill>
              </a:rPr>
              <a:t>balzámy</a:t>
            </a:r>
            <a:r>
              <a:rPr lang="cs-CZ" sz="1600" dirty="0" smtClean="0"/>
              <a:t>.</a:t>
            </a:r>
          </a:p>
          <a:p>
            <a:pPr algn="ctr">
              <a:buNone/>
            </a:pPr>
            <a:endParaRPr lang="cs-CZ" sz="2400" dirty="0" smtClean="0"/>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3</a:t>
            </a:fld>
            <a:endParaRPr lang="cs-CZ"/>
          </a:p>
        </p:txBody>
      </p:sp>
      <p:sp>
        <p:nvSpPr>
          <p:cNvPr id="7"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Nadpis 1"/>
          <p:cNvSpPr txBox="1">
            <a:spLocks/>
          </p:cNvSpPr>
          <p:nvPr/>
        </p:nvSpPr>
        <p:spPr>
          <a:xfrm>
            <a:off x="1187624" y="980728"/>
            <a:ext cx="6635080" cy="921539"/>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26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Zástupný symbol pro obsah 2"/>
          <p:cNvSpPr txBox="1">
            <a:spLocks/>
          </p:cNvSpPr>
          <p:nvPr/>
        </p:nvSpPr>
        <p:spPr>
          <a:xfrm>
            <a:off x="1115616" y="3140968"/>
            <a:ext cx="7067128" cy="388664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2400" b="0" i="0" u="none" strike="noStrike" kern="1200" cap="none" spc="0" normalizeH="0" baseline="0" noProof="0" dirty="0">
              <a:ln>
                <a:noFill/>
              </a:ln>
              <a:solidFill>
                <a:schemeClr val="tx1"/>
              </a:solidFill>
              <a:effectLst/>
              <a:uLnTx/>
              <a:uFillTx/>
              <a:latin typeface="+mn-lt"/>
              <a:ea typeface="+mn-ea"/>
              <a:cs typeface="+mn-cs"/>
            </a:endParaRPr>
          </a:p>
        </p:txBody>
      </p:sp>
      <p:cxnSp>
        <p:nvCxnSpPr>
          <p:cNvPr id="11"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2"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4"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15" name="Obrázek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16" name="Obrázek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980728"/>
            <a:ext cx="8229600" cy="4824536"/>
          </a:xfrm>
        </p:spPr>
        <p:txBody>
          <a:bodyPr>
            <a:normAutofit/>
          </a:bodyPr>
          <a:lstStyle/>
          <a:p>
            <a:pPr>
              <a:buNone/>
            </a:pPr>
            <a:r>
              <a:rPr lang="cs-CZ" sz="1600" dirty="0" smtClean="0"/>
              <a:t> </a:t>
            </a:r>
          </a:p>
          <a:p>
            <a:pPr>
              <a:buNone/>
            </a:pPr>
            <a:endParaRPr lang="cs-CZ" sz="1600" dirty="0" smtClean="0"/>
          </a:p>
          <a:p>
            <a:pPr>
              <a:buNone/>
            </a:pPr>
            <a:endParaRPr lang="cs-CZ" sz="1600" dirty="0" smtClean="0"/>
          </a:p>
          <a:p>
            <a:pPr>
              <a:buAutoNum type="alphaLcParenR"/>
            </a:pPr>
            <a:r>
              <a:rPr lang="cs-CZ" sz="1600" dirty="0" smtClean="0">
                <a:solidFill>
                  <a:schemeClr val="tx2">
                    <a:lumMod val="60000"/>
                    <a:lumOff val="40000"/>
                  </a:schemeClr>
                </a:solidFill>
              </a:rPr>
              <a:t>Terpentýn</a:t>
            </a:r>
            <a:r>
              <a:rPr lang="cs-CZ" sz="1600" dirty="0" smtClean="0"/>
              <a:t> – využívá se v průmyslu k výrobě laků, rozpouštědel, fermeží a olejových nátěrových hmot, výrobě krémů na boty.</a:t>
            </a:r>
          </a:p>
          <a:p>
            <a:pPr>
              <a:buAutoNum type="alphaLcParenR"/>
            </a:pPr>
            <a:endParaRPr lang="cs-CZ" sz="1600" dirty="0" smtClean="0"/>
          </a:p>
          <a:p>
            <a:pPr>
              <a:buAutoNum type="alphaLcParenR"/>
            </a:pPr>
            <a:endParaRPr lang="cs-CZ" sz="1600" dirty="0" smtClean="0"/>
          </a:p>
          <a:p>
            <a:pPr>
              <a:buAutoNum type="alphaLcParenR"/>
            </a:pPr>
            <a:r>
              <a:rPr lang="cs-CZ" sz="1600" dirty="0" smtClean="0">
                <a:solidFill>
                  <a:schemeClr val="tx2">
                    <a:lumMod val="60000"/>
                    <a:lumOff val="40000"/>
                  </a:schemeClr>
                </a:solidFill>
              </a:rPr>
              <a:t>Kalafuna </a:t>
            </a:r>
            <a:r>
              <a:rPr lang="cs-CZ" sz="1600" dirty="0" smtClean="0"/>
              <a:t>– se využívá ve výrobě mýdla, papíru, při výrobě laků sušidel do laků, elektroizolačních materiálů, atd. </a:t>
            </a:r>
          </a:p>
          <a:p>
            <a:pPr>
              <a:buAutoNum type="alphaLcParenR"/>
            </a:pPr>
            <a:endParaRPr lang="cs-CZ" sz="1600" dirty="0" smtClean="0"/>
          </a:p>
          <a:p>
            <a:pPr>
              <a:buAutoNum type="alphaLcParenR"/>
            </a:pPr>
            <a:endParaRPr lang="cs-CZ" sz="1600" dirty="0" smtClean="0"/>
          </a:p>
          <a:p>
            <a:pPr>
              <a:buAutoNum type="alphaLcParenR"/>
            </a:pPr>
            <a:r>
              <a:rPr lang="cs-CZ" sz="1600" dirty="0" smtClean="0">
                <a:solidFill>
                  <a:schemeClr val="tx2">
                    <a:lumMod val="60000"/>
                    <a:lumOff val="40000"/>
                  </a:schemeClr>
                </a:solidFill>
              </a:rPr>
              <a:t>Kanadský balzám</a:t>
            </a:r>
            <a:r>
              <a:rPr lang="cs-CZ" sz="1600" dirty="0" smtClean="0"/>
              <a:t> – se získává z kůry jedle kanadské. Používá se na lepení skla,  čoček, mikroskopických preparátů, atd.</a:t>
            </a:r>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4</a:t>
            </a:fld>
            <a:endParaRPr lang="cs-CZ"/>
          </a:p>
        </p:txBody>
      </p:sp>
      <p:sp>
        <p:nvSpPr>
          <p:cNvPr id="6"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Zástupný symbol pro obsah 2"/>
          <p:cNvSpPr txBox="1">
            <a:spLocks/>
          </p:cNvSpPr>
          <p:nvPr/>
        </p:nvSpPr>
        <p:spPr>
          <a:xfrm>
            <a:off x="1043608" y="2060848"/>
            <a:ext cx="7067128" cy="388664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cxnSp>
        <p:nvCxnSpPr>
          <p:cNvPr id="11"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2"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4"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15" name="Obrázek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16" name="Obrázek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6" y="908720"/>
            <a:ext cx="8229600" cy="5040560"/>
          </a:xfrm>
        </p:spPr>
        <p:txBody>
          <a:bodyPr>
            <a:normAutofit fontScale="92500"/>
          </a:bodyPr>
          <a:lstStyle/>
          <a:p>
            <a:pPr algn="ctr">
              <a:buNone/>
            </a:pPr>
            <a:r>
              <a:rPr lang="cs-CZ" sz="2000" b="1" dirty="0" smtClean="0">
                <a:solidFill>
                  <a:schemeClr val="tx2">
                    <a:lumMod val="60000"/>
                    <a:lumOff val="40000"/>
                  </a:schemeClr>
                </a:solidFill>
              </a:rPr>
              <a:t>Třísloviny, barviva </a:t>
            </a:r>
          </a:p>
          <a:p>
            <a:pPr>
              <a:buAutoNum type="alphaLcParenR"/>
            </a:pPr>
            <a:r>
              <a:rPr lang="cs-CZ" sz="1400" b="1" dirty="0" smtClean="0">
                <a:solidFill>
                  <a:schemeClr val="accent3">
                    <a:lumMod val="75000"/>
                  </a:schemeClr>
                </a:solidFill>
              </a:rPr>
              <a:t>Třísloviny</a:t>
            </a:r>
            <a:r>
              <a:rPr lang="cs-CZ" sz="1400" dirty="0" smtClean="0"/>
              <a:t> – patří do skupiny látek rozpustných vodou nebo alkoholem. Jsou ve všech dřevinách a značně zvyšují trvanlivost dřeva. </a:t>
            </a:r>
          </a:p>
          <a:p>
            <a:pPr>
              <a:buNone/>
            </a:pPr>
            <a:r>
              <a:rPr lang="cs-CZ" sz="1400" dirty="0" smtClean="0"/>
              <a:t>	Nejvíce tříslovin obsahuje dřevo DB a kaštanu jedlého, hodně jich je v kůře mladých DB, SM a VR. K přípravě dvousložkových mořidel se používají třísloviny: pyrokatechin, rezorcin, pyrogalol, </a:t>
            </a:r>
            <a:r>
              <a:rPr lang="cs-CZ" sz="1400" dirty="0" err="1" smtClean="0"/>
              <a:t>floroglucin</a:t>
            </a:r>
            <a:r>
              <a:rPr lang="cs-CZ" sz="1400" dirty="0" smtClean="0"/>
              <a:t>, tanin. </a:t>
            </a:r>
          </a:p>
          <a:p>
            <a:pPr>
              <a:buAutoNum type="alphaLcParenR" startAt="2"/>
            </a:pPr>
            <a:r>
              <a:rPr lang="cs-CZ" sz="1400" b="1" dirty="0" smtClean="0">
                <a:solidFill>
                  <a:schemeClr val="accent6">
                    <a:lumMod val="75000"/>
                  </a:schemeClr>
                </a:solidFill>
              </a:rPr>
              <a:t>Barviva</a:t>
            </a:r>
            <a:r>
              <a:rPr lang="cs-CZ" sz="1400" dirty="0" smtClean="0">
                <a:solidFill>
                  <a:schemeClr val="accent6">
                    <a:lumMod val="75000"/>
                  </a:schemeClr>
                </a:solidFill>
              </a:rPr>
              <a:t> </a:t>
            </a:r>
            <a:r>
              <a:rPr lang="cs-CZ" sz="1400" dirty="0" smtClean="0"/>
              <a:t>– jsou rozpustná ve vodě, v alkoholu, dávaní dřevu zbarvení a tím zvyšují estetickou hodnotu. Ve dřevě jsou barviva žlutá, modrá, hnědá a zelená.</a:t>
            </a:r>
          </a:p>
          <a:p>
            <a:pPr>
              <a:buAutoNum type="alphaLcParenR" startAt="2"/>
            </a:pPr>
            <a:endParaRPr lang="cs-CZ" sz="1400" dirty="0" smtClean="0"/>
          </a:p>
          <a:p>
            <a:pPr algn="ctr">
              <a:buNone/>
            </a:pPr>
            <a:r>
              <a:rPr lang="cs-CZ" sz="2000" b="1" dirty="0" smtClean="0">
                <a:solidFill>
                  <a:schemeClr val="accent4">
                    <a:lumMod val="75000"/>
                  </a:schemeClr>
                </a:solidFill>
              </a:rPr>
              <a:t>Průvodní látky rozpustné ve vodě </a:t>
            </a:r>
          </a:p>
          <a:p>
            <a:pPr>
              <a:buNone/>
            </a:pPr>
            <a:r>
              <a:rPr lang="cs-CZ" sz="1600" dirty="0" smtClean="0">
                <a:solidFill>
                  <a:schemeClr val="accent2">
                    <a:lumMod val="75000"/>
                  </a:schemeClr>
                </a:solidFill>
              </a:rPr>
              <a:t>a)	</a:t>
            </a:r>
            <a:r>
              <a:rPr lang="cs-CZ" sz="1400" b="1" dirty="0" smtClean="0">
                <a:solidFill>
                  <a:schemeClr val="accent2">
                    <a:lumMod val="75000"/>
                  </a:schemeClr>
                </a:solidFill>
              </a:rPr>
              <a:t>Minerální látky</a:t>
            </a:r>
            <a:r>
              <a:rPr lang="cs-CZ" sz="1400" dirty="0" smtClean="0"/>
              <a:t>- jsou to anorganické soli alkalické, vápenité, draselné, hořečnaté, sodné, které při spalování dřeva tvoří popel. </a:t>
            </a:r>
          </a:p>
          <a:p>
            <a:pPr>
              <a:buAutoNum type="alphaLcParenR" startAt="2"/>
            </a:pPr>
            <a:r>
              <a:rPr lang="cs-CZ" sz="1400" b="1" dirty="0" smtClean="0">
                <a:solidFill>
                  <a:schemeClr val="accent2">
                    <a:lumMod val="75000"/>
                  </a:schemeClr>
                </a:solidFill>
              </a:rPr>
              <a:t>Kovy</a:t>
            </a:r>
            <a:r>
              <a:rPr lang="cs-CZ" sz="1400" dirty="0" smtClean="0">
                <a:solidFill>
                  <a:schemeClr val="accent2">
                    <a:lumMod val="75000"/>
                  </a:schemeClr>
                </a:solidFill>
              </a:rPr>
              <a:t> </a:t>
            </a:r>
            <a:r>
              <a:rPr lang="cs-CZ" sz="1400" dirty="0" smtClean="0"/>
              <a:t>– zvyšují odolnost proti škůdcům. Ve dřevě DB, JB a HR se nachází malé množství titanu, ve dřevě VR a SM je měď, zinek, olovo a v DB je dále kobalt, nikl. </a:t>
            </a:r>
          </a:p>
          <a:p>
            <a:pPr>
              <a:buAutoNum type="alphaLcParenR" startAt="2"/>
            </a:pPr>
            <a:r>
              <a:rPr lang="cs-CZ" sz="1400" b="1" dirty="0" smtClean="0">
                <a:solidFill>
                  <a:schemeClr val="accent2">
                    <a:lumMod val="75000"/>
                  </a:schemeClr>
                </a:solidFill>
              </a:rPr>
              <a:t>Volné cuky, škroby, tuky </a:t>
            </a:r>
            <a:r>
              <a:rPr lang="cs-CZ" sz="1400" dirty="0" smtClean="0"/>
              <a:t>– tvoří ve dřevě zásobní látky a snižují jeho trvanlivost,  jsou příčinou napadení škůdci. </a:t>
            </a:r>
          </a:p>
          <a:p>
            <a:pPr>
              <a:buAutoNum type="alphaLcParenR" startAt="2"/>
            </a:pPr>
            <a:r>
              <a:rPr lang="cs-CZ" sz="1400" b="1" dirty="0" smtClean="0">
                <a:solidFill>
                  <a:schemeClr val="accent2">
                    <a:lumMod val="75000"/>
                  </a:schemeClr>
                </a:solidFill>
              </a:rPr>
              <a:t>Saponiny</a:t>
            </a:r>
            <a:r>
              <a:rPr lang="cs-CZ" sz="1400" b="1" dirty="0" smtClean="0"/>
              <a:t> </a:t>
            </a:r>
            <a:r>
              <a:rPr lang="cs-CZ" sz="1400" dirty="0" smtClean="0"/>
              <a:t>– jsou jedovaté látky které způsobují kožní ekzémy </a:t>
            </a:r>
          </a:p>
          <a:p>
            <a:pPr>
              <a:buAutoNum type="alphaLcParenR" startAt="2"/>
            </a:pPr>
            <a:endParaRPr lang="cs-CZ" sz="1400" dirty="0" smtClean="0"/>
          </a:p>
          <a:p>
            <a:pPr>
              <a:buAutoNum type="alphaLcParenR" startAt="2"/>
            </a:pPr>
            <a:r>
              <a:rPr lang="cs-CZ" sz="1400" b="1" dirty="0" smtClean="0">
                <a:solidFill>
                  <a:schemeClr val="accent2">
                    <a:lumMod val="75000"/>
                  </a:schemeClr>
                </a:solidFill>
              </a:rPr>
              <a:t>Alkaloidy</a:t>
            </a:r>
            <a:r>
              <a:rPr lang="cs-CZ" sz="1400" b="1" dirty="0" smtClean="0"/>
              <a:t> </a:t>
            </a:r>
            <a:r>
              <a:rPr lang="cs-CZ" sz="1400" dirty="0" smtClean="0"/>
              <a:t>– jsou obsaženy ve dřevě, kůře, listech a pupenech. Používají se pro výrobu léků </a:t>
            </a:r>
            <a:r>
              <a:rPr lang="cs-CZ" sz="1400" dirty="0" err="1" smtClean="0"/>
              <a:t>npař</a:t>
            </a:r>
            <a:r>
              <a:rPr lang="cs-CZ" sz="1400" dirty="0" smtClean="0"/>
              <a:t>. chinin, strychnin, kokain, </a:t>
            </a:r>
            <a:r>
              <a:rPr lang="cs-CZ" sz="1400" dirty="0" err="1" smtClean="0"/>
              <a:t>betulin</a:t>
            </a:r>
            <a:r>
              <a:rPr lang="cs-CZ" sz="1400" dirty="0" smtClean="0"/>
              <a:t>. V syrovém stavu jsou jedovaté. </a:t>
            </a:r>
          </a:p>
          <a:p>
            <a:pPr>
              <a:buAutoNum type="alphaLcParenR" startAt="2"/>
            </a:pPr>
            <a:r>
              <a:rPr lang="cs-CZ" sz="1400" b="1" dirty="0" err="1" smtClean="0">
                <a:solidFill>
                  <a:schemeClr val="accent2">
                    <a:lumMod val="75000"/>
                  </a:schemeClr>
                </a:solidFill>
              </a:rPr>
              <a:t>Laktoreziny</a:t>
            </a:r>
            <a:r>
              <a:rPr lang="cs-CZ" sz="1400" b="1" dirty="0" smtClean="0">
                <a:solidFill>
                  <a:schemeClr val="accent2">
                    <a:lumMod val="75000"/>
                  </a:schemeClr>
                </a:solidFill>
              </a:rPr>
              <a:t> </a:t>
            </a:r>
            <a:r>
              <a:rPr lang="cs-CZ" sz="1400" dirty="0" smtClean="0"/>
              <a:t>– jsou mléčné šťávy blízké pryskyřicím, </a:t>
            </a:r>
            <a:r>
              <a:rPr lang="cs-CZ" sz="1400" b="1" dirty="0" smtClean="0"/>
              <a:t>kaučuk</a:t>
            </a:r>
            <a:r>
              <a:rPr lang="cs-CZ" sz="1400" dirty="0" smtClean="0"/>
              <a:t>, gutaperča – ( podobná hmota na izolaci kabelů). </a:t>
            </a:r>
          </a:p>
          <a:p>
            <a:pPr>
              <a:buAutoNum type="alphaLcParenR" startAt="2"/>
            </a:pPr>
            <a:r>
              <a:rPr lang="cs-CZ" sz="1400" b="1" dirty="0" smtClean="0">
                <a:solidFill>
                  <a:schemeClr val="accent2">
                    <a:lumMod val="75000"/>
                  </a:schemeClr>
                </a:solidFill>
              </a:rPr>
              <a:t>Proteiny</a:t>
            </a:r>
            <a:r>
              <a:rPr lang="cs-CZ" sz="1400" b="1" dirty="0" smtClean="0"/>
              <a:t> </a:t>
            </a:r>
            <a:r>
              <a:rPr lang="cs-CZ" sz="1400" dirty="0" smtClean="0"/>
              <a:t>– tvoří protoplazmu, která je nositelem životních pochodů ve dřevě</a:t>
            </a:r>
          </a:p>
          <a:p>
            <a:pPr algn="ctr">
              <a:buNone/>
            </a:pPr>
            <a:endParaRPr lang="cs-CZ" sz="2400" dirty="0"/>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5</a:t>
            </a:fld>
            <a:endParaRPr lang="cs-CZ"/>
          </a:p>
        </p:txBody>
      </p:sp>
      <p:sp>
        <p:nvSpPr>
          <p:cNvPr id="6"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cxnSp>
        <p:nvCxnSpPr>
          <p:cNvPr id="11"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2"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4"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15" name="Obrázek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16" name="Obrázek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268760"/>
            <a:ext cx="8229600" cy="4525963"/>
          </a:xfrm>
        </p:spPr>
        <p:txBody>
          <a:bodyPr>
            <a:normAutofit/>
          </a:bodyPr>
          <a:lstStyle/>
          <a:p>
            <a:pPr>
              <a:buNone/>
            </a:pPr>
            <a:r>
              <a:rPr lang="cs-CZ" sz="1600" dirty="0" smtClean="0"/>
              <a:t>Opakování:</a:t>
            </a:r>
          </a:p>
          <a:p>
            <a:pPr>
              <a:buNone/>
            </a:pPr>
            <a:endParaRPr lang="cs-CZ" sz="1600" dirty="0" smtClean="0"/>
          </a:p>
          <a:p>
            <a:pPr>
              <a:buAutoNum type="arabicParenR"/>
            </a:pPr>
            <a:r>
              <a:rPr lang="cs-CZ" sz="1600" dirty="0" smtClean="0"/>
              <a:t>Jaký je základní rozdíl mezi látkami základními a průvodními?</a:t>
            </a:r>
          </a:p>
          <a:p>
            <a:pPr>
              <a:buAutoNum type="arabicParenR"/>
            </a:pPr>
            <a:r>
              <a:rPr lang="cs-CZ" sz="1600" dirty="0" smtClean="0"/>
              <a:t>Vyjmenuj průvodní látky rozpustné ve vodě.</a:t>
            </a:r>
          </a:p>
          <a:p>
            <a:pPr>
              <a:buAutoNum type="arabicParenR"/>
            </a:pPr>
            <a:r>
              <a:rPr lang="cs-CZ" sz="1600" dirty="0" smtClean="0"/>
              <a:t>Kam zařadíš terpentýn, kalafunu?</a:t>
            </a:r>
          </a:p>
          <a:p>
            <a:pPr>
              <a:buAutoNum type="arabicParenR"/>
            </a:pPr>
            <a:r>
              <a:rPr lang="cs-CZ" sz="1600" dirty="0" smtClean="0"/>
              <a:t>Jaké je využití průvodních látek?</a:t>
            </a:r>
          </a:p>
          <a:p>
            <a:pPr>
              <a:buAutoNum type="arabicParenR"/>
            </a:pPr>
            <a:endParaRPr lang="cs-CZ" sz="1600" dirty="0"/>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6</a:t>
            </a:fld>
            <a:endParaRPr lang="cs-CZ"/>
          </a:p>
        </p:txBody>
      </p:sp>
      <p:sp>
        <p:nvSpPr>
          <p:cNvPr id="6"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Zástupný symbol pro číslo snímku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cs-CZ" sz="1200" b="0" i="0" u="none" strike="noStrike" kern="1200" cap="none" spc="0" normalizeH="0" baseline="0" noProof="0">
              <a:ln>
                <a:noFill/>
              </a:ln>
              <a:solidFill>
                <a:schemeClr val="tx1">
                  <a:tint val="75000"/>
                </a:schemeClr>
              </a:solidFill>
              <a:effectLst/>
              <a:uLnTx/>
              <a:uFillTx/>
              <a:latin typeface="+mn-lt"/>
              <a:ea typeface="+mn-ea"/>
              <a:cs typeface="+mn-cs"/>
            </a:endParaRPr>
          </a:p>
        </p:txBody>
      </p:sp>
      <p:cxnSp>
        <p:nvCxnSpPr>
          <p:cNvPr id="9"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0"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1"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12" name="Obrázek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13" name="Obrázek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124744"/>
            <a:ext cx="8229600" cy="4525963"/>
          </a:xfrm>
        </p:spPr>
        <p:txBody>
          <a:bodyPr>
            <a:normAutofit/>
          </a:bodyPr>
          <a:lstStyle/>
          <a:p>
            <a:r>
              <a:rPr lang="cs-CZ" sz="1600" dirty="0" err="1"/>
              <a:t>Ing.KŘUPALOVÁ</a:t>
            </a:r>
            <a:r>
              <a:rPr lang="cs-CZ" sz="1600" dirty="0"/>
              <a:t>, Zdeňka. </a:t>
            </a:r>
            <a:r>
              <a:rPr lang="cs-CZ" sz="1600" i="1" dirty="0"/>
              <a:t>Nauka o materiálech pro 1. a 2. ročník SOU učebního oboru truhlář</a:t>
            </a:r>
            <a:r>
              <a:rPr lang="cs-CZ" sz="1600" dirty="0"/>
              <a:t>. Praha 1, Mostecká 9: SOBOTÁLES, 1999, ISBN </a:t>
            </a:r>
            <a:r>
              <a:rPr lang="cs-CZ" sz="1600" dirty="0" smtClean="0"/>
              <a:t>80-85920-57-3.</a:t>
            </a:r>
          </a:p>
          <a:p>
            <a:endParaRPr lang="cs-CZ" sz="1600" dirty="0"/>
          </a:p>
          <a:p>
            <a:endParaRPr lang="cs-CZ" sz="1600" dirty="0"/>
          </a:p>
        </p:txBody>
      </p:sp>
      <p:sp>
        <p:nvSpPr>
          <p:cNvPr id="8" name="Nadpis 1"/>
          <p:cNvSpPr txBox="1">
            <a:spLocks/>
          </p:cNvSpPr>
          <p:nvPr/>
        </p:nvSpPr>
        <p:spPr>
          <a:xfrm>
            <a:off x="1187624" y="980728"/>
            <a:ext cx="6635080" cy="921539"/>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cs-CZ" sz="2600" b="0" i="0" u="none" strike="noStrike" kern="1200" cap="none" spc="0" normalizeH="0" baseline="0" noProof="0" dirty="0">
              <a:ln>
                <a:noFill/>
              </a:ln>
              <a:solidFill>
                <a:schemeClr val="tx1"/>
              </a:solidFill>
              <a:effectLst/>
              <a:uLnTx/>
              <a:uFillTx/>
              <a:latin typeface="+mj-lt"/>
              <a:ea typeface="+mj-ea"/>
              <a:cs typeface="+mj-cs"/>
            </a:endParaRPr>
          </a:p>
        </p:txBody>
      </p:sp>
      <p:sp>
        <p:nvSpPr>
          <p:cNvPr id="9" name="Zástupný symbol pro obsah 2"/>
          <p:cNvSpPr txBox="1">
            <a:spLocks/>
          </p:cNvSpPr>
          <p:nvPr/>
        </p:nvSpPr>
        <p:spPr>
          <a:xfrm>
            <a:off x="1043608" y="2060848"/>
            <a:ext cx="7067128" cy="388664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2400" b="0" i="0" u="none" strike="noStrike" kern="1200" cap="none" spc="0" normalizeH="0" baseline="0" noProof="0" dirty="0">
              <a:ln>
                <a:noFill/>
              </a:ln>
              <a:solidFill>
                <a:schemeClr val="tx1"/>
              </a:solidFill>
              <a:effectLst/>
              <a:uLnTx/>
              <a:uFillTx/>
              <a:latin typeface="+mn-lt"/>
              <a:ea typeface="+mn-ea"/>
              <a:cs typeface="+mn-cs"/>
            </a:endParaRPr>
          </a:p>
        </p:txBody>
      </p:sp>
      <p:cxnSp>
        <p:nvCxnSpPr>
          <p:cNvPr id="11"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12"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3" name="Zástupný symbol pro číslo snímku 14"/>
          <p:cNvSpPr txBox="1">
            <a:spLocks/>
          </p:cNvSpPr>
          <p:nvPr/>
        </p:nvSpPr>
        <p:spPr>
          <a:xfrm>
            <a:off x="6480000" y="633600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785D957D-D829-4070-AC89-93F188FE283C}" type="slidenum">
              <a:rPr kumimoji="0" lang="cs-CZ"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cs-CZ"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4" name="Nadpis 1"/>
          <p:cNvSpPr txBox="1">
            <a:spLocks/>
          </p:cNvSpPr>
          <p:nvPr/>
        </p:nvSpPr>
        <p:spPr>
          <a:xfrm>
            <a:off x="3203848" y="145207"/>
            <a:ext cx="5652136" cy="728720"/>
          </a:xfrm>
          <a:prstGeom prst="rect">
            <a:avLst/>
          </a:prstGeom>
        </p:spPr>
        <p:txBody>
          <a:bodyPr vert="horz" lIns="91440" tIns="0" rIns="91440" bIns="45720" rtlCol="0" anchor="ctr">
            <a:normAutofit fontScale="900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s-CZ" sz="1800" b="1" i="0" u="none" strike="noStrike" kern="1200" cap="none" spc="200" normalizeH="0" baseline="0" noProof="0" dirty="0" smtClean="0">
                <a:ln>
                  <a:noFill/>
                </a:ln>
                <a:solidFill>
                  <a:srgbClr val="02283F"/>
                </a:solidFill>
                <a:effectLst>
                  <a:outerShdw blurRad="50800" dist="38100" algn="l" rotWithShape="0">
                    <a:prstClr val="black">
                      <a:alpha val="40000"/>
                    </a:prstClr>
                  </a:outerShdw>
                </a:effectLst>
                <a:uLnTx/>
                <a:uFillTx/>
                <a:latin typeface="Book Antiqua" pitchFamily="18" charset="0"/>
                <a:ea typeface="+mj-ea"/>
                <a:cs typeface="Arial" pitchFamily="34" charset="0"/>
              </a:rPr>
              <a:t>STŘEDNÍ ŠKOLA STAVEBNÍ A TECHNICKÁ</a:t>
            </a:r>
            <a: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t/>
            </a:r>
            <a:br>
              <a:rPr kumimoji="0" lang="cs-CZ" sz="1600" b="0" i="0" u="none" strike="noStrike" kern="1200" cap="none" spc="0" normalizeH="0" baseline="0" noProof="0" dirty="0" smtClean="0">
                <a:ln>
                  <a:noFill/>
                </a:ln>
                <a:solidFill>
                  <a:srgbClr val="02283F"/>
                </a:solidFill>
                <a:effectLst/>
                <a:uLnTx/>
                <a:uFillTx/>
                <a:latin typeface="Arial" pitchFamily="34"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Ústí nad Labem, </a:t>
            </a:r>
            <a:r>
              <a:rPr kumimoji="0" lang="cs-CZ" sz="1600" b="0" i="0" u="none" strike="noStrike" kern="1200" cap="none" spc="0" normalizeH="0" baseline="0" noProof="0" dirty="0" err="1" smtClean="0">
                <a:ln>
                  <a:noFill/>
                </a:ln>
                <a:solidFill>
                  <a:srgbClr val="02283F"/>
                </a:solidFill>
                <a:effectLst/>
                <a:uLnTx/>
                <a:uFillTx/>
                <a:latin typeface="Book Antiqua" pitchFamily="18" charset="0"/>
                <a:ea typeface="+mj-ea"/>
                <a:cs typeface="Arial" pitchFamily="34" charset="0"/>
              </a:rPr>
              <a:t>Čelakovského</a:t>
            </a: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 5, příspěvková organizace</a:t>
            </a:r>
            <a:b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br>
            <a:r>
              <a:rPr kumimoji="0" lang="cs-CZ" sz="1600" b="0" i="0" u="none" strike="noStrike" kern="1200" cap="none" spc="0" normalizeH="0" baseline="0" noProof="0" dirty="0" smtClean="0">
                <a:ln>
                  <a:noFill/>
                </a:ln>
                <a:solidFill>
                  <a:srgbClr val="02283F"/>
                </a:solidFill>
                <a:effectLst/>
                <a:uLnTx/>
                <a:uFillTx/>
                <a:latin typeface="Book Antiqua" pitchFamily="18" charset="0"/>
                <a:ea typeface="+mj-ea"/>
                <a:cs typeface="Arial" pitchFamily="34" charset="0"/>
              </a:rPr>
              <a:t>Páteřní škola Ústeckého kraje</a:t>
            </a:r>
            <a:endParaRPr kumimoji="0" lang="cs-CZ" sz="1600" b="0" i="0" u="none" strike="noStrike" kern="1200" cap="none" spc="0" normalizeH="0" baseline="0" noProof="0" dirty="0">
              <a:ln>
                <a:noFill/>
              </a:ln>
              <a:solidFill>
                <a:srgbClr val="02283F"/>
              </a:solidFill>
              <a:effectLst/>
              <a:uLnTx/>
              <a:uFillTx/>
              <a:latin typeface="Book Antiqua" pitchFamily="18" charset="0"/>
              <a:ea typeface="+mj-ea"/>
              <a:cs typeface="Arial" pitchFamily="34" charset="0"/>
            </a:endParaRPr>
          </a:p>
        </p:txBody>
      </p:sp>
      <p:pic>
        <p:nvPicPr>
          <p:cNvPr id="15" name="Obrázek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80" y="51853"/>
            <a:ext cx="2710588" cy="792000"/>
          </a:xfrm>
          <a:prstGeom prst="rect">
            <a:avLst/>
          </a:prstGeom>
        </p:spPr>
      </p:pic>
      <p:pic>
        <p:nvPicPr>
          <p:cNvPr id="16" name="Obrázek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3593" y="6117250"/>
            <a:ext cx="3036813" cy="648000"/>
          </a:xfrm>
          <a:prstGeom prst="rect">
            <a:avLst/>
          </a:prstGeom>
        </p:spPr>
      </p:pic>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1255</TotalTime>
  <Words>497</Words>
  <Application>Microsoft Office PowerPoint</Application>
  <PresentationFormat>Předvádění na obrazovce (4:3)</PresentationFormat>
  <Paragraphs>103</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sady Office</vt:lpstr>
      <vt:lpstr>Chemické látky v buněčných dutinách VY_32_INOVACE_28_559</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Střední škola technická Ústí nad Labem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Střední škola stavební a technická Ústí nad Labem sekce technických oborů</dc:title>
  <dc:creator>Filas</dc:creator>
  <cp:lastModifiedBy>Karel Filas, Ing.</cp:lastModifiedBy>
  <cp:revision>104</cp:revision>
  <dcterms:created xsi:type="dcterms:W3CDTF">2010-11-01T23:40:31Z</dcterms:created>
  <dcterms:modified xsi:type="dcterms:W3CDTF">2013-05-14T09:02:27Z</dcterms:modified>
</cp:coreProperties>
</file>