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10"/>
  </p:notesMasterIdLst>
  <p:sldIdLst>
    <p:sldId id="276" r:id="rId2"/>
    <p:sldId id="268" r:id="rId3"/>
    <p:sldId id="269" r:id="rId4"/>
    <p:sldId id="270" r:id="rId5"/>
    <p:sldId id="271" r:id="rId6"/>
    <p:sldId id="274" r:id="rId7"/>
    <p:sldId id="275" r:id="rId8"/>
    <p:sldId id="27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94629" autoAdjust="0"/>
  </p:normalViewPr>
  <p:slideViewPr>
    <p:cSldViewPr>
      <p:cViewPr>
        <p:scale>
          <a:sx n="101" d="100"/>
          <a:sy n="101" d="100"/>
        </p:scale>
        <p:origin x="-1818" y="-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1052736"/>
            <a:ext cx="7725544" cy="710952"/>
          </a:xfrm>
        </p:spPr>
        <p:txBody>
          <a:bodyPr>
            <a:noAutofit/>
          </a:bodyPr>
          <a:lstStyle/>
          <a:p>
            <a:r>
              <a:rPr lang="cs-CZ" sz="2400" b="1" dirty="0" smtClean="0"/>
              <a:t>Fyzikální vlastnosti dřeva</a:t>
            </a:r>
            <a:br>
              <a:rPr lang="cs-CZ" sz="2400" b="1" dirty="0" smtClean="0"/>
            </a:br>
            <a:r>
              <a:rPr lang="cs-CZ" sz="2400" b="1" dirty="0" smtClean="0"/>
              <a:t>VY_32_INOVACE_28_560</a:t>
            </a:r>
            <a:endParaRPr lang="cs-CZ" sz="2400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5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74512"/>
            <a:ext cx="2710588" cy="792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74512"/>
            <a:ext cx="2710588" cy="792000"/>
          </a:xfrm>
          <a:prstGeom prst="rect">
            <a:avLst/>
          </a:prstGeom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97736"/>
              </p:ext>
            </p:extLst>
          </p:nvPr>
        </p:nvGraphicFramePr>
        <p:xfrm>
          <a:off x="755576" y="1988840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28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Vyučovací hodina o fyzikálních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vlastnostech dřeva, vzhledu dřeva, vztahu k vodě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Vzhled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dřeva, textura, barva, lesk, měrná hmotnost, objemová hmotnost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Materiály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Dipl</a:t>
                      </a: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. Ing. Miloš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Václav NOVÁK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</a:t>
                      </a: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ročník</a:t>
                      </a:r>
                      <a:r>
                        <a:rPr lang="cs-CZ" sz="1200" kern="1200" baseline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oboru Truhlář, Tesař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124744"/>
            <a:ext cx="7560840" cy="482453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Fyzikální vlastnosti dřeva </a:t>
            </a:r>
          </a:p>
          <a:p>
            <a:pPr algn="ctr">
              <a:buNone/>
            </a:pPr>
            <a:endParaRPr lang="cs-CZ" sz="1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1600" dirty="0" smtClean="0"/>
              <a:t>Jsou to vlastnosti, které pozorujeme bez narušení chemického složení a celistvosti materiálu. </a:t>
            </a: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r>
              <a:rPr lang="cs-CZ" sz="1600" b="1" u="sng" dirty="0" smtClean="0">
                <a:solidFill>
                  <a:schemeClr val="accent4">
                    <a:lumMod val="75000"/>
                  </a:schemeClr>
                </a:solidFill>
              </a:rPr>
              <a:t>Dělíme je na vlastnosti, které </a:t>
            </a:r>
            <a:r>
              <a:rPr lang="cs-CZ" sz="1600" u="sng" dirty="0" smtClean="0"/>
              <a:t>: </a:t>
            </a:r>
          </a:p>
          <a:p>
            <a:pPr>
              <a:buFontTx/>
              <a:buChar char="-"/>
            </a:pPr>
            <a:r>
              <a:rPr lang="cs-CZ" sz="1600" dirty="0" smtClean="0"/>
              <a:t>se dají zjistit našimi smysly – barva lesk, textura vůně, )</a:t>
            </a:r>
          </a:p>
          <a:p>
            <a:pPr>
              <a:buFontTx/>
              <a:buChar char="-"/>
            </a:pPr>
            <a:r>
              <a:rPr lang="cs-CZ" sz="1600" dirty="0" smtClean="0"/>
              <a:t>se dají zjistit přístroji nebo zkouškami, bez porušení dřeva – vnitřní vlastnosti, jako vlhkost objemová hmotnost , atd. </a:t>
            </a:r>
          </a:p>
          <a:p>
            <a:pPr>
              <a:buFontTx/>
              <a:buChar char="-"/>
            </a:pPr>
            <a:endParaRPr lang="cs-CZ" sz="1600" dirty="0" smtClean="0"/>
          </a:p>
          <a:p>
            <a:pPr>
              <a:buFontTx/>
              <a:buChar char="-"/>
            </a:pPr>
            <a:r>
              <a:rPr lang="cs-CZ" sz="1600" dirty="0" smtClean="0"/>
              <a:t>Fyzikální vlastnosti mají velký význam při určování dřev  a posouzení jejich vlastností k použití na různé účely</a:t>
            </a:r>
          </a:p>
          <a:p>
            <a:pPr algn="ctr">
              <a:buNone/>
            </a:pPr>
            <a:endParaRPr lang="cs-CZ" sz="1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17" name="Nadpis 1"/>
          <p:cNvSpPr txBox="1">
            <a:spLocks/>
          </p:cNvSpPr>
          <p:nvPr/>
        </p:nvSpPr>
        <p:spPr>
          <a:xfrm>
            <a:off x="1187624" y="980728"/>
            <a:ext cx="6635080" cy="9215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Zástupný symbol pro obsah 2"/>
          <p:cNvSpPr txBox="1">
            <a:spLocks/>
          </p:cNvSpPr>
          <p:nvPr/>
        </p:nvSpPr>
        <p:spPr>
          <a:xfrm>
            <a:off x="1043608" y="2060848"/>
            <a:ext cx="7067128" cy="3886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0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24" name="Obrázek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2484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600" dirty="0" smtClean="0"/>
              <a:t> Fyzikální vlastnost se podle ČSN 490000 rozdělují do těchto skupin:  </a:t>
            </a:r>
          </a:p>
          <a:p>
            <a:pPr>
              <a:buNone/>
            </a:pPr>
            <a:endParaRPr lang="cs-CZ" sz="1600" dirty="0" smtClean="0"/>
          </a:p>
          <a:p>
            <a:pPr>
              <a:buFontTx/>
              <a:buChar char="-"/>
            </a:pPr>
            <a:r>
              <a:rPr lang="cs-CZ" sz="1600" dirty="0" smtClean="0"/>
              <a:t>Vlastnosti určující 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vnější vzhled dřeva </a:t>
            </a:r>
            <a:r>
              <a:rPr lang="cs-CZ" sz="1600" dirty="0" smtClean="0"/>
              <a:t>– barva, lesk, textura, vůně </a:t>
            </a:r>
          </a:p>
          <a:p>
            <a:pPr>
              <a:buFontTx/>
              <a:buChar char="-"/>
            </a:pPr>
            <a:r>
              <a:rPr lang="cs-CZ" sz="1600" dirty="0" smtClean="0"/>
              <a:t>Vlastnosti určující </a:t>
            </a:r>
            <a:r>
              <a:rPr lang="cs-CZ" sz="1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vztah dřeva k vodě </a:t>
            </a:r>
            <a:r>
              <a:rPr lang="cs-CZ" sz="1600" dirty="0" smtClean="0"/>
              <a:t>– vlhkost, vlhkostní vodivost, navlhavost, nasákavost, propustnost, sesychání, bobtnání, </a:t>
            </a:r>
            <a:r>
              <a:rPr lang="cs-CZ" sz="1600" dirty="0" err="1" smtClean="0"/>
              <a:t>borcení</a:t>
            </a:r>
            <a:r>
              <a:rPr lang="cs-CZ" sz="1600" dirty="0" smtClean="0"/>
              <a:t>, praskání. </a:t>
            </a:r>
          </a:p>
          <a:p>
            <a:pPr>
              <a:buFontTx/>
              <a:buChar char="-"/>
            </a:pPr>
            <a:r>
              <a:rPr lang="cs-CZ" sz="1600" dirty="0" smtClean="0"/>
              <a:t>Vlastnosti určující </a:t>
            </a:r>
            <a:r>
              <a:rPr lang="cs-CZ" sz="1600" dirty="0" smtClean="0">
                <a:solidFill>
                  <a:schemeClr val="accent2"/>
                </a:solidFill>
              </a:rPr>
              <a:t>hmotnost dřeva </a:t>
            </a:r>
            <a:r>
              <a:rPr lang="cs-CZ" sz="1600" dirty="0" smtClean="0"/>
              <a:t>– měrná hmotnost, dřevní substance, objemová hmotnost, pórovitost. </a:t>
            </a:r>
          </a:p>
          <a:p>
            <a:pPr>
              <a:buFontTx/>
              <a:buChar char="-"/>
            </a:pPr>
            <a:r>
              <a:rPr lang="cs-CZ" sz="1600" dirty="0" smtClean="0"/>
              <a:t>Vlastnosti určující </a:t>
            </a:r>
            <a:r>
              <a:rPr lang="cs-CZ" sz="1600" dirty="0" smtClean="0">
                <a:solidFill>
                  <a:srgbClr val="FFFF00"/>
                </a:solidFill>
              </a:rPr>
              <a:t>vztah dřeva k teplu </a:t>
            </a:r>
            <a:r>
              <a:rPr lang="cs-CZ" sz="1600" dirty="0" smtClean="0"/>
              <a:t>– tepelná vodivost, tepelná roztažnost </a:t>
            </a:r>
          </a:p>
          <a:p>
            <a:pPr>
              <a:buFontTx/>
              <a:buChar char="-"/>
            </a:pPr>
            <a:r>
              <a:rPr lang="cs-CZ" sz="1600" dirty="0" smtClean="0"/>
              <a:t>Vlastnosti určující </a:t>
            </a:r>
            <a:r>
              <a:rPr lang="cs-CZ" sz="1600" dirty="0" smtClean="0">
                <a:solidFill>
                  <a:srgbClr val="FF0000"/>
                </a:solidFill>
              </a:rPr>
              <a:t>vztah dřeva k elektřině</a:t>
            </a:r>
            <a:r>
              <a:rPr lang="cs-CZ" sz="1600" dirty="0" smtClean="0"/>
              <a:t>, elektronická vodivost dielektrické magnetické schopnosti </a:t>
            </a:r>
          </a:p>
          <a:p>
            <a:pPr>
              <a:buFontTx/>
              <a:buChar char="-"/>
            </a:pPr>
            <a:r>
              <a:rPr lang="cs-CZ" sz="1600" dirty="0" smtClean="0">
                <a:solidFill>
                  <a:schemeClr val="accent6">
                    <a:lumMod val="50000"/>
                  </a:schemeClr>
                </a:solidFill>
              </a:rPr>
              <a:t>Propustnost dřeva </a:t>
            </a:r>
            <a:r>
              <a:rPr lang="cs-CZ" sz="1600" dirty="0" smtClean="0"/>
              <a:t>pro světelné a rentgenové paprsky, účinek ultrafialových paprsků, účinek jaderného záření na dřevo.</a:t>
            </a:r>
          </a:p>
          <a:p>
            <a:pPr>
              <a:buNone/>
            </a:pPr>
            <a:endParaRPr lang="cs-CZ" sz="16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1187624" y="980728"/>
            <a:ext cx="6635080" cy="9215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1115616" y="3140968"/>
            <a:ext cx="7067128" cy="3886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82453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sz="2400" u="sng" dirty="0" smtClean="0">
                <a:solidFill>
                  <a:schemeClr val="accent4">
                    <a:lumMod val="75000"/>
                  </a:schemeClr>
                </a:solidFill>
              </a:rPr>
              <a:t>Vlastnosti určující vnější vzhled dřeva:</a:t>
            </a:r>
          </a:p>
          <a:p>
            <a:pPr>
              <a:buNone/>
            </a:pPr>
            <a:endParaRPr lang="cs-CZ" sz="24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		1) BARVA</a:t>
            </a:r>
          </a:p>
          <a:p>
            <a:pPr>
              <a:buNone/>
            </a:pPr>
            <a:endParaRPr lang="cs-CZ" sz="2400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		2) TEXTURA</a:t>
            </a:r>
          </a:p>
          <a:p>
            <a:pPr>
              <a:buNone/>
            </a:pPr>
            <a:endParaRPr lang="cs-CZ" sz="2400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		3) LESK</a:t>
            </a:r>
          </a:p>
          <a:p>
            <a:pPr>
              <a:buNone/>
            </a:pPr>
            <a:endParaRPr lang="cs-CZ" sz="2400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2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		4) VŮNĚ</a:t>
            </a:r>
            <a:r>
              <a:rPr lang="cs-CZ" sz="2400" u="sng" dirty="0" smtClean="0">
                <a:solidFill>
                  <a:schemeClr val="accent4">
                    <a:lumMod val="75000"/>
                  </a:schemeClr>
                </a:solidFill>
              </a:rPr>
              <a:t>  </a:t>
            </a:r>
          </a:p>
          <a:p>
            <a:pPr marL="1714500" lvl="3" indent="-457200">
              <a:buNone/>
            </a:pPr>
            <a:r>
              <a:rPr lang="cs-CZ" sz="1200" u="sng" dirty="0" smtClean="0"/>
              <a:t> </a:t>
            </a:r>
          </a:p>
          <a:p>
            <a:pPr marL="457200" indent="-457200">
              <a:buNone/>
            </a:pPr>
            <a:r>
              <a:rPr lang="cs-CZ" sz="2400" dirty="0" smtClean="0"/>
              <a:t> </a:t>
            </a:r>
          </a:p>
          <a:p>
            <a:pPr marL="457200" indent="-457200">
              <a:buFont typeface="+mj-lt"/>
              <a:buAutoNum type="arabicPeriod"/>
            </a:pPr>
            <a:endParaRPr lang="cs-CZ" sz="2400" dirty="0" smtClean="0"/>
          </a:p>
          <a:p>
            <a:pPr marL="457200" indent="-457200">
              <a:buNone/>
            </a:pPr>
            <a:r>
              <a:rPr lang="cs-CZ" sz="2400" dirty="0" smtClean="0"/>
              <a:t> </a:t>
            </a:r>
          </a:p>
          <a:p>
            <a:pPr marL="457200" indent="-457200">
              <a:buFont typeface="+mj-lt"/>
              <a:buAutoNum type="arabicPeriod"/>
            </a:pPr>
            <a:endParaRPr lang="cs-CZ" sz="1600" dirty="0" smtClean="0"/>
          </a:p>
          <a:p>
            <a:pPr marL="457200" indent="-457200">
              <a:buNone/>
            </a:pPr>
            <a:endParaRPr lang="cs-CZ" sz="2400" dirty="0" smtClean="0"/>
          </a:p>
          <a:p>
            <a:pPr>
              <a:buNone/>
            </a:pPr>
            <a:endParaRPr lang="cs-CZ" sz="1600" dirty="0" smtClean="0"/>
          </a:p>
          <a:p>
            <a:pPr algn="ctr">
              <a:buNone/>
            </a:pPr>
            <a:endParaRPr lang="cs-CZ" sz="16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1043608" y="2060848"/>
            <a:ext cx="7067128" cy="3886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052736"/>
            <a:ext cx="8229600" cy="4525963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Vlastnosti určující hmotnost dřeva </a:t>
            </a:r>
          </a:p>
          <a:p>
            <a:pPr>
              <a:buNone/>
            </a:pPr>
            <a:r>
              <a:rPr lang="cs-CZ" sz="1600" dirty="0" smtClean="0"/>
              <a:t>Pro posouzení fyzikálních a mechanických vlastností dřeva a dřevních materiálů má velký význam jejich hustota. </a:t>
            </a:r>
          </a:p>
          <a:p>
            <a:pPr>
              <a:buNone/>
            </a:pPr>
            <a:r>
              <a:rPr lang="cs-CZ" sz="1600" dirty="0" smtClean="0"/>
              <a:t>Rozlišujeme objemovou hmotnost dřeva a měrnou hmotnost dřevní substance. </a:t>
            </a:r>
          </a:p>
          <a:p>
            <a:pPr algn="ctr"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Měrná hmotnost dřevní substance</a:t>
            </a:r>
            <a:r>
              <a:rPr lang="cs-CZ" sz="2400" b="1" dirty="0" smtClean="0"/>
              <a:t> </a:t>
            </a:r>
          </a:p>
          <a:p>
            <a:pPr>
              <a:buNone/>
            </a:pPr>
            <a:r>
              <a:rPr lang="cs-CZ" sz="1600" dirty="0" smtClean="0"/>
              <a:t>Rozumí se tím pouze hmotnost pevné dřevní hmoty buněčných stěn bez pórů, vody, mezer i bez vzduchu – při absolutně suchém stavu. Udává se g/m3 nebo kg/m3. Značí se řeckým písmenem (ró). </a:t>
            </a:r>
          </a:p>
          <a:p>
            <a:pPr algn="ctr"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400" b="1" dirty="0" smtClean="0">
                <a:solidFill>
                  <a:srgbClr val="FFC000"/>
                </a:solidFill>
              </a:rPr>
              <a:t>Objemová hmotnost dřeva – hustota</a:t>
            </a:r>
            <a:r>
              <a:rPr lang="cs-CZ" sz="2400" dirty="0" smtClean="0"/>
              <a:t> </a:t>
            </a:r>
          </a:p>
          <a:p>
            <a:pPr>
              <a:buNone/>
            </a:pPr>
            <a:r>
              <a:rPr lang="cs-CZ" sz="1600" dirty="0" smtClean="0"/>
              <a:t>Udává hmotnost 1m3 dřeva při dané vlhkosti. Závisí na pórovitosti dřeva. Čím je dřevo </a:t>
            </a:r>
            <a:r>
              <a:rPr lang="cs-CZ" sz="1600" dirty="0" err="1" smtClean="0"/>
              <a:t>pórovitější</a:t>
            </a:r>
            <a:r>
              <a:rPr lang="cs-CZ" sz="1600" dirty="0" smtClean="0"/>
              <a:t>, tím je objemová hmotnost menší a opačně. Objemová hmotnost závisí i na obsahu vody tj. vlhkost dřeva.</a:t>
            </a:r>
          </a:p>
          <a:p>
            <a:pPr>
              <a:buNone/>
            </a:pPr>
            <a:endParaRPr lang="cs-CZ" sz="1600" dirty="0" smtClean="0"/>
          </a:p>
          <a:p>
            <a:pPr algn="ctr">
              <a:buNone/>
            </a:pPr>
            <a:endParaRPr lang="cs-CZ" sz="1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89654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Podle objemové hmotnosti rozlišujeme dřeviny 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: </a:t>
            </a: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r>
              <a:rPr lang="cs-CZ" sz="1600" dirty="0" smtClean="0"/>
              <a:t>Velmi lehké 				VJ, OS </a:t>
            </a:r>
          </a:p>
          <a:p>
            <a:pPr>
              <a:buNone/>
            </a:pPr>
            <a:r>
              <a:rPr lang="cs-CZ" sz="1600" dirty="0" smtClean="0"/>
              <a:t>Lehké 					JD, SM, DG, BO, OL, LP, TP</a:t>
            </a:r>
          </a:p>
          <a:p>
            <a:pPr>
              <a:buNone/>
            </a:pPr>
            <a:r>
              <a:rPr lang="cs-CZ" sz="1600" dirty="0" smtClean="0"/>
              <a:t>Mírně těžké 				MD, VR, JV, MHG</a:t>
            </a:r>
          </a:p>
          <a:p>
            <a:pPr>
              <a:buNone/>
            </a:pPr>
            <a:r>
              <a:rPr lang="cs-CZ" sz="1600" dirty="0" smtClean="0"/>
              <a:t>Středně těžké  				BŘ, OŘ, JL, JS, DB, TIS, BK</a:t>
            </a:r>
          </a:p>
          <a:p>
            <a:pPr>
              <a:buNone/>
            </a:pPr>
            <a:r>
              <a:rPr lang="cs-CZ" sz="1600" dirty="0" smtClean="0"/>
              <a:t>Těžké 					AK, HB</a:t>
            </a:r>
          </a:p>
          <a:p>
            <a:pPr>
              <a:buNone/>
            </a:pPr>
            <a:r>
              <a:rPr lang="cs-CZ" sz="1600" dirty="0" smtClean="0"/>
              <a:t>Velmi těžké  				Eben, guajak </a:t>
            </a: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Objemová hmotnost dřevních materiálů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</a:p>
          <a:p>
            <a:pPr>
              <a:buNone/>
            </a:pPr>
            <a:r>
              <a:rPr lang="cs-CZ" sz="1600" dirty="0" smtClean="0"/>
              <a:t>Definuje se poměrem hmotnosti a objemu příslušného materiálu (jako u dřeva) </a:t>
            </a: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Pórovitost</a:t>
            </a:r>
            <a:r>
              <a:rPr lang="cs-CZ" sz="1600" dirty="0" smtClean="0"/>
              <a:t> </a:t>
            </a:r>
          </a:p>
          <a:p>
            <a:pPr>
              <a:buNone/>
            </a:pPr>
            <a:r>
              <a:rPr lang="cs-CZ" sz="1600" dirty="0" smtClean="0"/>
              <a:t>Dřevo je pórovitý materiál, který se v suchém stavu skládá z objemu dřevní substance a objemu pórů vyplněných vzduchem. Na množství pórů, které jej vlastně vylehčují, závisí objemová hmotnost dřeva.</a:t>
            </a:r>
          </a:p>
          <a:p>
            <a:pPr>
              <a:buNone/>
            </a:pPr>
            <a:endParaRPr lang="cs-CZ" sz="1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1187624" y="980728"/>
            <a:ext cx="6635080" cy="9215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1043608" y="2060848"/>
            <a:ext cx="7067128" cy="3886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2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4644008" y="22768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600" dirty="0" smtClean="0"/>
              <a:t>Opakování:</a:t>
            </a:r>
          </a:p>
          <a:p>
            <a:pPr>
              <a:buNone/>
            </a:pPr>
            <a:endParaRPr lang="cs-CZ" sz="1600" dirty="0" smtClean="0"/>
          </a:p>
          <a:p>
            <a:pPr>
              <a:buAutoNum type="arabicParenR"/>
            </a:pP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Jakými lidskými smysly hodnotíme FV?</a:t>
            </a:r>
          </a:p>
          <a:p>
            <a:pPr>
              <a:buAutoNum type="arabicParenR"/>
            </a:pP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Které z uvedených FV dřeva jsou pro tvůj obor ty nejdůležitější?</a:t>
            </a:r>
          </a:p>
          <a:p>
            <a:pPr>
              <a:buAutoNum type="arabicParenR"/>
            </a:pP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jsou to fyzikální vlastnosti dřeva?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9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>
            <a:normAutofit/>
          </a:bodyPr>
          <a:lstStyle/>
          <a:p>
            <a:r>
              <a:rPr lang="cs-CZ" sz="1600" dirty="0" err="1"/>
              <a:t>Ing.KŘUPALOVÁ</a:t>
            </a:r>
            <a:r>
              <a:rPr lang="cs-CZ" sz="1600" dirty="0"/>
              <a:t>, Zdeňka. </a:t>
            </a:r>
            <a:r>
              <a:rPr lang="cs-CZ" sz="1600" i="1" dirty="0"/>
              <a:t>Nauka o materiálech pro 1. a 2. ročník SOU učebního oboru truhlář</a:t>
            </a:r>
            <a:r>
              <a:rPr lang="cs-CZ" sz="1600" dirty="0"/>
              <a:t>. Praha 1, Mostecká 9: SOBOTÁLES, 1999, ISBN </a:t>
            </a:r>
            <a:r>
              <a:rPr lang="cs-CZ" sz="1600" dirty="0" smtClean="0"/>
              <a:t>80-85920-57-3.</a:t>
            </a:r>
          </a:p>
          <a:p>
            <a:endParaRPr lang="cs-CZ" sz="1600" dirty="0"/>
          </a:p>
          <a:p>
            <a:endParaRPr lang="cs-CZ" sz="1600" dirty="0"/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1187624" y="980728"/>
            <a:ext cx="6635080" cy="9215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1043608" y="2060848"/>
            <a:ext cx="7067128" cy="3886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1222</TotalTime>
  <Words>541</Words>
  <Application>Microsoft Office PowerPoint</Application>
  <PresentationFormat>Předvádění na obrazovce (4:3)</PresentationFormat>
  <Paragraphs>128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Fyzikální vlastnosti dřeva VY_32_INOVACE_28_560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101</cp:revision>
  <dcterms:created xsi:type="dcterms:W3CDTF">2010-11-01T23:40:31Z</dcterms:created>
  <dcterms:modified xsi:type="dcterms:W3CDTF">2013-05-14T09:04:10Z</dcterms:modified>
</cp:coreProperties>
</file>