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10"/>
  </p:notesMasterIdLst>
  <p:sldIdLst>
    <p:sldId id="276" r:id="rId2"/>
    <p:sldId id="268" r:id="rId3"/>
    <p:sldId id="269" r:id="rId4"/>
    <p:sldId id="270" r:id="rId5"/>
    <p:sldId id="271" r:id="rId6"/>
    <p:sldId id="274" r:id="rId7"/>
    <p:sldId id="275" r:id="rId8"/>
    <p:sldId id="27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 autoAdjust="0"/>
    <p:restoredTop sz="94629" autoAdjust="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980728"/>
            <a:ext cx="7725544" cy="782960"/>
          </a:xfrm>
        </p:spPr>
        <p:txBody>
          <a:bodyPr>
            <a:noAutofit/>
          </a:bodyPr>
          <a:lstStyle/>
          <a:p>
            <a:r>
              <a:rPr lang="cs-CZ" sz="2400" b="1" dirty="0" smtClean="0"/>
              <a:t>Vztah dřeva k vodě</a:t>
            </a:r>
            <a:br>
              <a:rPr lang="cs-CZ" sz="2400" b="1" dirty="0" smtClean="0"/>
            </a:br>
            <a:r>
              <a:rPr lang="cs-CZ" sz="2400" b="1" dirty="0" smtClean="0"/>
              <a:t>VY_32_INOVACE_28_562</a:t>
            </a:r>
            <a:endParaRPr lang="cs-CZ" sz="2400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5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74512"/>
            <a:ext cx="2710588" cy="792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74512"/>
            <a:ext cx="2710588" cy="792000"/>
          </a:xfrm>
          <a:prstGeom prst="rect">
            <a:avLst/>
          </a:prstGeom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39006179"/>
              </p:ext>
            </p:extLst>
          </p:nvPr>
        </p:nvGraphicFramePr>
        <p:xfrm>
          <a:off x="755576" y="1988840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ICT do života školy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CZ.1.07/1.5.00/34.0771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III/2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Vyučovací hodina o fyzikálních vlastnostech dřeva, vztah dřeva k vodě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Vlhkost dřeva, absorpce, desorpce, hydroskopické vlastnosti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Materiály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Dipl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Ing. Miloš Václav NOVÁK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Čeština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Výklad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dataprojektor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ročník oboru Truhlář, Tesař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strana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980728"/>
            <a:ext cx="7560840" cy="51125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Vlastnosti určující vztah dřeva k vodě </a:t>
            </a:r>
          </a:p>
          <a:p>
            <a:pPr>
              <a:buNone/>
            </a:pPr>
            <a:r>
              <a:rPr lang="cs-CZ" sz="1600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Vlhkost </a:t>
            </a:r>
          </a:p>
          <a:p>
            <a:pPr>
              <a:buNone/>
            </a:pPr>
            <a:r>
              <a:rPr lang="cs-CZ" sz="1600" dirty="0" smtClean="0"/>
              <a:t>Je to množství vody obsažené ve dřevě, vyjádřené v procentech z hmotnosti dřeva. </a:t>
            </a:r>
          </a:p>
          <a:p>
            <a:pPr>
              <a:buFontTx/>
              <a:buChar char="-"/>
            </a:pPr>
            <a:r>
              <a:rPr lang="cs-CZ" sz="1600" dirty="0" smtClean="0"/>
              <a:t>Vodu volnou neboli kapilární (uloženou v buněčných dutinách), </a:t>
            </a:r>
          </a:p>
          <a:p>
            <a:pPr>
              <a:buFontTx/>
              <a:buChar char="-"/>
            </a:pPr>
            <a:r>
              <a:rPr lang="cs-CZ" sz="1600" dirty="0" smtClean="0"/>
              <a:t>Vodu vázanou neboli hygroskopickou (která je uvnitř buněčných stěn)</a:t>
            </a:r>
          </a:p>
          <a:p>
            <a:pPr>
              <a:buFontTx/>
              <a:buChar char="-"/>
            </a:pPr>
            <a:r>
              <a:rPr lang="cs-CZ" sz="1600" dirty="0" smtClean="0"/>
              <a:t>Vodu molekulární (chemicky vázanou, patřící do chemického složení látek dřeva). </a:t>
            </a:r>
          </a:p>
          <a:p>
            <a:pPr>
              <a:buNone/>
            </a:pPr>
            <a:r>
              <a:rPr lang="cs-CZ" sz="16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 praktického hlediska se vlhkost dělí podle stupňů</a:t>
            </a:r>
            <a:r>
              <a:rPr lang="cs-CZ" sz="1600" u="sng" dirty="0" smtClean="0"/>
              <a:t>: </a:t>
            </a:r>
          </a:p>
          <a:p>
            <a:pPr>
              <a:buFontTx/>
              <a:buChar char="-"/>
            </a:pPr>
            <a:r>
              <a:rPr lang="cs-CZ" sz="1600" b="1" dirty="0" smtClean="0"/>
              <a:t>Mokré dřevo </a:t>
            </a:r>
            <a:r>
              <a:rPr lang="cs-CZ" sz="1600" dirty="0" smtClean="0"/>
              <a:t>– nad 100% vlhkosti, dlouhodobě uložené ve vodě  </a:t>
            </a:r>
          </a:p>
          <a:p>
            <a:pPr>
              <a:buFontTx/>
              <a:buChar char="-"/>
            </a:pPr>
            <a:r>
              <a:rPr lang="cs-CZ" sz="1600" b="1" dirty="0" smtClean="0"/>
              <a:t>Čerstvě pokácené dřevo </a:t>
            </a:r>
            <a:r>
              <a:rPr lang="cs-CZ" sz="1600" dirty="0" smtClean="0"/>
              <a:t>– 50 – 100% </a:t>
            </a:r>
          </a:p>
          <a:p>
            <a:pPr>
              <a:buFontTx/>
              <a:buChar char="-"/>
            </a:pPr>
            <a:r>
              <a:rPr lang="cs-CZ" sz="1600" b="1" dirty="0" smtClean="0"/>
              <a:t>Dřevo vysušené na vzduchu</a:t>
            </a:r>
            <a:r>
              <a:rPr lang="cs-CZ" sz="1600" dirty="0" smtClean="0"/>
              <a:t> – 15 – 20% </a:t>
            </a:r>
          </a:p>
          <a:p>
            <a:pPr>
              <a:buFontTx/>
              <a:buChar char="-"/>
            </a:pPr>
            <a:r>
              <a:rPr lang="cs-CZ" sz="1600" b="1" dirty="0" smtClean="0"/>
              <a:t>Dřevo vysušené uměle </a:t>
            </a:r>
            <a:r>
              <a:rPr lang="cs-CZ" sz="1600" dirty="0" smtClean="0"/>
              <a:t>4 – 12% </a:t>
            </a:r>
          </a:p>
          <a:p>
            <a:pPr>
              <a:buFontTx/>
              <a:buChar char="-"/>
            </a:pPr>
            <a:r>
              <a:rPr lang="cs-CZ" sz="1600" b="1" dirty="0" smtClean="0"/>
              <a:t>Dřevo absolutně suché </a:t>
            </a:r>
            <a:r>
              <a:rPr lang="cs-CZ" sz="1600" dirty="0" smtClean="0"/>
              <a:t>– 0% vlhkosti, vysušené při teplotě 100 – 105 stupňů celsia v laboratorních sušárnách.  </a:t>
            </a:r>
          </a:p>
          <a:p>
            <a:pPr>
              <a:buFontTx/>
              <a:buChar char="-"/>
            </a:pPr>
            <a:r>
              <a:rPr lang="cs-CZ" sz="1600" dirty="0" smtClean="0">
                <a:solidFill>
                  <a:schemeClr val="accent5">
                    <a:lumMod val="50000"/>
                  </a:schemeClr>
                </a:solidFill>
              </a:rPr>
              <a:t>Technická vlhkost </a:t>
            </a:r>
            <a:r>
              <a:rPr lang="cs-CZ" sz="1600" dirty="0" smtClean="0"/>
              <a:t>: </a:t>
            </a:r>
          </a:p>
          <a:p>
            <a:pPr>
              <a:buNone/>
            </a:pPr>
            <a:r>
              <a:rPr lang="cs-CZ" sz="1600" dirty="0" smtClean="0"/>
              <a:t>a)	Výrobní – při zpracování dřeva na výrobek </a:t>
            </a:r>
          </a:p>
          <a:p>
            <a:pPr>
              <a:buNone/>
            </a:pPr>
            <a:r>
              <a:rPr lang="cs-CZ" sz="1600" dirty="0" smtClean="0"/>
              <a:t>b)	Užitkovou – odpovídá vlhkosti prostředí, kde bude výrobek používán.</a:t>
            </a:r>
          </a:p>
          <a:p>
            <a:pPr>
              <a:buFontTx/>
              <a:buChar char="-"/>
            </a:pPr>
            <a:endParaRPr lang="cs-CZ" sz="1600" b="1" dirty="0" smtClean="0"/>
          </a:p>
          <a:p>
            <a:pPr>
              <a:buFontTx/>
              <a:buChar char="-"/>
            </a:pPr>
            <a:endParaRPr lang="cs-CZ" sz="1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17" name="Nadpis 1"/>
          <p:cNvSpPr txBox="1">
            <a:spLocks/>
          </p:cNvSpPr>
          <p:nvPr/>
        </p:nvSpPr>
        <p:spPr>
          <a:xfrm>
            <a:off x="1187624" y="980728"/>
            <a:ext cx="6635080" cy="9215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0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24" name="Obrázek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7525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Měření vlhkosti dřeva </a:t>
            </a:r>
          </a:p>
          <a:p>
            <a:pPr>
              <a:buNone/>
            </a:pPr>
            <a:r>
              <a:rPr lang="cs-CZ" sz="1600" dirty="0" smtClean="0"/>
              <a:t>Přesná vlhkost musí být známá při všech technických použitích dřev, zejména při mechanických a fyzikálních zkouškách, při ohýbání, při povrchové úpravě, atd. Je několik metod měření vlhkosti: 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a) </a:t>
            </a:r>
            <a:r>
              <a:rPr lang="cs-CZ" sz="1600" b="1" dirty="0" smtClean="0"/>
              <a:t>Elektrickým vlhkoměrem </a:t>
            </a:r>
            <a:r>
              <a:rPr lang="cs-CZ" sz="1600" dirty="0" smtClean="0"/>
              <a:t>– na principu měření elektrického odporu, který se zvýšenou vlhkostí klesá a naopak. </a:t>
            </a:r>
          </a:p>
          <a:p>
            <a:pPr>
              <a:buNone/>
            </a:pPr>
            <a:r>
              <a:rPr lang="cs-CZ" sz="1600" dirty="0" smtClean="0"/>
              <a:t>b) </a:t>
            </a:r>
            <a:r>
              <a:rPr lang="cs-CZ" sz="1600" b="1" dirty="0" smtClean="0"/>
              <a:t>Vážením</a:t>
            </a:r>
            <a:r>
              <a:rPr lang="cs-CZ" sz="1600" dirty="0" smtClean="0"/>
              <a:t> – nejpoužívanější metoda s nejpřesnějšími výsledky  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r>
              <a:rPr lang="cs-CZ" sz="1600" dirty="0" err="1" smtClean="0"/>
              <a:t>Mw</a:t>
            </a:r>
            <a:r>
              <a:rPr lang="cs-CZ" sz="1600" dirty="0" smtClean="0"/>
              <a:t> = Hmotnost tělesa před sušením </a:t>
            </a:r>
          </a:p>
          <a:p>
            <a:pPr>
              <a:buNone/>
            </a:pPr>
            <a:r>
              <a:rPr lang="cs-CZ" sz="1600" dirty="0" err="1" smtClean="0"/>
              <a:t>Mo</a:t>
            </a:r>
            <a:r>
              <a:rPr lang="cs-CZ" sz="1600" dirty="0" smtClean="0"/>
              <a:t> = hmotnost tělesa po sušení </a:t>
            </a:r>
          </a:p>
          <a:p>
            <a:pPr>
              <a:buNone/>
            </a:pPr>
            <a:r>
              <a:rPr lang="cs-CZ" sz="1600" dirty="0" err="1" smtClean="0"/>
              <a:t>Mw</a:t>
            </a:r>
            <a:r>
              <a:rPr lang="cs-CZ" sz="1600" dirty="0" smtClean="0"/>
              <a:t> – </a:t>
            </a:r>
            <a:r>
              <a:rPr lang="cs-CZ" sz="1600" dirty="0" err="1" smtClean="0"/>
              <a:t>Mo</a:t>
            </a:r>
            <a:r>
              <a:rPr lang="cs-CZ" sz="1600" dirty="0" smtClean="0"/>
              <a:t> = hmotnost </a:t>
            </a:r>
            <a:r>
              <a:rPr lang="cs-CZ" sz="1600" dirty="0" smtClean="0"/>
              <a:t>vypařené </a:t>
            </a:r>
            <a:r>
              <a:rPr lang="cs-CZ" sz="1600" dirty="0" smtClean="0"/>
              <a:t>vody</a:t>
            </a:r>
          </a:p>
          <a:p>
            <a:pPr>
              <a:buNone/>
            </a:pPr>
            <a:r>
              <a:rPr lang="cs-CZ" sz="1600" dirty="0" smtClean="0"/>
              <a:t>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1187624" y="980728"/>
            <a:ext cx="6635080" cy="9215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1115616" y="3140968"/>
            <a:ext cx="7067128" cy="3886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 descr="C:\Documents and Settings\Tomáš\Plocha\vzorec4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3933056"/>
            <a:ext cx="2520280" cy="3130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052736"/>
            <a:ext cx="8352928" cy="482453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Obsah užitkové vlhkosti </a:t>
            </a:r>
          </a:p>
          <a:p>
            <a:pPr>
              <a:buNone/>
            </a:pPr>
            <a:r>
              <a:rPr lang="cs-CZ" sz="1600" dirty="0" smtClean="0"/>
              <a:t>Dřevo používané v nábytkářství, stavebnictví a jinde má být trvanlivé a má udržovat svůj tvar, má mít optimální fyzikální a mechanické vlastnosti. Tyto získá tím, že je vysušené na správnou vlhkost, která odpovídá podmínkám prostředí, v němž budou výrobky použity. Vysoušením na správnou vlhkost (tzv. rovnovážnou vlhkost) se zabrání deformacím, sesychání, praskání výrobků. </a:t>
            </a:r>
          </a:p>
          <a:p>
            <a:pPr>
              <a:buNone/>
            </a:pPr>
            <a:endParaRPr lang="cs-CZ" sz="1600" dirty="0" smtClean="0"/>
          </a:p>
          <a:p>
            <a:pPr>
              <a:lnSpc>
                <a:spcPct val="150000"/>
              </a:lnSpc>
              <a:buNone/>
            </a:pPr>
            <a:r>
              <a:rPr lang="cs-CZ" sz="1600" u="sng" dirty="0" smtClean="0">
                <a:solidFill>
                  <a:schemeClr val="accent4">
                    <a:lumMod val="75000"/>
                  </a:schemeClr>
                </a:solidFill>
              </a:rPr>
              <a:t>Pro jednotlivé výrobky je vlhkost stanovena takto: </a:t>
            </a:r>
          </a:p>
          <a:p>
            <a:pPr>
              <a:buNone/>
            </a:pPr>
            <a:r>
              <a:rPr lang="cs-CZ" sz="1600" dirty="0" smtClean="0"/>
              <a:t>Hudební nástroje	5 – 10%		Nábytek			8 – 10% </a:t>
            </a:r>
          </a:p>
          <a:p>
            <a:pPr>
              <a:buNone/>
            </a:pPr>
            <a:r>
              <a:rPr lang="cs-CZ" sz="1600" dirty="0" smtClean="0"/>
              <a:t>Hračky		5 – 8%		Vnitřní dveře		8 – 10% </a:t>
            </a:r>
          </a:p>
          <a:p>
            <a:pPr>
              <a:buNone/>
            </a:pPr>
            <a:r>
              <a:rPr lang="cs-CZ" sz="1600" dirty="0" smtClean="0"/>
              <a:t>Okrasné dýhy 	5 – 6%		Vnější dveře		12 – 15% </a:t>
            </a:r>
          </a:p>
          <a:p>
            <a:pPr>
              <a:buNone/>
            </a:pPr>
            <a:r>
              <a:rPr lang="cs-CZ" sz="1600" dirty="0" smtClean="0"/>
              <a:t>Překližky		7 – 8%		Okenní rámy a křídla 	12 – 15%		 		 		 </a:t>
            </a:r>
          </a:p>
          <a:p>
            <a:pPr>
              <a:buNone/>
            </a:pPr>
            <a:endParaRPr lang="cs-CZ" sz="16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1043608" y="2060848"/>
            <a:ext cx="7067128" cy="3886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052736"/>
            <a:ext cx="8229600" cy="4525963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Pohyb vlhkosti ve dřevě </a:t>
            </a:r>
          </a:p>
          <a:p>
            <a:pPr>
              <a:buNone/>
            </a:pPr>
            <a:r>
              <a:rPr lang="cs-CZ" sz="1600" dirty="0" smtClean="0"/>
              <a:t>Vlhkost dřeva se stále přizpůsobuje vlhkosti okolního vzduchu, voda je tedy stále v pohybu. Když dřevo přijde do styku se suchým vzduchem, začne se z jeho povrchu vypařovat voda. Tím se sníží vlhkost v povrchových vrstvách, ale uvnitř zůstává vysoká vlhkost. Vzniklý rozdíl vlhkosti povrchových a vnitřních vrstev se nazývá </a:t>
            </a:r>
            <a:r>
              <a:rPr lang="cs-CZ" sz="1600" b="1" dirty="0" smtClean="0"/>
              <a:t>vlhkostní spád</a:t>
            </a:r>
            <a:r>
              <a:rPr lang="cs-CZ" sz="1600" dirty="0" smtClean="0"/>
              <a:t>. </a:t>
            </a:r>
          </a:p>
          <a:p>
            <a:pPr>
              <a:buNone/>
            </a:pPr>
            <a:endParaRPr lang="cs-CZ" sz="1600" b="1" dirty="0" smtClean="0"/>
          </a:p>
          <a:p>
            <a:pPr>
              <a:buNone/>
            </a:pPr>
            <a:r>
              <a:rPr lang="cs-CZ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Hydroskopická rovnováha </a:t>
            </a:r>
          </a:p>
          <a:p>
            <a:pPr>
              <a:buNone/>
            </a:pPr>
            <a:r>
              <a:rPr lang="cs-CZ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- Stav vlhkostní rovnováhy (SVR) </a:t>
            </a:r>
          </a:p>
          <a:p>
            <a:pPr>
              <a:buNone/>
            </a:pPr>
            <a:endParaRPr lang="cs-CZ" sz="1600" b="1" dirty="0" smtClean="0"/>
          </a:p>
          <a:p>
            <a:pPr>
              <a:buNone/>
            </a:pPr>
            <a:r>
              <a:rPr lang="cs-CZ" sz="1600" dirty="0" smtClean="0"/>
              <a:t>Přijímáním vlhkosti dřevem ze vzduchu se nazývá </a:t>
            </a:r>
            <a:r>
              <a:rPr lang="cs-CZ" sz="1600" b="1" dirty="0" smtClean="0"/>
              <a:t>absorpce</a:t>
            </a:r>
            <a:r>
              <a:rPr lang="cs-CZ" sz="1600" dirty="0" smtClean="0"/>
              <a:t>. Odevzdání vlhkosti dřeva okolnímu suššímu vzduchu se nazývá </a:t>
            </a:r>
            <a:r>
              <a:rPr lang="cs-CZ" sz="1600" b="1" dirty="0" smtClean="0"/>
              <a:t>desorpce</a:t>
            </a:r>
            <a:r>
              <a:rPr lang="cs-CZ" sz="1600" dirty="0" smtClean="0"/>
              <a:t>. Výměna vlhkosti vzduchu mezi dřevem a vzduchem probíhá stále se změnou vlhkostních podmínek vzduchu. Schopnost dřeva přijímat vlhkost vzduchu a odevzdávat vlhkost okolnímu vzduchu se nazývá hygroskopicita dřeva.</a:t>
            </a:r>
            <a:endParaRPr lang="cs-CZ" sz="1600" b="1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8965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600" dirty="0" smtClean="0"/>
              <a:t>Rovnováha mezi vlhkostí dřeva a vzduchu při určité teplotě se nazývá </a:t>
            </a:r>
            <a:r>
              <a:rPr lang="cs-CZ" sz="1600" b="1" dirty="0" smtClean="0"/>
              <a:t>hygroskopická rovnováha</a:t>
            </a:r>
            <a:r>
              <a:rPr lang="cs-CZ" sz="1600" dirty="0" smtClean="0"/>
              <a:t>, tj. stav vlhkostní rovnováhy (SVR) a vlhkosti dřeva při něm se nazývá </a:t>
            </a:r>
            <a:r>
              <a:rPr lang="cs-CZ" sz="1600" dirty="0" smtClean="0">
                <a:solidFill>
                  <a:srgbClr val="0070C0"/>
                </a:solidFill>
              </a:rPr>
              <a:t>rovnovážná vlhkost</a:t>
            </a:r>
            <a:r>
              <a:rPr lang="cs-CZ" sz="1600" dirty="0" smtClean="0"/>
              <a:t>. </a:t>
            </a:r>
          </a:p>
          <a:p>
            <a:pPr>
              <a:buNone/>
            </a:pPr>
            <a:endParaRPr lang="cs-CZ" sz="1600" b="1" dirty="0" smtClean="0"/>
          </a:p>
          <a:p>
            <a:pPr>
              <a:buNone/>
            </a:pPr>
            <a:r>
              <a:rPr lang="cs-CZ" sz="1600" dirty="0" err="1" smtClean="0">
                <a:solidFill>
                  <a:schemeClr val="accent6">
                    <a:lumMod val="75000"/>
                  </a:schemeClr>
                </a:solidFill>
              </a:rPr>
              <a:t>Hysteréze</a:t>
            </a:r>
            <a:endParaRPr lang="cs-CZ" sz="16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1600" dirty="0" smtClean="0"/>
              <a:t>Je to rozdíl mezi hodnotami vlhkosti SVR při absorpci a desorpci. 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r>
              <a:rPr lang="cs-CZ" sz="1600" b="1" dirty="0" smtClean="0">
                <a:solidFill>
                  <a:schemeClr val="accent3">
                    <a:lumMod val="75000"/>
                  </a:schemeClr>
                </a:solidFill>
              </a:rPr>
              <a:t>Sesychání dřeva </a:t>
            </a:r>
          </a:p>
          <a:p>
            <a:pPr>
              <a:buNone/>
            </a:pPr>
            <a:r>
              <a:rPr lang="cs-CZ" sz="1600" dirty="0" smtClean="0"/>
              <a:t>Při vypařování vody BNV z buněčných stěn se řetězce celulózy k sobě vzájemně přibližují a tím se zmenšují buněčné stěny.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2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4644008" y="22768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600" dirty="0" smtClean="0"/>
              <a:t>Opakování:</a:t>
            </a:r>
          </a:p>
          <a:p>
            <a:pPr>
              <a:buNone/>
            </a:pPr>
            <a:endParaRPr lang="cs-CZ" sz="1600" dirty="0" smtClean="0"/>
          </a:p>
          <a:p>
            <a:pPr marL="457200" indent="-457200">
              <a:buAutoNum type="arabicParenR"/>
            </a:pPr>
            <a:r>
              <a:rPr lang="cs-CZ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Proč je důležitá tato fyzikální vlastnost dřeva pro tvůj obor?</a:t>
            </a:r>
          </a:p>
          <a:p>
            <a:pPr marL="457200" indent="-457200">
              <a:buAutoNum type="arabicParenR"/>
            </a:pPr>
            <a:endParaRPr lang="cs-CZ" sz="24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AutoNum type="arabicParenR"/>
            </a:pPr>
            <a:r>
              <a:rPr lang="cs-CZ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Definuj VLHKOST </a:t>
            </a:r>
            <a:r>
              <a:rPr lang="cs-CZ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DŘEVA.</a:t>
            </a:r>
            <a:endParaRPr lang="cs-CZ" sz="24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AutoNum type="arabicParenR"/>
            </a:pPr>
            <a:endParaRPr lang="cs-CZ" sz="24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AutoNum type="arabicParenR"/>
            </a:pPr>
            <a:r>
              <a:rPr lang="cs-CZ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Popiš - vysvětli </a:t>
            </a:r>
            <a:r>
              <a:rPr lang="cs-CZ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absorpci a </a:t>
            </a:r>
            <a:r>
              <a:rPr lang="cs-CZ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desorpci.</a:t>
            </a:r>
            <a:endParaRPr lang="cs-CZ" sz="2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9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>
            <a:normAutofit/>
          </a:bodyPr>
          <a:lstStyle/>
          <a:p>
            <a:r>
              <a:rPr lang="cs-CZ" sz="1600" dirty="0" err="1"/>
              <a:t>Ing.KŘUPALOVÁ</a:t>
            </a:r>
            <a:r>
              <a:rPr lang="cs-CZ" sz="1600" dirty="0"/>
              <a:t>, Zdeňka. </a:t>
            </a:r>
            <a:r>
              <a:rPr lang="cs-CZ" sz="1600" i="1" dirty="0"/>
              <a:t>Nauka o materiálech pro 1. a 2. ročník SOU učebního oboru truhlář</a:t>
            </a:r>
            <a:r>
              <a:rPr lang="cs-CZ" sz="1600" dirty="0"/>
              <a:t>. Praha 1, Mostecká 9: SOBOTÁLES, 1999, ISBN </a:t>
            </a:r>
            <a:r>
              <a:rPr lang="cs-CZ" sz="1600" dirty="0" smtClean="0"/>
              <a:t>80-85920-57-3. </a:t>
            </a:r>
          </a:p>
          <a:p>
            <a:endParaRPr lang="cs-CZ" sz="1600" dirty="0"/>
          </a:p>
          <a:p>
            <a:pPr marL="0" indent="0">
              <a:buNone/>
            </a:pPr>
            <a:endParaRPr lang="cs-CZ" sz="1600" dirty="0"/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1187624" y="980728"/>
            <a:ext cx="6635080" cy="9215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1043608" y="2060848"/>
            <a:ext cx="7067128" cy="3886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1405</TotalTime>
  <Words>697</Words>
  <Application>Microsoft Office PowerPoint</Application>
  <PresentationFormat>Předvádění na obrazovce (4:3)</PresentationFormat>
  <Paragraphs>124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Vztah dřeva k vodě VY_32_INOVACE_28_562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121</cp:revision>
  <dcterms:created xsi:type="dcterms:W3CDTF">2010-11-01T23:40:31Z</dcterms:created>
  <dcterms:modified xsi:type="dcterms:W3CDTF">2013-05-14T09:16:12Z</dcterms:modified>
</cp:coreProperties>
</file>