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8" r:id="rId4"/>
    <p:sldId id="259" r:id="rId5"/>
    <p:sldId id="260" r:id="rId6"/>
    <p:sldId id="257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B4EB"/>
    <a:srgbClr val="FF99FF"/>
    <a:srgbClr val="FF33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9" autoAdjust="0"/>
    <p:restoredTop sz="86323" autoAdjust="0"/>
  </p:normalViewPr>
  <p:slideViewPr>
    <p:cSldViewPr>
      <p:cViewPr varScale="1">
        <p:scale>
          <a:sx n="59" d="100"/>
          <a:sy n="59" d="100"/>
        </p:scale>
        <p:origin x="-1368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6B132C-DF65-45C2-A3FB-0F4420B194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F7B1FB-07CC-4012-BB11-5766DA377D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2459AE-BE95-49BD-8B31-828195DD28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D775D7-78B8-4266-8642-A3C24E331B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A1D136-2604-4F66-B5B0-82DA5B0634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45EB8D-C083-4CD4-9412-EB2C990E00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D11DF5-F8BC-4E2B-993D-650B6EC8DE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8A506A-FF61-495A-AD0E-FC2BB63DFD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495FA8-8223-410C-97DB-27C29233E3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D033A4-2BC4-4F76-88EA-090DC2066F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E057F6-3661-44E3-B0D4-8EFB5D760F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E77D23A-C464-48D4-A0F6-1864A6005E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439738"/>
            <a:ext cx="5762625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425450"/>
            <a:ext cx="5762625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Obdélník 3"/>
          <p:cNvSpPr>
            <a:spLocks noChangeArrowheads="1"/>
          </p:cNvSpPr>
          <p:nvPr/>
        </p:nvSpPr>
        <p:spPr bwMode="auto">
          <a:xfrm>
            <a:off x="2286000" y="2551113"/>
            <a:ext cx="4572000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000096"/>
                </a:solidFill>
                <a:latin typeface="Calibri" pitchFamily="34" charset="0"/>
                <a:cs typeface="Times New Roman" pitchFamily="18" charset="0"/>
              </a:rPr>
              <a:t>Základní škola a Mateřská škola Libáň, okres Jičín</a:t>
            </a:r>
          </a:p>
          <a:p>
            <a:pPr algn="ctr"/>
            <a:endParaRPr lang="cs-CZ">
              <a:cs typeface="Arial" charset="0"/>
            </a:endParaRPr>
          </a:p>
          <a:p>
            <a:pPr algn="ctr" eaLnBrk="0" hangingPunct="0"/>
            <a:r>
              <a:rPr lang="cs-CZ" b="1">
                <a:solidFill>
                  <a:srgbClr val="000096"/>
                </a:solidFill>
                <a:latin typeface="Calibri" pitchFamily="34" charset="0"/>
                <a:cs typeface="Times New Roman" pitchFamily="18" charset="0"/>
              </a:rPr>
              <a:t>Moderní škola 2010</a:t>
            </a:r>
          </a:p>
          <a:p>
            <a:pPr algn="ctr" eaLnBrk="0" hangingPunct="0"/>
            <a:endParaRPr lang="cs-CZ" sz="3200">
              <a:cs typeface="Arial" charset="0"/>
            </a:endParaRPr>
          </a:p>
          <a:p>
            <a:pPr algn="ctr" eaLnBrk="0" hangingPunct="0"/>
            <a:r>
              <a:rPr lang="cs-CZ" b="1">
                <a:solidFill>
                  <a:srgbClr val="000096"/>
                </a:solidFill>
                <a:latin typeface="Calibri" pitchFamily="34" charset="0"/>
                <a:cs typeface="Times New Roman" pitchFamily="18" charset="0"/>
              </a:rPr>
              <a:t>VY_32_INOVACE_E 12/01-Plánované rodičovství</a:t>
            </a:r>
          </a:p>
          <a:p>
            <a:pPr algn="ctr" eaLnBrk="0" hangingPunct="0"/>
            <a:endParaRPr lang="cs-CZ" b="1">
              <a:solidFill>
                <a:srgbClr val="000096"/>
              </a:solidFill>
              <a:latin typeface="Calibri" pitchFamily="34" charset="0"/>
              <a:cs typeface="Times New Roman" pitchFamily="18" charset="0"/>
            </a:endParaRPr>
          </a:p>
          <a:p>
            <a:pPr algn="ctr" eaLnBrk="0" hangingPunct="0"/>
            <a:endParaRPr lang="cs-CZ">
              <a:cs typeface="Arial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836613"/>
            <a:ext cx="7772400" cy="2763837"/>
          </a:xfrm>
          <a:solidFill>
            <a:srgbClr val="FF99FF"/>
          </a:solidFill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FF0000"/>
                </a:solidFill>
              </a:rPr>
              <a:t>PLÁNOVANÉ</a:t>
            </a:r>
            <a:r>
              <a:rPr lang="cs-CZ" smtClean="0"/>
              <a:t> </a:t>
            </a:r>
            <a:br>
              <a:rPr lang="cs-CZ" smtClean="0"/>
            </a:br>
            <a:r>
              <a:rPr lang="cs-CZ" smtClean="0">
                <a:solidFill>
                  <a:srgbClr val="FF0000"/>
                </a:solidFill>
              </a:rPr>
              <a:t>RODIČOVSTVÍ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051050" y="3933825"/>
            <a:ext cx="5400675" cy="1704975"/>
          </a:xfrm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800" b="1" u="sng" smtClean="0">
                <a:solidFill>
                  <a:schemeClr val="accent2"/>
                </a:solidFill>
              </a:rPr>
              <a:t>DÍVKY  -  9.třída</a:t>
            </a:r>
          </a:p>
          <a:p>
            <a:pPr eaLnBrk="1" hangingPunct="1"/>
            <a:endParaRPr lang="cs-CZ" sz="2800" smtClean="0">
              <a:solidFill>
                <a:schemeClr val="accent2"/>
              </a:solidFill>
            </a:endParaRPr>
          </a:p>
          <a:p>
            <a:pPr eaLnBrk="1" hangingPunct="1"/>
            <a:r>
              <a:rPr lang="cs-CZ" sz="2800" smtClean="0">
                <a:solidFill>
                  <a:schemeClr val="accent2"/>
                </a:solidFill>
              </a:rPr>
              <a:t>Prezentace č.1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mtClean="0"/>
              <a:t>Uvědomte si: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216150"/>
            <a:ext cx="8229600" cy="4525963"/>
          </a:xfrm>
        </p:spPr>
        <p:txBody>
          <a:bodyPr/>
          <a:lstStyle/>
          <a:p>
            <a:pPr eaLnBrk="1" hangingPunct="1"/>
            <a:r>
              <a:rPr lang="cs-CZ" sz="2400" dirty="0" smtClean="0"/>
              <a:t>Rodiče mají základní lidské právo svobodně  se rozhodnout o počtu svých dětí.</a:t>
            </a:r>
          </a:p>
          <a:p>
            <a:pPr eaLnBrk="1" hangingPunct="1"/>
            <a:r>
              <a:rPr lang="cs-CZ" sz="2400" dirty="0" smtClean="0"/>
              <a:t>Každé dítě by mělo být chtěné</a:t>
            </a:r>
            <a:r>
              <a:rPr lang="cs-CZ" sz="2400" dirty="0" smtClean="0"/>
              <a:t>, očekávané </a:t>
            </a:r>
            <a:r>
              <a:rPr lang="cs-CZ" sz="2400" dirty="0" smtClean="0"/>
              <a:t>s nesmírnou láskou a odpovědností.</a:t>
            </a:r>
          </a:p>
          <a:p>
            <a:pPr eaLnBrk="1" hangingPunct="1"/>
            <a:r>
              <a:rPr lang="cs-CZ" sz="2400" dirty="0" smtClean="0"/>
              <a:t>Chtěné těhotenství předpokládá vyhovující zdravotní stav obou partnerů</a:t>
            </a:r>
            <a:r>
              <a:rPr lang="cs-CZ" sz="2400" dirty="0" smtClean="0"/>
              <a:t>, jejich </a:t>
            </a:r>
            <a:r>
              <a:rPr lang="cs-CZ" sz="2400" dirty="0" smtClean="0"/>
              <a:t>biologickou a psychickou zralost</a:t>
            </a:r>
            <a:r>
              <a:rPr lang="cs-CZ" sz="2400" dirty="0" smtClean="0"/>
              <a:t>, ekonomické </a:t>
            </a:r>
            <a:r>
              <a:rPr lang="cs-CZ" sz="2400" dirty="0" smtClean="0"/>
              <a:t>zabezpečení </a:t>
            </a:r>
            <a:r>
              <a:rPr lang="cs-CZ" sz="2400" dirty="0" smtClean="0"/>
              <a:t>rodiny.</a:t>
            </a: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99FF"/>
          </a:solidFill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accent2"/>
                </a:solidFill>
              </a:rPr>
              <a:t>ON</a:t>
            </a:r>
            <a:r>
              <a:rPr lang="cs-CZ" smtClean="0">
                <a:solidFill>
                  <a:srgbClr val="FF3300"/>
                </a:solidFill>
              </a:rPr>
              <a:t> A ONA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647950"/>
            <a:ext cx="8229600" cy="4525963"/>
          </a:xfrm>
        </p:spPr>
        <p:txBody>
          <a:bodyPr/>
          <a:lstStyle/>
          <a:p>
            <a:pPr eaLnBrk="1" hangingPunct="1"/>
            <a:r>
              <a:rPr lang="cs-CZ" dirty="0" smtClean="0"/>
              <a:t>Pomalu odrůstají dětským střevíčkům a spřádají velké sny o budoucnosti.Snad si ani neuvědomují</a:t>
            </a:r>
            <a:r>
              <a:rPr lang="cs-CZ" dirty="0" smtClean="0"/>
              <a:t>, že </a:t>
            </a:r>
            <a:r>
              <a:rPr lang="cs-CZ" dirty="0" smtClean="0"/>
              <a:t>už třeba zítra mohou neuváženě rozhodnout o své další životní cestě</a:t>
            </a:r>
            <a:r>
              <a:rPr lang="cs-CZ" dirty="0" smtClean="0"/>
              <a:t>, o </a:t>
            </a:r>
            <a:r>
              <a:rPr lang="cs-CZ" dirty="0" smtClean="0"/>
              <a:t>svém rodinném životě.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99FF"/>
          </a:solidFill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Přehled antikoncepčních metod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z="2400" dirty="0" smtClean="0"/>
          </a:p>
          <a:p>
            <a:r>
              <a:rPr lang="cs-CZ" sz="2400" dirty="0" smtClean="0"/>
              <a:t>Prezervativ = kondom</a:t>
            </a:r>
          </a:p>
          <a:p>
            <a:r>
              <a:rPr lang="cs-CZ" sz="2400" dirty="0" smtClean="0"/>
              <a:t>Hormonální antikoncepce</a:t>
            </a:r>
          </a:p>
          <a:p>
            <a:r>
              <a:rPr lang="cs-CZ" sz="2400" dirty="0" smtClean="0"/>
              <a:t>Hormonální injekce</a:t>
            </a:r>
            <a:r>
              <a:rPr lang="cs-CZ" sz="2400" dirty="0" smtClean="0"/>
              <a:t>, podkožní </a:t>
            </a:r>
            <a:r>
              <a:rPr lang="cs-CZ" sz="2400" dirty="0" smtClean="0"/>
              <a:t>implantáty</a:t>
            </a:r>
          </a:p>
          <a:p>
            <a:r>
              <a:rPr lang="cs-CZ" sz="2400" dirty="0" smtClean="0"/>
              <a:t>Nitroděložní tělísko </a:t>
            </a:r>
          </a:p>
          <a:p>
            <a:r>
              <a:rPr lang="cs-CZ" sz="2400" dirty="0" smtClean="0"/>
              <a:t>Pesar</a:t>
            </a:r>
          </a:p>
          <a:p>
            <a:r>
              <a:rPr lang="cs-CZ" sz="2400" dirty="0" smtClean="0"/>
              <a:t>Metoda přerušované soulože </a:t>
            </a:r>
          </a:p>
          <a:p>
            <a:r>
              <a:rPr lang="cs-CZ" sz="2400" dirty="0" smtClean="0"/>
              <a:t>Metoda výpočtu plodných a neplodných dnů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EAB4EB"/>
          </a:solidFill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FF0000"/>
                </a:solidFill>
              </a:rPr>
              <a:t>Hormonální antikoncepce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825" y="1593850"/>
            <a:ext cx="8229600" cy="4525963"/>
          </a:xfrm>
        </p:spPr>
        <p:txBody>
          <a:bodyPr/>
          <a:lstStyle/>
          <a:p>
            <a:pPr marL="0" indent="0">
              <a:buFontTx/>
              <a:buNone/>
              <a:defRPr/>
            </a:pPr>
            <a:r>
              <a:rPr lang="cs-CZ" dirty="0" smtClean="0"/>
              <a:t>          </a:t>
            </a:r>
            <a:r>
              <a:rPr lang="cs-CZ" u="sng" dirty="0" smtClean="0"/>
              <a:t>  Otázka </a:t>
            </a:r>
            <a:r>
              <a:rPr lang="cs-CZ" u="sng" smtClean="0"/>
              <a:t>k </a:t>
            </a:r>
            <a:r>
              <a:rPr lang="cs-CZ" u="sng" smtClean="0"/>
              <a:t>zamyšlení:</a:t>
            </a:r>
            <a:endParaRPr lang="cs-CZ" u="sng" dirty="0" smtClean="0"/>
          </a:p>
          <a:p>
            <a:pPr>
              <a:defRPr/>
            </a:pPr>
            <a:endParaRPr lang="cs-CZ" u="sng" dirty="0"/>
          </a:p>
          <a:p>
            <a:pPr marL="0" indent="0">
              <a:buFontTx/>
              <a:buNone/>
              <a:defRPr/>
            </a:pPr>
            <a:r>
              <a:rPr lang="cs-CZ" dirty="0" smtClean="0"/>
              <a:t>  1.  Jaká jsou pozitiva a negativa </a:t>
            </a:r>
          </a:p>
          <a:p>
            <a:pPr marL="0" indent="0">
              <a:buFontTx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této antikoncepční metody?</a:t>
            </a:r>
          </a:p>
          <a:p>
            <a:pPr marL="0" indent="0">
              <a:buFontTx/>
              <a:buNone/>
              <a:defRPr/>
            </a:pPr>
            <a:endParaRPr lang="cs-CZ" dirty="0"/>
          </a:p>
          <a:p>
            <a:pPr marL="0" indent="0">
              <a:buFontTx/>
              <a:buNone/>
              <a:defRPr/>
            </a:pPr>
            <a:r>
              <a:rPr lang="cs-CZ" dirty="0" smtClean="0"/>
              <a:t>   2.  Je hormonální antikoncepce vhodná</a:t>
            </a:r>
          </a:p>
          <a:p>
            <a:pPr marL="0" indent="0">
              <a:buFontTx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pro mladé dívky?</a:t>
            </a:r>
            <a:endParaRPr lang="cs-CZ" dirty="0" smtClean="0"/>
          </a:p>
          <a:p>
            <a:pPr marL="0" indent="0">
              <a:buFontTx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162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Calibri</vt:lpstr>
      <vt:lpstr>Times New Roman</vt:lpstr>
      <vt:lpstr>Výchozí návrh</vt:lpstr>
      <vt:lpstr>Snímek 1</vt:lpstr>
      <vt:lpstr>PLÁNOVANÉ  RODIČOVSTVÍ</vt:lpstr>
      <vt:lpstr>Uvědomte si:</vt:lpstr>
      <vt:lpstr>ON A ONA</vt:lpstr>
      <vt:lpstr>Přehled antikoncepčních metod</vt:lpstr>
      <vt:lpstr>Hormonální antikoncepce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PLÁNOVANÉ  RODIČOVSTVÍ</dc:title>
  <dc:creator>JH</dc:creator>
  <cp:lastModifiedBy>expert</cp:lastModifiedBy>
  <cp:revision>12</cp:revision>
  <dcterms:created xsi:type="dcterms:W3CDTF">2011-02-01T17:06:05Z</dcterms:created>
  <dcterms:modified xsi:type="dcterms:W3CDTF">2012-03-16T08:20:05Z</dcterms:modified>
</cp:coreProperties>
</file>