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9" r:id="rId4"/>
    <p:sldId id="261" r:id="rId5"/>
    <p:sldId id="260" r:id="rId6"/>
    <p:sldId id="258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641767-01C0-4969-8894-F9591B896CAA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7391856-07B3-465C-A484-447AA89DEB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641767-01C0-4969-8894-F9591B896CAA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7391856-07B3-465C-A484-447AA89DE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641767-01C0-4969-8894-F9591B896CAA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7391856-07B3-465C-A484-447AA89DEB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641767-01C0-4969-8894-F9591B896CAA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7391856-07B3-465C-A484-447AA89DE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641767-01C0-4969-8894-F9591B896CAA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7391856-07B3-465C-A484-447AA89DE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641767-01C0-4969-8894-F9591B896CAA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7391856-07B3-465C-A484-447AA89DE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641767-01C0-4969-8894-F9591B896CAA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7391856-07B3-465C-A484-447AA89DEB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641767-01C0-4969-8894-F9591B896CAA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7391856-07B3-465C-A484-447AA89DE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641767-01C0-4969-8894-F9591B896CAA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7391856-07B3-465C-A484-447AA89DEB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641767-01C0-4969-8894-F9591B896CAA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7391856-07B3-465C-A484-447AA89DE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3641767-01C0-4969-8894-F9591B896CAA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7391856-07B3-465C-A484-447AA89DEB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03641767-01C0-4969-8894-F9591B896CAA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E7391856-07B3-465C-A484-447AA89DEB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/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5" Type="http://schemas.openxmlformats.org/officeDocument/2006/relationships/image" Target="../media/image16.wmf"/><Relationship Id="rId4" Type="http://schemas.openxmlformats.org/officeDocument/2006/relationships/image" Target="../media/image15.wmf"/><Relationship Id="rId9" Type="http://schemas.openxmlformats.org/officeDocument/2006/relationships/image" Target="../media/image20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5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620688"/>
            <a:ext cx="1811936" cy="1728192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3851920" y="476672"/>
            <a:ext cx="4572000" cy="39703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Název školy: ZŠ Štětí, Ostrovní 300</a:t>
            </a:r>
            <a:b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Autor: Vlasta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Hackelová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Název materiálu: </a:t>
            </a:r>
            <a:b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VY_32_INOVACE_NJ.9.A.10_co_si_oblekame</a:t>
            </a:r>
            <a:endParaRPr lang="cs-CZ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Datum : 10.1.2012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Ročník : devátý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Vzdělávací oblast : Jazyk a jazyková komunikace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Předmět : Německý jazyk</a:t>
            </a:r>
            <a:b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Název: Co si oblékáme.</a:t>
            </a:r>
            <a:b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Číslo operačního programu: CZ.1.07/1.4.00/21.1693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Název projektu: PRIMA ŠKOLA</a:t>
            </a:r>
            <a:endParaRPr lang="cs-CZ" dirty="0"/>
          </a:p>
        </p:txBody>
      </p:sp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5661248"/>
            <a:ext cx="3960440" cy="8167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" name="Obdélník 5"/>
          <p:cNvSpPr/>
          <p:nvPr/>
        </p:nvSpPr>
        <p:spPr>
          <a:xfrm>
            <a:off x="1043608" y="486916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None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Anotace : 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Německý jazyk pro 9. ročník</a:t>
            </a:r>
            <a:endParaRPr lang="cs-CZ" b="1" dirty="0" smtClean="0">
              <a:solidFill>
                <a:schemeClr val="tx2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Co si oblékáme, oblečení a počasí. 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3425075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200" b="1" dirty="0" err="1">
                <a:solidFill>
                  <a:srgbClr val="C00000"/>
                </a:solidFill>
              </a:rPr>
              <a:t>Welche</a:t>
            </a:r>
            <a:r>
              <a:rPr lang="cs-CZ" sz="2200" b="1" dirty="0">
                <a:solidFill>
                  <a:srgbClr val="C00000"/>
                </a:solidFill>
              </a:rPr>
              <a:t> </a:t>
            </a:r>
            <a:r>
              <a:rPr lang="cs-CZ" sz="2200" b="1" dirty="0" err="1">
                <a:solidFill>
                  <a:srgbClr val="C00000"/>
                </a:solidFill>
              </a:rPr>
              <a:t>Kleidungsstücke</a:t>
            </a:r>
            <a:r>
              <a:rPr lang="cs-CZ" sz="2200" b="1" dirty="0">
                <a:solidFill>
                  <a:srgbClr val="C00000"/>
                </a:solidFill>
              </a:rPr>
              <a:t> </a:t>
            </a:r>
            <a:r>
              <a:rPr lang="cs-CZ" sz="2200" b="1" dirty="0" err="1">
                <a:solidFill>
                  <a:srgbClr val="C00000"/>
                </a:solidFill>
              </a:rPr>
              <a:t>hast</a:t>
            </a:r>
            <a:r>
              <a:rPr lang="cs-CZ" sz="2200" b="1" dirty="0">
                <a:solidFill>
                  <a:srgbClr val="C00000"/>
                </a:solidFill>
              </a:rPr>
              <a:t> </a:t>
            </a:r>
            <a:r>
              <a:rPr lang="cs-CZ" sz="2200" b="1" dirty="0" err="1">
                <a:solidFill>
                  <a:srgbClr val="C00000"/>
                </a:solidFill>
              </a:rPr>
              <a:t>du</a:t>
            </a:r>
            <a:r>
              <a:rPr lang="cs-CZ" sz="2200" b="1" dirty="0">
                <a:solidFill>
                  <a:srgbClr val="C00000"/>
                </a:solidFill>
              </a:rPr>
              <a:t> in </a:t>
            </a:r>
            <a:r>
              <a:rPr lang="cs-CZ" sz="2200" b="1" dirty="0" err="1">
                <a:solidFill>
                  <a:srgbClr val="C00000"/>
                </a:solidFill>
              </a:rPr>
              <a:t>deinem</a:t>
            </a:r>
            <a:r>
              <a:rPr lang="cs-CZ" sz="2200" b="1" dirty="0">
                <a:solidFill>
                  <a:srgbClr val="C00000"/>
                </a:solidFill>
              </a:rPr>
              <a:t> </a:t>
            </a:r>
            <a:r>
              <a:rPr lang="cs-CZ" sz="2200" b="1" dirty="0" err="1">
                <a:solidFill>
                  <a:srgbClr val="C00000"/>
                </a:solidFill>
              </a:rPr>
              <a:t>Schrank</a:t>
            </a:r>
            <a:r>
              <a:rPr lang="cs-CZ" sz="2200" b="1" dirty="0" smtClean="0">
                <a:solidFill>
                  <a:srgbClr val="C00000"/>
                </a:solidFill>
              </a:rPr>
              <a:t>?</a:t>
            </a:r>
            <a:br>
              <a:rPr lang="cs-CZ" sz="2200" b="1" dirty="0" smtClean="0">
                <a:solidFill>
                  <a:srgbClr val="C00000"/>
                </a:solidFill>
              </a:rPr>
            </a:br>
            <a:r>
              <a:rPr lang="cs-CZ" sz="2200" b="1" dirty="0" smtClean="0">
                <a:solidFill>
                  <a:srgbClr val="C00000"/>
                </a:solidFill>
              </a:rPr>
              <a:t>	Přiřazuj správně slovíčka k obrázkům.</a:t>
            </a:r>
            <a:r>
              <a:rPr lang="cs-CZ" sz="2800" b="1" dirty="0"/>
              <a:t/>
            </a:r>
            <a:br>
              <a:rPr lang="cs-CZ" sz="2800" b="1" dirty="0"/>
            </a:br>
            <a:endParaRPr lang="cs-CZ" sz="2800" b="1" dirty="0"/>
          </a:p>
        </p:txBody>
      </p:sp>
      <p:pic>
        <p:nvPicPr>
          <p:cNvPr id="1026" name="Picture 2" descr="C:\Users\PC-29SX\AppData\Local\Microsoft\Windows\Temporary Internet Files\Content.IE5\Q25I2Z9B\MP9004231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492896"/>
            <a:ext cx="1938663" cy="1329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-29SX\AppData\Local\Microsoft\Windows\Temporary Internet Files\Content.IE5\O4NOFW9M\MC9001133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492896"/>
            <a:ext cx="1963680" cy="1879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-29SX\AppData\Local\Microsoft\Windows\Temporary Internet Files\Content.IE5\A6HTHK0H\MC9000570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564904"/>
            <a:ext cx="1746734" cy="1316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-29SX\AppData\Local\Microsoft\Windows\Temporary Internet Files\Content.IE5\VDF77A5V\MC9000404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3789040"/>
            <a:ext cx="1511773" cy="1851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-29SX\AppData\Local\Microsoft\Windows\Temporary Internet Files\Content.IE5\HKTYE1UI\MC90023295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433180"/>
            <a:ext cx="2000816" cy="2008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-29SX\AppData\Local\Microsoft\Windows\Temporary Internet Files\Content.IE5\O1TQBBE1\MC90023293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9586" y="4794135"/>
            <a:ext cx="2043065" cy="1634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C-29SX\AppData\Local\Microsoft\Windows\Temporary Internet Files\Content.IE5\HKTYE1UI\MC90044050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736129"/>
            <a:ext cx="1447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003755" y="1728731"/>
            <a:ext cx="180049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der </a:t>
            </a:r>
            <a:r>
              <a:rPr lang="cs-CZ" sz="32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Bikini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341237" y="1621009"/>
            <a:ext cx="155523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Die </a:t>
            </a:r>
            <a:r>
              <a:rPr lang="cs-CZ" sz="28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Hose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15616" y="1628800"/>
            <a:ext cx="207460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Die </a:t>
            </a:r>
            <a:r>
              <a:rPr lang="cs-CZ" sz="3200" b="1" cap="none" spc="0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Jacke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948264" y="1556792"/>
            <a:ext cx="1710468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Die </a:t>
            </a:r>
            <a:r>
              <a:rPr lang="cs-CZ" sz="2800" b="1" cap="none" spc="0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Mütze</a:t>
            </a:r>
            <a:endParaRPr lang="cs-CZ" sz="28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063872" y="1051900"/>
            <a:ext cx="198483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Der Rock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853872" y="1113177"/>
            <a:ext cx="210025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Das</a:t>
            </a:r>
            <a:r>
              <a:rPr lang="cs-CZ" sz="28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28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Hemd</a:t>
            </a:r>
            <a:endParaRPr lang="cs-CZ" sz="28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31811889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3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8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3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8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4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3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8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7" grpId="1"/>
      <p:bldP spid="8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PC-29SX\AppData\Local\Microsoft\Windows\Temporary Internet Files\Content.IE5\O4NOFW9M\MC900433204[1].jp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92225"/>
            <a:ext cx="4525963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835696" y="369442"/>
            <a:ext cx="56861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W</a:t>
            </a:r>
            <a:r>
              <a:rPr lang="cs-CZ" sz="5400" b="1" cap="none" spc="0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as</a:t>
            </a:r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</a:t>
            </a:r>
            <a:r>
              <a:rPr lang="cs-CZ" sz="5400" b="1" cap="none" spc="0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hat</a:t>
            </a:r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Petra </a:t>
            </a:r>
            <a:r>
              <a:rPr lang="cs-CZ" sz="5400" b="1" cap="none" spc="0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an</a:t>
            </a:r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? 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289807" y="2348880"/>
            <a:ext cx="331372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Einen</a:t>
            </a:r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Mantel</a:t>
            </a:r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?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289842" y="3030306"/>
            <a:ext cx="308289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Einen</a:t>
            </a:r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Schal</a:t>
            </a:r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?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04909" y="3789040"/>
            <a:ext cx="287771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Eine</a:t>
            </a:r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Mütze</a:t>
            </a:r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?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35527" y="4509120"/>
            <a:ext cx="269817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Eine</a:t>
            </a:r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36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Hose</a:t>
            </a:r>
            <a:r>
              <a:rPr lang="cs-CZ" sz="3600" b="1" cap="none" spc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?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23928" y="1196752"/>
            <a:ext cx="40775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chemeClr val="bg2">
                    <a:lumMod val="75000"/>
                  </a:schemeClr>
                </a:solidFill>
              </a:rPr>
              <a:t>Welche</a:t>
            </a:r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bg2">
                    <a:lumMod val="75000"/>
                  </a:schemeClr>
                </a:solidFill>
              </a:rPr>
              <a:t>Jahreszeit</a:t>
            </a:r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bg2">
                    <a:lumMod val="75000"/>
                  </a:schemeClr>
                </a:solidFill>
              </a:rPr>
              <a:t>ist</a:t>
            </a:r>
            <a:r>
              <a:rPr lang="cs-CZ" sz="2400" b="1" dirty="0" smtClean="0">
                <a:solidFill>
                  <a:schemeClr val="bg2">
                    <a:lumMod val="75000"/>
                  </a:schemeClr>
                </a:solidFill>
              </a:rPr>
              <a:t> es ? </a:t>
            </a:r>
            <a:endParaRPr lang="cs-CZ" sz="2400" b="1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214842" y="5229200"/>
            <a:ext cx="313419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Es </a:t>
            </a:r>
            <a:r>
              <a:rPr lang="cs-CZ" sz="3600" b="1" cap="none" spc="0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ist</a:t>
            </a:r>
            <a:r>
              <a:rPr lang="cs-CZ" sz="36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3600" b="1" cap="none" spc="0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Herbst</a:t>
            </a:r>
            <a:r>
              <a:rPr lang="cs-CZ" sz="36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.</a:t>
            </a:r>
            <a:endParaRPr lang="cs-CZ" sz="36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66065065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9. třídu.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 err="1" smtClean="0">
                <a:solidFill>
                  <a:srgbClr val="C00000"/>
                </a:solidFill>
              </a:rPr>
              <a:t>Was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hat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die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Mutter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an</a:t>
            </a:r>
            <a:r>
              <a:rPr lang="cs-CZ" b="1" dirty="0" smtClean="0">
                <a:solidFill>
                  <a:srgbClr val="C00000"/>
                </a:solidFill>
              </a:rPr>
              <a:t> ? </a:t>
            </a:r>
            <a:r>
              <a:rPr lang="cs-CZ" sz="2800" b="1" dirty="0" err="1" smtClean="0">
                <a:solidFill>
                  <a:srgbClr val="C00000"/>
                </a:solidFill>
              </a:rPr>
              <a:t>Was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hat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das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Mädchen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an</a:t>
            </a:r>
            <a:r>
              <a:rPr lang="cs-CZ" sz="2800" b="1" dirty="0" smtClean="0">
                <a:solidFill>
                  <a:srgbClr val="C00000"/>
                </a:solidFill>
              </a:rPr>
              <a:t>? </a:t>
            </a:r>
            <a:r>
              <a:rPr lang="cs-CZ" sz="2800" b="1" dirty="0" err="1" smtClean="0">
                <a:solidFill>
                  <a:srgbClr val="C00000"/>
                </a:solidFill>
              </a:rPr>
              <a:t>Welche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Jahreszeit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ist</a:t>
            </a:r>
            <a:r>
              <a:rPr lang="cs-CZ" sz="2800" b="1" dirty="0" smtClean="0">
                <a:solidFill>
                  <a:srgbClr val="C00000"/>
                </a:solidFill>
              </a:rPr>
              <a:t> es?</a:t>
            </a:r>
            <a:r>
              <a:rPr lang="cs-CZ" sz="2400" b="1" dirty="0" smtClean="0">
                <a:solidFill>
                  <a:srgbClr val="C00000"/>
                </a:solidFill>
              </a:rPr>
              <a:t>	</a:t>
            </a:r>
            <a:r>
              <a:rPr lang="cs-CZ" sz="2400" b="1" dirty="0" smtClean="0"/>
              <a:t>			</a:t>
            </a:r>
          </a:p>
          <a:p>
            <a:pPr marL="2743200" lvl="6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	</a:t>
            </a:r>
            <a:endParaRPr lang="cs-CZ" sz="2400" b="1" dirty="0" smtClean="0">
              <a:solidFill>
                <a:srgbClr val="92D050"/>
              </a:solidFill>
            </a:endParaRPr>
          </a:p>
        </p:txBody>
      </p:sp>
      <p:pic>
        <p:nvPicPr>
          <p:cNvPr id="5122" name="Picture 2" descr="C:\Users\PC-29SX\AppData\Local\Microsoft\Windows\Temporary Internet Files\Content.IE5\88JOW3TN\MC90038714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636912"/>
            <a:ext cx="2511552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724128" y="2924944"/>
            <a:ext cx="195438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Das</a:t>
            </a:r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cs-CZ" sz="36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Kleid</a:t>
            </a:r>
            <a:endParaRPr lang="cs-CZ" sz="36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72615" y="3717032"/>
            <a:ext cx="231666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Die </a:t>
            </a:r>
            <a:r>
              <a:rPr lang="cs-CZ" sz="36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Schuhe</a:t>
            </a:r>
            <a:endParaRPr lang="cs-CZ" sz="36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332515" y="4581128"/>
            <a:ext cx="227677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Die </a:t>
            </a:r>
            <a:r>
              <a:rPr lang="cs-CZ" sz="36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Socken</a:t>
            </a:r>
            <a:endParaRPr lang="cs-CZ" sz="36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679286" y="5373216"/>
            <a:ext cx="218438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Der </a:t>
            </a:r>
            <a:r>
              <a:rPr lang="cs-CZ" sz="3600" b="1" cap="none" spc="0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Gürtel</a:t>
            </a:r>
            <a:endParaRPr lang="cs-CZ" sz="36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99068919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PC-29SX\AppData\Local\Microsoft\Windows\Temporary Internet Files\Content.IE5\88JOW3TN\MC9002988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204864"/>
            <a:ext cx="1822399" cy="1648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C-29SX\AppData\Local\Microsoft\Windows\Temporary Internet Files\Content.IE5\VDF77A5V\MC9003601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006896"/>
            <a:ext cx="1517904" cy="1802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PC-29SX\AppData\Local\Microsoft\Windows\Temporary Internet Files\Content.IE5\Q25I2Z9B\MC9003601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249212"/>
            <a:ext cx="1802282" cy="1559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PC-29SX\AppData\Local\Microsoft\Windows\Temporary Internet Files\Content.IE5\O1TQBBE1\MC90024172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199856"/>
            <a:ext cx="1827886" cy="180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PC-29SX\AppData\Local\Microsoft\Windows\Temporary Internet Files\Content.IE5\2FDP12RB\MC90029392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077072"/>
            <a:ext cx="1816913" cy="1832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PC-29SX\AppData\Local\Microsoft\Windows\Temporary Internet Files\Content.IE5\28E1OGPP\MC90036016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9524" y="4096275"/>
            <a:ext cx="1522476" cy="1813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PC-29SX\AppData\Local\Microsoft\Windows\Temporary Internet Files\Content.IE5\Q25I2Z9B\MC90032056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6441" y="4074550"/>
            <a:ext cx="1282903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PC-29SX\AppData\Local\Microsoft\Windows\Temporary Internet Files\Content.IE5\28E1OGPP\MC90032055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221088"/>
            <a:ext cx="1100938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638800" y="71090"/>
            <a:ext cx="2286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2800" b="1" dirty="0" smtClean="0">
                <a:solidFill>
                  <a:prstClr val="black"/>
                </a:solidFill>
              </a:rPr>
              <a:t> 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49252"/>
            <a:ext cx="38644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Was</a:t>
            </a:r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</a:t>
            </a:r>
            <a:r>
              <a:rPr lang="cs-CZ" sz="5400" b="1" cap="none" spc="0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ist</a:t>
            </a:r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</a:t>
            </a:r>
            <a:r>
              <a:rPr lang="cs-CZ" sz="5400" b="1" cap="none" spc="0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das</a:t>
            </a:r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?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64088" y="980728"/>
            <a:ext cx="20059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Die </a:t>
            </a:r>
            <a:r>
              <a:rPr lang="cs-CZ" sz="2400" b="1" dirty="0" err="1" smtClean="0"/>
              <a:t>Pantoffeln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67744" y="1628800"/>
            <a:ext cx="19143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Die </a:t>
            </a:r>
            <a:r>
              <a:rPr lang="cs-CZ" sz="2000" b="1" dirty="0" err="1" smtClean="0"/>
              <a:t>Handschuhe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84168" y="1828855"/>
            <a:ext cx="11785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Der </a:t>
            </a:r>
            <a:r>
              <a:rPr lang="cs-CZ" sz="2400" b="1" dirty="0" err="1" smtClean="0"/>
              <a:t>Hut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8368" y="1252102"/>
            <a:ext cx="21788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Das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Abendkleid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80605" y="1234482"/>
            <a:ext cx="14834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Die </a:t>
            </a:r>
            <a:r>
              <a:rPr lang="cs-CZ" sz="2400" b="1" dirty="0" err="1" smtClean="0"/>
              <a:t>Stiefel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446290" y="1442393"/>
            <a:ext cx="22570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Der </a:t>
            </a:r>
            <a:r>
              <a:rPr lang="cs-CZ" sz="2400" b="1" dirty="0" err="1" smtClean="0"/>
              <a:t>Bademantel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44008" y="692696"/>
            <a:ext cx="21067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Der </a:t>
            </a:r>
            <a:r>
              <a:rPr lang="cs-CZ" sz="2400" b="1" dirty="0" err="1" smtClean="0"/>
              <a:t>Badeanzug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336645" y="910917"/>
            <a:ext cx="16033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Die </a:t>
            </a:r>
            <a:r>
              <a:rPr lang="cs-CZ" sz="2400" b="1" dirty="0" err="1" smtClean="0"/>
              <a:t>Schuhe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035116811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 idx="4294967295"/>
          </p:nvPr>
        </p:nvSpPr>
        <p:spPr>
          <a:xfrm>
            <a:off x="1644650" y="274638"/>
            <a:ext cx="7499350" cy="114300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Es </a:t>
            </a:r>
            <a:r>
              <a:rPr lang="cs-CZ" sz="2800" b="1" dirty="0" err="1" smtClean="0">
                <a:solidFill>
                  <a:srgbClr val="C00000"/>
                </a:solidFill>
              </a:rPr>
              <a:t>ist</a:t>
            </a:r>
            <a:r>
              <a:rPr lang="cs-CZ" sz="2800" b="1" dirty="0" smtClean="0">
                <a:solidFill>
                  <a:srgbClr val="C00000"/>
                </a:solidFill>
              </a:rPr>
              <a:t> Winter. </a:t>
            </a:r>
            <a:r>
              <a:rPr lang="cs-CZ" sz="2800" b="1" dirty="0" err="1" smtClean="0">
                <a:solidFill>
                  <a:srgbClr val="C00000"/>
                </a:solidFill>
              </a:rPr>
              <a:t>Was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hast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du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an</a:t>
            </a:r>
            <a:r>
              <a:rPr lang="cs-CZ" sz="2800" b="1" dirty="0" smtClean="0">
                <a:solidFill>
                  <a:srgbClr val="C00000"/>
                </a:solidFill>
              </a:rPr>
              <a:t> ?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2050" name="Picture 2" descr="C:\Users\PC-29SX\AppData\Local\Microsoft\Windows\Temporary Internet Files\Content.IE5\HKTYE1UI\MP9004309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556792"/>
            <a:ext cx="2370807" cy="3232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691680" y="2132856"/>
            <a:ext cx="8315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153266" y="2101951"/>
            <a:ext cx="162095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NEIN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37466" y="4797759"/>
            <a:ext cx="17367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Sweatschier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835696" y="5157192"/>
            <a:ext cx="14911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Die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Badehose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44008" y="2996952"/>
            <a:ext cx="15487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Die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Pantoffeln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47864" y="3645024"/>
            <a:ext cx="10616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Die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Jacke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91680" y="4409332"/>
            <a:ext cx="17347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Die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Handschuhe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35896" y="5589240"/>
            <a:ext cx="1702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Nachthemd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47664" y="5805264"/>
            <a:ext cx="1675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Das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Abendkleid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16242" y="5125834"/>
            <a:ext cx="17078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Der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Schlafanzug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907704" y="3429000"/>
            <a:ext cx="10759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Die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Jeans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236296" y="5310500"/>
            <a:ext cx="11630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Die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Mütze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012160" y="5733256"/>
            <a:ext cx="1079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Der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Schal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216242" y="4357376"/>
            <a:ext cx="12458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Die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Schuhe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7222131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Es </a:t>
            </a:r>
            <a:r>
              <a:rPr lang="cs-CZ" sz="2800" b="1" dirty="0" err="1" smtClean="0">
                <a:solidFill>
                  <a:srgbClr val="C00000"/>
                </a:solidFill>
              </a:rPr>
              <a:t>ist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Frühling</a:t>
            </a:r>
            <a:r>
              <a:rPr lang="cs-CZ" sz="2800" b="1" dirty="0" smtClean="0">
                <a:solidFill>
                  <a:srgbClr val="C00000"/>
                </a:solidFill>
              </a:rPr>
              <a:t>. </a:t>
            </a:r>
            <a:r>
              <a:rPr lang="cs-CZ" sz="2800" b="1" dirty="0" err="1" smtClean="0">
                <a:solidFill>
                  <a:srgbClr val="C00000"/>
                </a:solidFill>
              </a:rPr>
              <a:t>Was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ziehst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du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err="1" smtClean="0">
                <a:solidFill>
                  <a:srgbClr val="C00000"/>
                </a:solidFill>
              </a:rPr>
              <a:t>an</a:t>
            </a:r>
            <a:r>
              <a:rPr lang="cs-CZ" sz="2800" b="1" dirty="0" smtClean="0">
                <a:solidFill>
                  <a:srgbClr val="C00000"/>
                </a:solidFill>
              </a:rPr>
              <a:t> ?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1034" name="Picture 10" descr="C:\Users\Petr\AppData\Local\Microsoft\Windows\Temporary Internet Files\Content.IE5\B4TPSHPW\MP90043940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628800"/>
            <a:ext cx="4824536" cy="4824536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5644567" y="1916832"/>
            <a:ext cx="214513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Eine</a:t>
            </a:r>
            <a:r>
              <a:rPr lang="cs-CZ" sz="36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6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Bluse</a:t>
            </a:r>
            <a:endParaRPr lang="cs-CZ" sz="36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228184" y="2958570"/>
            <a:ext cx="277191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300" dirty="0" err="1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Ein</a:t>
            </a:r>
            <a:r>
              <a:rPr lang="cs-CZ" sz="36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 T-</a:t>
            </a:r>
            <a:r>
              <a:rPr lang="cs-CZ" sz="3600" b="1" cap="none" spc="300" dirty="0" err="1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schirt</a:t>
            </a:r>
            <a:endParaRPr lang="cs-CZ" sz="36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08104" y="4149080"/>
            <a:ext cx="212288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Eine</a:t>
            </a:r>
            <a:r>
              <a:rPr lang="cs-CZ" sz="36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</a:t>
            </a:r>
            <a:r>
              <a:rPr lang="cs-CZ" sz="3600" b="1" cap="none" spc="0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Jacke</a:t>
            </a:r>
            <a:endParaRPr lang="cs-CZ" sz="36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084168" y="5013176"/>
            <a:ext cx="221246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spc="0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Eine</a:t>
            </a:r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3600" b="1" cap="all" spc="0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Hose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649675" y="5030815"/>
            <a:ext cx="202331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err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Ein</a:t>
            </a:r>
            <a:r>
              <a:rPr lang="cs-CZ" sz="36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</a:t>
            </a:r>
            <a:r>
              <a:rPr lang="cs-CZ" sz="3600" b="1" cap="none" spc="0" dirty="0" err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Hemd</a:t>
            </a:r>
            <a:endParaRPr lang="cs-CZ" sz="36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403648" y="5157192"/>
            <a:ext cx="179074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Ein</a:t>
            </a:r>
            <a:r>
              <a:rPr lang="cs-CZ" sz="36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Rock</a:t>
            </a:r>
            <a:endParaRPr lang="cs-CZ" sz="3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537563" y="1270501"/>
            <a:ext cx="215315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Eine</a:t>
            </a:r>
            <a:r>
              <a:rPr lang="cs-CZ" sz="36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3600" b="1" cap="none" spc="0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Jeans</a:t>
            </a:r>
            <a:endParaRPr lang="cs-CZ" sz="36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Popis obrázků – </a:t>
            </a:r>
            <a:r>
              <a:rPr lang="cs-CZ" sz="2800" b="1" dirty="0" err="1" smtClean="0">
                <a:solidFill>
                  <a:srgbClr val="C00000"/>
                </a:solidFill>
              </a:rPr>
              <a:t>Bildbeschreibung</a:t>
            </a:r>
            <a:r>
              <a:rPr lang="cs-CZ" sz="2800" b="1" dirty="0" smtClean="0">
                <a:solidFill>
                  <a:srgbClr val="C00000"/>
                </a:solidFill>
              </a:rPr>
              <a:t>.</a:t>
            </a:r>
            <a:br>
              <a:rPr lang="cs-CZ" sz="2800" b="1" dirty="0" smtClean="0">
                <a:solidFill>
                  <a:srgbClr val="C00000"/>
                </a:solidFill>
              </a:rPr>
            </a:br>
            <a:r>
              <a:rPr lang="cs-CZ" sz="2400" b="1" dirty="0" err="1" smtClean="0">
                <a:solidFill>
                  <a:srgbClr val="C00000"/>
                </a:solidFill>
              </a:rPr>
              <a:t>Welche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Jahreszeit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ist</a:t>
            </a:r>
            <a:r>
              <a:rPr lang="cs-CZ" sz="2400" b="1" dirty="0" smtClean="0">
                <a:solidFill>
                  <a:srgbClr val="C00000"/>
                </a:solidFill>
              </a:rPr>
              <a:t> es? </a:t>
            </a:r>
            <a:r>
              <a:rPr lang="cs-CZ" sz="2400" b="1" dirty="0" err="1" smtClean="0">
                <a:solidFill>
                  <a:srgbClr val="C00000"/>
                </a:solidFill>
              </a:rPr>
              <a:t>Was</a:t>
            </a:r>
            <a:r>
              <a:rPr lang="cs-CZ" sz="2400" b="1" dirty="0" smtClean="0">
                <a:solidFill>
                  <a:srgbClr val="C00000"/>
                </a:solidFill>
              </a:rPr>
              <a:t> machen </a:t>
            </a:r>
            <a:r>
              <a:rPr lang="cs-CZ" sz="2400" b="1" dirty="0" err="1" smtClean="0">
                <a:solidFill>
                  <a:srgbClr val="C00000"/>
                </a:solidFill>
              </a:rPr>
              <a:t>die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Leute</a:t>
            </a:r>
            <a:r>
              <a:rPr lang="cs-CZ" sz="2400" b="1" dirty="0" smtClean="0">
                <a:solidFill>
                  <a:srgbClr val="C00000"/>
                </a:solidFill>
              </a:rPr>
              <a:t>?  </a:t>
            </a:r>
            <a:r>
              <a:rPr lang="cs-CZ" sz="2400" b="1" dirty="0" err="1" smtClean="0">
                <a:solidFill>
                  <a:srgbClr val="C00000"/>
                </a:solidFill>
              </a:rPr>
              <a:t>Wie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ist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das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</a:rPr>
              <a:t>Wetter</a:t>
            </a:r>
            <a:r>
              <a:rPr lang="cs-CZ" sz="2400" b="1" dirty="0">
                <a:solidFill>
                  <a:srgbClr val="C00000"/>
                </a:solidFill>
              </a:rPr>
              <a:t>?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1026" name="Picture 2" descr="C:\Users\PC-29SX\AppData\Local\Microsoft\Windows\Temporary Internet Files\Content.IE5\Q25I2Z9B\MC9004465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453" y="1628800"/>
            <a:ext cx="2352877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-29SX\AppData\Local\Microsoft\Windows\Temporary Internet Files\Content.IE5\O1TQBBE1\MP9004227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062490"/>
            <a:ext cx="3522578" cy="2317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-29SX\AppData\Local\Microsoft\Windows\Temporary Internet Files\Content.IE5\2FDP12RB\MP90041170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628800"/>
            <a:ext cx="2592218" cy="3241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0841726"/>
      </p:ext>
    </p:extLst>
  </p:cSld>
  <p:clrMapOvr>
    <a:masterClrMapping/>
  </p:clrMapOvr>
  <p:transition spd="slow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9. třídu. </a:t>
            </a:r>
            <a:r>
              <a:rPr lang="cs-CZ" sz="2800" b="1" dirty="0" err="1" smtClean="0"/>
              <a:t>Was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hast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an</a:t>
            </a:r>
            <a:r>
              <a:rPr lang="cs-CZ" sz="2800" b="1" dirty="0" smtClean="0"/>
              <a:t> ?</a:t>
            </a:r>
            <a:endParaRPr lang="cs-CZ" sz="28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800" b="1" dirty="0" smtClean="0"/>
              <a:t>METODIKA.</a:t>
            </a:r>
          </a:p>
          <a:p>
            <a:endParaRPr lang="cs-CZ" sz="2800" b="1" dirty="0" smtClean="0"/>
          </a:p>
          <a:p>
            <a:r>
              <a:rPr lang="cs-CZ" sz="2000" b="1" dirty="0" smtClean="0"/>
              <a:t>DUM je připravena jako inspirace ke komunikaci ve třídě na téma – co máš na sobě, co rád nosíš, co si oblékáme v různých ročních obdobích.</a:t>
            </a:r>
          </a:p>
          <a:p>
            <a:r>
              <a:rPr lang="cs-CZ" sz="2000" b="1" dirty="0" smtClean="0"/>
              <a:t>Základní slovní zásobu k tomuto tématu už žáci mají mít zvládnutou. Na prvních obrázcích si některá slov připomeneme, současně opakujeme německé názvy ročních období. Pracujeme s interaktivní tabulí. Žáci se střídají, navzájem spolupracují.</a:t>
            </a:r>
          </a:p>
          <a:p>
            <a:r>
              <a:rPr lang="cs-CZ" sz="2000" b="1" dirty="0" smtClean="0"/>
              <a:t>Hodinu končíme samostatnou prací, žáci mají za úkol popsat tři obrázky, vyjádřit, co mají lidé na sobě, jaké je počasí, co lidé dělají. Práce pak čteme nahlas a nejlepší oznámkuji. </a:t>
            </a:r>
          </a:p>
          <a:p>
            <a:r>
              <a:rPr lang="cs-CZ" sz="2000" b="1" dirty="0" smtClean="0"/>
              <a:t>Inovace : spojení obrazového, sluchového a vizuálního vjemu při využití interaktivní tabule.</a:t>
            </a:r>
            <a:endParaRPr lang="cs-CZ" sz="2000" b="1" dirty="0"/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239</TotalTime>
  <Words>317</Words>
  <Application>Microsoft Office PowerPoint</Application>
  <PresentationFormat>Předvádění na obrazovce (4:3)</PresentationFormat>
  <Paragraphs>70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Prezentace aplikace PowerPoint</vt:lpstr>
      <vt:lpstr>Welche Kleidungsstücke hast du in deinem Schrank?  Přiřazuj správně slovíčka k obrázkům. </vt:lpstr>
      <vt:lpstr>Prezentace aplikace PowerPoint</vt:lpstr>
      <vt:lpstr>Němčina pro 9. třídu.</vt:lpstr>
      <vt:lpstr>Prezentace aplikace PowerPoint</vt:lpstr>
      <vt:lpstr>Es ist Winter. Was hast du an ?</vt:lpstr>
      <vt:lpstr>Es ist Frühling. Was ziehst du an ?</vt:lpstr>
      <vt:lpstr>Popis obrázků – Bildbeschreibung. Welche Jahreszeit ist es? Was machen die Leute?  Wie ist das Wetter?</vt:lpstr>
      <vt:lpstr>Němčina pro 9. třídu. Was hast du an ?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Němčina pro 9. třídu.</dc:title>
  <dc:creator>PC-29SX</dc:creator>
  <cp:lastModifiedBy>PC-29SX</cp:lastModifiedBy>
  <cp:revision>35</cp:revision>
  <dcterms:created xsi:type="dcterms:W3CDTF">2011-12-05T08:16:46Z</dcterms:created>
  <dcterms:modified xsi:type="dcterms:W3CDTF">2012-03-09T07:54:10Z</dcterms:modified>
</cp:coreProperties>
</file>