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57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8" d="100"/>
          <a:sy n="58" d="100"/>
        </p:scale>
        <p:origin x="-846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60BF-A90F-460A-9AB3-82F544145CD4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60BF-A90F-460A-9AB3-82F544145CD4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60BF-A90F-460A-9AB3-82F544145CD4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60BF-A90F-460A-9AB3-82F544145CD4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60BF-A90F-460A-9AB3-82F544145CD4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60BF-A90F-460A-9AB3-82F544145CD4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60BF-A90F-460A-9AB3-82F544145CD4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60BF-A90F-460A-9AB3-82F544145CD4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3D2360BF-A90F-460A-9AB3-82F544145CD4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60BF-A90F-460A-9AB3-82F544145CD4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60BF-A90F-460A-9AB3-82F544145CD4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3D2360BF-A90F-460A-9AB3-82F544145CD4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ransition spd="slow"/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jpeg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0.jpeg"/><Relationship Id="rId4" Type="http://schemas.openxmlformats.org/officeDocument/2006/relationships/image" Target="../media/image19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1811936" cy="1728192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4427984" y="476673"/>
            <a:ext cx="41399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Název školy: ZŠ Štětí, Ostrovní 300</a:t>
            </a:r>
            <a:b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Autor: Vlasta </a:t>
            </a:r>
            <a:r>
              <a:rPr lang="cs-CZ" sz="1200" b="1" dirty="0" err="1" smtClean="0">
                <a:solidFill>
                  <a:schemeClr val="tx2">
                    <a:lumMod val="75000"/>
                  </a:schemeClr>
                </a:solidFill>
              </a:rPr>
              <a:t>Hackelová</a:t>
            </a: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Název materiálu: </a:t>
            </a:r>
            <a:b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200" b="1" dirty="0">
                <a:solidFill>
                  <a:schemeClr val="tx2">
                    <a:lumMod val="75000"/>
                  </a:schemeClr>
                </a:solidFill>
              </a:rPr>
              <a:t>VY_32_INOVACE_NJ.9.A.11_welche_jahreszeiten_sind_das</a:t>
            </a:r>
            <a:endParaRPr lang="cs-CZ" sz="12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Datum: </a:t>
            </a: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21. 1. 2012</a:t>
            </a:r>
          </a:p>
          <a:p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Ročník: </a:t>
            </a: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devátý</a:t>
            </a:r>
          </a:p>
          <a:p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Vzdělávací </a:t>
            </a: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oblast: </a:t>
            </a: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Jazyk a jazyková komunikace</a:t>
            </a:r>
          </a:p>
          <a:p>
            <a:r>
              <a:rPr lang="cs-CZ" sz="1200" b="1" smtClean="0">
                <a:solidFill>
                  <a:schemeClr val="tx2">
                    <a:lumMod val="75000"/>
                  </a:schemeClr>
                </a:solidFill>
              </a:rPr>
              <a:t>Předmět: </a:t>
            </a: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Německý jazyk</a:t>
            </a:r>
            <a:b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Název: </a:t>
            </a:r>
            <a:r>
              <a:rPr lang="cs-CZ" sz="1200" b="1" dirty="0" err="1" smtClean="0">
                <a:solidFill>
                  <a:schemeClr val="tx2">
                    <a:lumMod val="75000"/>
                  </a:schemeClr>
                </a:solidFill>
              </a:rPr>
              <a:t>Welche</a:t>
            </a: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1200" b="1" dirty="0" err="1" smtClean="0">
                <a:solidFill>
                  <a:schemeClr val="tx2">
                    <a:lumMod val="75000"/>
                  </a:schemeClr>
                </a:solidFill>
              </a:rPr>
              <a:t>Jahreszeiten</a:t>
            </a: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1200" b="1" dirty="0" err="1" smtClean="0">
                <a:solidFill>
                  <a:schemeClr val="tx2">
                    <a:lumMod val="75000"/>
                  </a:schemeClr>
                </a:solidFill>
              </a:rPr>
              <a:t>sind</a:t>
            </a: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1200" b="1" dirty="0" err="1" smtClean="0">
                <a:solidFill>
                  <a:schemeClr val="tx2">
                    <a:lumMod val="75000"/>
                  </a:schemeClr>
                </a:solidFill>
              </a:rPr>
              <a:t>das</a:t>
            </a: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?</a:t>
            </a:r>
            <a:b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Číslo operačního programu: CZ.1.07/1.4.00/21.1693</a:t>
            </a:r>
          </a:p>
          <a:p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Název projektu: PRIMA ŠKOLA</a:t>
            </a:r>
            <a:endParaRPr lang="cs-CZ" sz="1200" b="1" dirty="0"/>
          </a:p>
        </p:txBody>
      </p:sp>
      <p:pic>
        <p:nvPicPr>
          <p:cNvPr id="6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5733256"/>
            <a:ext cx="3960440" cy="816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TextovéPole 6"/>
          <p:cNvSpPr txBox="1"/>
          <p:nvPr/>
        </p:nvSpPr>
        <p:spPr>
          <a:xfrm>
            <a:off x="539552" y="4365104"/>
            <a:ext cx="479701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Anotace : Německý jazyk pro 9. ročník</a:t>
            </a:r>
          </a:p>
          <a:p>
            <a:r>
              <a:rPr lang="cs-CZ" b="1" dirty="0" smtClean="0"/>
              <a:t> Konverzace na téma – roční období,</a:t>
            </a:r>
          </a:p>
          <a:p>
            <a:r>
              <a:rPr lang="cs-CZ" b="1" dirty="0" smtClean="0"/>
              <a:t>vazba na počasí, oblečení, svátky a zvyky.</a:t>
            </a:r>
            <a:endParaRPr lang="cs-CZ" b="1" dirty="0"/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Němčina pro 9. třídu – </a:t>
            </a:r>
            <a:r>
              <a:rPr lang="cs-CZ" sz="2800" b="1" dirty="0" err="1" smtClean="0"/>
              <a:t>Zu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welchen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Jahreszeiten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gehört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das</a:t>
            </a:r>
            <a:r>
              <a:rPr lang="cs-CZ" sz="2800" b="1" dirty="0" smtClean="0"/>
              <a:t> ? </a:t>
            </a:r>
            <a:r>
              <a:rPr lang="cs-CZ" sz="2800" b="1" dirty="0" err="1" smtClean="0"/>
              <a:t>Das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Wetter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Pro každé roční období je charakteristické :</a:t>
            </a:r>
          </a:p>
          <a:p>
            <a:endParaRPr lang="cs-CZ" sz="2800" b="1" dirty="0" smtClean="0"/>
          </a:p>
          <a:p>
            <a:pPr marL="550926" indent="-514350">
              <a:buFont typeface="+mj-lt"/>
              <a:buAutoNum type="arabicPeriod"/>
            </a:pPr>
            <a:r>
              <a:rPr lang="cs-CZ" sz="2800" b="1" dirty="0" smtClean="0"/>
              <a:t>Počasí</a:t>
            </a:r>
          </a:p>
          <a:p>
            <a:pPr marL="550926" indent="-514350">
              <a:buFont typeface="+mj-lt"/>
              <a:buAutoNum type="arabicPeriod"/>
            </a:pPr>
            <a:r>
              <a:rPr lang="cs-CZ" sz="2800" b="1" dirty="0" smtClean="0"/>
              <a:t>Oblečení</a:t>
            </a:r>
          </a:p>
          <a:p>
            <a:pPr marL="550926" indent="-514350">
              <a:buFont typeface="+mj-lt"/>
              <a:buAutoNum type="arabicPeriod"/>
            </a:pPr>
            <a:r>
              <a:rPr lang="cs-CZ" sz="2800" b="1" dirty="0" smtClean="0"/>
              <a:t>Svátky, zvyky</a:t>
            </a:r>
          </a:p>
          <a:p>
            <a:pPr marL="550926" indent="-514350">
              <a:buFont typeface="+mj-lt"/>
              <a:buAutoNum type="arabicPeriod"/>
            </a:pPr>
            <a:r>
              <a:rPr lang="cs-CZ" sz="2800" b="1" dirty="0" smtClean="0"/>
              <a:t>Činnosti</a:t>
            </a:r>
            <a:endParaRPr lang="cs-CZ" sz="2800" b="1" dirty="0"/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Rozumíš otázkám ? Umíš na ně odpovědět ?  Za každou správnou odpověď  obdržíš 3 body.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1700808"/>
            <a:ext cx="47782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1. </a:t>
            </a:r>
            <a:r>
              <a:rPr lang="cs-CZ" sz="2000" b="1" dirty="0" err="1" smtClean="0"/>
              <a:t>Wieviel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Jahreszeiten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hat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ein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Jahr</a:t>
            </a:r>
            <a:r>
              <a:rPr lang="cs-CZ" sz="2000" b="1" dirty="0" smtClean="0"/>
              <a:t> ? </a:t>
            </a:r>
            <a:endParaRPr lang="cs-CZ" sz="2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2564904"/>
            <a:ext cx="27705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2. </a:t>
            </a:r>
            <a:r>
              <a:rPr lang="cs-CZ" sz="2000" b="1" dirty="0" err="1" smtClean="0"/>
              <a:t>Welche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sind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das</a:t>
            </a:r>
            <a:r>
              <a:rPr lang="cs-CZ" sz="2000" b="1" dirty="0" smtClean="0"/>
              <a:t> ? 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3861048"/>
            <a:ext cx="41226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3. </a:t>
            </a:r>
            <a:r>
              <a:rPr lang="cs-CZ" sz="2000" b="1" dirty="0" err="1" smtClean="0"/>
              <a:t>Wieviel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Monate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hat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ein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Jahr</a:t>
            </a:r>
            <a:r>
              <a:rPr lang="cs-CZ" sz="2000" b="1" dirty="0" smtClean="0"/>
              <a:t> ? </a:t>
            </a:r>
            <a:endParaRPr lang="cs-CZ" sz="2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5576" y="5013176"/>
            <a:ext cx="24586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4. </a:t>
            </a:r>
            <a:r>
              <a:rPr lang="cs-CZ" sz="2000" b="1" dirty="0" err="1" smtClean="0"/>
              <a:t>Wie</a:t>
            </a:r>
            <a:r>
              <a:rPr lang="cs-CZ" sz="2000" b="1" dirty="0" smtClean="0"/>
              <a:t> hei3en </a:t>
            </a:r>
            <a:r>
              <a:rPr lang="cs-CZ" sz="2000" b="1" dirty="0" err="1" smtClean="0"/>
              <a:t>sie</a:t>
            </a:r>
            <a:r>
              <a:rPr lang="cs-CZ" sz="2000" b="1" dirty="0" smtClean="0"/>
              <a:t> ?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572000" y="2420888"/>
            <a:ext cx="13349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1. </a:t>
            </a:r>
            <a:r>
              <a:rPr lang="cs-CZ" sz="2800" b="1" dirty="0" err="1" smtClean="0">
                <a:solidFill>
                  <a:srgbClr val="FFC000"/>
                </a:solidFill>
              </a:rPr>
              <a:t>Vier</a:t>
            </a:r>
            <a:r>
              <a:rPr lang="cs-CZ" sz="2800" b="1" dirty="0" smtClean="0">
                <a:solidFill>
                  <a:srgbClr val="FFC000"/>
                </a:solidFill>
              </a:rPr>
              <a:t>.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051720" y="3284984"/>
            <a:ext cx="62867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2. </a:t>
            </a:r>
            <a:r>
              <a:rPr lang="cs-CZ" sz="2800" b="1" dirty="0" err="1" smtClean="0">
                <a:solidFill>
                  <a:srgbClr val="FFC000"/>
                </a:solidFill>
              </a:rPr>
              <a:t>Frühling</a:t>
            </a:r>
            <a:r>
              <a:rPr lang="cs-CZ" sz="2800" b="1" dirty="0" smtClean="0">
                <a:solidFill>
                  <a:srgbClr val="FFC000"/>
                </a:solidFill>
              </a:rPr>
              <a:t>, Sommer, </a:t>
            </a:r>
            <a:r>
              <a:rPr lang="cs-CZ" sz="2800" b="1" dirty="0" err="1" smtClean="0">
                <a:solidFill>
                  <a:srgbClr val="FFC000"/>
                </a:solidFill>
              </a:rPr>
              <a:t>Herbst</a:t>
            </a:r>
            <a:r>
              <a:rPr lang="cs-CZ" sz="2800" b="1" dirty="0" smtClean="0">
                <a:solidFill>
                  <a:srgbClr val="FFC000"/>
                </a:solidFill>
              </a:rPr>
              <a:t>, Winter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283968" y="4653136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3. </a:t>
            </a:r>
            <a:r>
              <a:rPr lang="cs-CZ" sz="2800" b="1" dirty="0" err="1" smtClean="0">
                <a:solidFill>
                  <a:srgbClr val="FFC000"/>
                </a:solidFill>
              </a:rPr>
              <a:t>Zwölf</a:t>
            </a:r>
            <a:r>
              <a:rPr lang="cs-CZ" sz="2800" b="1" dirty="0" smtClean="0">
                <a:solidFill>
                  <a:srgbClr val="FFC000"/>
                </a:solidFill>
              </a:rPr>
              <a:t>.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71600" y="5661248"/>
            <a:ext cx="803546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4. </a:t>
            </a:r>
            <a:r>
              <a:rPr lang="cs-CZ" sz="2400" b="1" dirty="0" err="1" smtClean="0">
                <a:solidFill>
                  <a:srgbClr val="FFC000"/>
                </a:solidFill>
              </a:rPr>
              <a:t>Januar</a:t>
            </a:r>
            <a:r>
              <a:rPr lang="cs-CZ" sz="2400" b="1" dirty="0" smtClean="0">
                <a:solidFill>
                  <a:srgbClr val="FFC000"/>
                </a:solidFill>
              </a:rPr>
              <a:t>, </a:t>
            </a:r>
            <a:r>
              <a:rPr lang="cs-CZ" sz="2400" b="1" dirty="0" err="1" smtClean="0">
                <a:solidFill>
                  <a:srgbClr val="FFC000"/>
                </a:solidFill>
              </a:rPr>
              <a:t>Februar</a:t>
            </a:r>
            <a:r>
              <a:rPr lang="cs-CZ" sz="2400" b="1" dirty="0" smtClean="0">
                <a:solidFill>
                  <a:srgbClr val="FFC000"/>
                </a:solidFill>
              </a:rPr>
              <a:t>, </a:t>
            </a:r>
            <a:r>
              <a:rPr lang="cs-CZ" sz="2400" b="1" dirty="0" err="1" smtClean="0">
                <a:solidFill>
                  <a:srgbClr val="FFC000"/>
                </a:solidFill>
              </a:rPr>
              <a:t>März</a:t>
            </a:r>
            <a:r>
              <a:rPr lang="cs-CZ" sz="2400" b="1" dirty="0" smtClean="0">
                <a:solidFill>
                  <a:srgbClr val="FFC000"/>
                </a:solidFill>
              </a:rPr>
              <a:t>, </a:t>
            </a:r>
            <a:r>
              <a:rPr lang="cs-CZ" sz="2400" b="1" dirty="0" err="1" smtClean="0">
                <a:solidFill>
                  <a:srgbClr val="FFC000"/>
                </a:solidFill>
              </a:rPr>
              <a:t>April</a:t>
            </a:r>
            <a:r>
              <a:rPr lang="cs-CZ" sz="2400" b="1" dirty="0" smtClean="0">
                <a:solidFill>
                  <a:srgbClr val="FFC000"/>
                </a:solidFill>
              </a:rPr>
              <a:t>, </a:t>
            </a:r>
            <a:r>
              <a:rPr lang="cs-CZ" sz="2400" b="1" dirty="0" err="1" smtClean="0">
                <a:solidFill>
                  <a:srgbClr val="FFC000"/>
                </a:solidFill>
              </a:rPr>
              <a:t>Mai</a:t>
            </a:r>
            <a:r>
              <a:rPr lang="cs-CZ" sz="2400" b="1" dirty="0" smtClean="0">
                <a:solidFill>
                  <a:srgbClr val="FFC000"/>
                </a:solidFill>
              </a:rPr>
              <a:t>, Juni, </a:t>
            </a:r>
            <a:r>
              <a:rPr lang="cs-CZ" sz="2400" b="1" dirty="0" err="1" smtClean="0">
                <a:solidFill>
                  <a:srgbClr val="FFC000"/>
                </a:solidFill>
              </a:rPr>
              <a:t>Juli</a:t>
            </a:r>
            <a:r>
              <a:rPr lang="cs-CZ" sz="2400" b="1" dirty="0" smtClean="0">
                <a:solidFill>
                  <a:srgbClr val="FFC000"/>
                </a:solidFill>
              </a:rPr>
              <a:t>, August,</a:t>
            </a:r>
          </a:p>
          <a:p>
            <a:r>
              <a:rPr lang="cs-CZ" sz="2400" b="1" dirty="0" smtClean="0">
                <a:solidFill>
                  <a:srgbClr val="FFC000"/>
                </a:solidFill>
              </a:rPr>
              <a:t>    </a:t>
            </a:r>
            <a:r>
              <a:rPr lang="cs-CZ" sz="2400" b="1" dirty="0" err="1" smtClean="0">
                <a:solidFill>
                  <a:srgbClr val="FFC000"/>
                </a:solidFill>
              </a:rPr>
              <a:t>September</a:t>
            </a:r>
            <a:r>
              <a:rPr lang="cs-CZ" sz="2400" b="1" dirty="0" smtClean="0">
                <a:solidFill>
                  <a:srgbClr val="FFC000"/>
                </a:solidFill>
              </a:rPr>
              <a:t>, </a:t>
            </a:r>
            <a:r>
              <a:rPr lang="cs-CZ" sz="2400" b="1" dirty="0" err="1" smtClean="0">
                <a:solidFill>
                  <a:srgbClr val="FFC000"/>
                </a:solidFill>
              </a:rPr>
              <a:t>Oktober</a:t>
            </a:r>
            <a:r>
              <a:rPr lang="cs-CZ" sz="2400" b="1" dirty="0" smtClean="0">
                <a:solidFill>
                  <a:srgbClr val="FFC000"/>
                </a:solidFill>
              </a:rPr>
              <a:t>, </a:t>
            </a:r>
            <a:r>
              <a:rPr lang="cs-CZ" sz="2400" b="1" dirty="0" err="1" smtClean="0">
                <a:solidFill>
                  <a:srgbClr val="FFC000"/>
                </a:solidFill>
              </a:rPr>
              <a:t>November</a:t>
            </a:r>
            <a:r>
              <a:rPr lang="cs-CZ" sz="2400" b="1" dirty="0" smtClean="0">
                <a:solidFill>
                  <a:srgbClr val="FFC000"/>
                </a:solidFill>
              </a:rPr>
              <a:t>, </a:t>
            </a:r>
            <a:r>
              <a:rPr lang="cs-CZ" sz="2400" b="1" dirty="0" err="1" smtClean="0">
                <a:solidFill>
                  <a:srgbClr val="FFC000"/>
                </a:solidFill>
              </a:rPr>
              <a:t>Dezember</a:t>
            </a:r>
            <a:endParaRPr lang="cs-CZ" sz="2400" b="1" dirty="0" smtClean="0">
              <a:solidFill>
                <a:srgbClr val="FFC000"/>
              </a:solidFill>
            </a:endParaRPr>
          </a:p>
          <a:p>
            <a:endParaRPr lang="cs-CZ" sz="2400" b="1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Němčina pro 9. třídu. </a:t>
            </a:r>
            <a:r>
              <a:rPr lang="cs-CZ" sz="2800" b="1" dirty="0" err="1" smtClean="0"/>
              <a:t>Kannst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du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richtig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antworten</a:t>
            </a:r>
            <a:r>
              <a:rPr lang="cs-CZ" sz="2800" b="1" dirty="0" smtClean="0"/>
              <a:t> ? </a:t>
            </a:r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988840"/>
            <a:ext cx="49421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5. </a:t>
            </a:r>
            <a:r>
              <a:rPr lang="cs-CZ" sz="2400" b="1" dirty="0" err="1" smtClean="0"/>
              <a:t>Wieviel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Wochen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hat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ein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Jahr</a:t>
            </a:r>
            <a:r>
              <a:rPr lang="cs-CZ" sz="2400" b="1" dirty="0" smtClean="0"/>
              <a:t> ?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3068960"/>
            <a:ext cx="50555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6. </a:t>
            </a:r>
            <a:r>
              <a:rPr lang="cs-CZ" sz="2400" b="1" dirty="0" err="1" smtClean="0"/>
              <a:t>Wieviel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Tage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hat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eine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Woche</a:t>
            </a:r>
            <a:r>
              <a:rPr lang="cs-CZ" sz="2400" b="1" dirty="0" smtClean="0"/>
              <a:t> ? 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4005064"/>
            <a:ext cx="29150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7. </a:t>
            </a:r>
            <a:r>
              <a:rPr lang="cs-CZ" sz="2400" b="1" dirty="0" err="1" smtClean="0"/>
              <a:t>Wie</a:t>
            </a:r>
            <a:r>
              <a:rPr lang="cs-CZ" sz="2400" b="1" dirty="0" smtClean="0"/>
              <a:t> hei3en </a:t>
            </a:r>
            <a:r>
              <a:rPr lang="cs-CZ" sz="2400" b="1" dirty="0" err="1" smtClean="0"/>
              <a:t>sie</a:t>
            </a:r>
            <a:r>
              <a:rPr lang="cs-CZ" sz="2400" b="1" dirty="0" smtClean="0"/>
              <a:t> ?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5301208"/>
            <a:ext cx="49393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8. </a:t>
            </a:r>
            <a:r>
              <a:rPr lang="cs-CZ" sz="2400" b="1" dirty="0" err="1" smtClean="0"/>
              <a:t>Wieviel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Stunden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hat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ein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Tag</a:t>
            </a:r>
            <a:r>
              <a:rPr lang="cs-CZ" sz="2400" b="1" dirty="0" smtClean="0"/>
              <a:t> ? 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08104" y="2564904"/>
            <a:ext cx="2778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5. </a:t>
            </a:r>
            <a:r>
              <a:rPr lang="cs-CZ" sz="2400" b="1" dirty="0" err="1" smtClean="0">
                <a:solidFill>
                  <a:srgbClr val="FFC000"/>
                </a:solidFill>
              </a:rPr>
              <a:t>Zweiundfünfzig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580112" y="3645024"/>
            <a:ext cx="15343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6. </a:t>
            </a:r>
            <a:r>
              <a:rPr lang="cs-CZ" sz="2400" b="1" dirty="0" err="1" smtClean="0">
                <a:solidFill>
                  <a:srgbClr val="FFC000"/>
                </a:solidFill>
              </a:rPr>
              <a:t>Sieben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55576" y="4581128"/>
            <a:ext cx="655980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7. </a:t>
            </a:r>
            <a:r>
              <a:rPr lang="cs-CZ" sz="2000" b="1" dirty="0" err="1" smtClean="0">
                <a:solidFill>
                  <a:srgbClr val="FFC000"/>
                </a:solidFill>
              </a:rPr>
              <a:t>Montag</a:t>
            </a:r>
            <a:r>
              <a:rPr lang="cs-CZ" sz="2000" b="1" dirty="0" smtClean="0">
                <a:solidFill>
                  <a:srgbClr val="FFC000"/>
                </a:solidFill>
              </a:rPr>
              <a:t>, </a:t>
            </a:r>
            <a:r>
              <a:rPr lang="cs-CZ" sz="2000" b="1" dirty="0" err="1" smtClean="0">
                <a:solidFill>
                  <a:srgbClr val="FFC000"/>
                </a:solidFill>
              </a:rPr>
              <a:t>Dienstag</a:t>
            </a:r>
            <a:r>
              <a:rPr lang="cs-CZ" sz="2000" b="1" dirty="0" smtClean="0">
                <a:solidFill>
                  <a:srgbClr val="FFC000"/>
                </a:solidFill>
              </a:rPr>
              <a:t>, </a:t>
            </a:r>
            <a:r>
              <a:rPr lang="cs-CZ" sz="2000" b="1" dirty="0" err="1" smtClean="0">
                <a:solidFill>
                  <a:srgbClr val="FFC000"/>
                </a:solidFill>
              </a:rPr>
              <a:t>Mittwoch</a:t>
            </a:r>
            <a:r>
              <a:rPr lang="cs-CZ" sz="2000" b="1" dirty="0" smtClean="0">
                <a:solidFill>
                  <a:srgbClr val="FFC000"/>
                </a:solidFill>
              </a:rPr>
              <a:t>, </a:t>
            </a:r>
            <a:r>
              <a:rPr lang="cs-CZ" sz="2000" b="1" dirty="0" err="1" smtClean="0">
                <a:solidFill>
                  <a:srgbClr val="FFC000"/>
                </a:solidFill>
              </a:rPr>
              <a:t>Donnerstag</a:t>
            </a:r>
            <a:r>
              <a:rPr lang="cs-CZ" sz="2000" b="1" dirty="0" smtClean="0">
                <a:solidFill>
                  <a:srgbClr val="FFC000"/>
                </a:solidFill>
              </a:rPr>
              <a:t>, </a:t>
            </a:r>
            <a:r>
              <a:rPr lang="cs-CZ" sz="2000" b="1" dirty="0" err="1" smtClean="0">
                <a:solidFill>
                  <a:srgbClr val="FFC000"/>
                </a:solidFill>
              </a:rPr>
              <a:t>Freitag</a:t>
            </a:r>
            <a:r>
              <a:rPr lang="cs-CZ" sz="2000" b="1" dirty="0" smtClean="0">
                <a:solidFill>
                  <a:srgbClr val="FFC000"/>
                </a:solidFill>
              </a:rPr>
              <a:t>, </a:t>
            </a:r>
          </a:p>
          <a:p>
            <a:r>
              <a:rPr lang="cs-CZ" sz="2000" b="1" dirty="0" err="1" smtClean="0">
                <a:solidFill>
                  <a:srgbClr val="FFC000"/>
                </a:solidFill>
              </a:rPr>
              <a:t>Samstag</a:t>
            </a:r>
            <a:r>
              <a:rPr lang="cs-CZ" sz="2000" b="1" dirty="0" smtClean="0">
                <a:solidFill>
                  <a:srgbClr val="FFC000"/>
                </a:solidFill>
              </a:rPr>
              <a:t>, </a:t>
            </a:r>
            <a:r>
              <a:rPr lang="cs-CZ" sz="2000" b="1" dirty="0" err="1" smtClean="0">
                <a:solidFill>
                  <a:srgbClr val="FFC000"/>
                </a:solidFill>
              </a:rPr>
              <a:t>Sonntag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971600" y="5877272"/>
            <a:ext cx="29282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8. </a:t>
            </a:r>
            <a:r>
              <a:rPr lang="cs-CZ" sz="2400" b="1" dirty="0" err="1" smtClean="0">
                <a:solidFill>
                  <a:srgbClr val="FFC000"/>
                </a:solidFill>
              </a:rPr>
              <a:t>Vierundzwanzig</a:t>
            </a:r>
            <a:r>
              <a:rPr lang="cs-CZ" sz="2400" b="1" dirty="0" smtClean="0">
                <a:solidFill>
                  <a:srgbClr val="FFC000"/>
                </a:solidFill>
              </a:rPr>
              <a:t>.</a:t>
            </a:r>
            <a:endParaRPr lang="cs-CZ" sz="24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800" b="1" dirty="0" smtClean="0"/>
              <a:t>Němčina pro 9. třídu. K jakému ročnímu období patří následující výrazy? </a:t>
            </a:r>
            <a:r>
              <a:rPr lang="cs-CZ" sz="2800" b="1" dirty="0" err="1" smtClean="0"/>
              <a:t>Zu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welchen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Jahreszeiten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gehört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das</a:t>
            </a:r>
            <a:r>
              <a:rPr lang="cs-CZ" sz="2800" b="1" dirty="0" smtClean="0"/>
              <a:t> ?  </a:t>
            </a:r>
            <a:br>
              <a:rPr lang="cs-CZ" sz="2800" b="1" dirty="0" smtClean="0"/>
            </a:br>
            <a:endParaRPr lang="cs-CZ" sz="2800" b="1" dirty="0"/>
          </a:p>
        </p:txBody>
      </p:sp>
      <p:sp>
        <p:nvSpPr>
          <p:cNvPr id="3" name="Obdélník 2"/>
          <p:cNvSpPr/>
          <p:nvPr/>
        </p:nvSpPr>
        <p:spPr>
          <a:xfrm>
            <a:off x="1084358" y="1772816"/>
            <a:ext cx="345960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9. </a:t>
            </a:r>
            <a:r>
              <a:rPr lang="cs-CZ" sz="4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Muttertag</a:t>
            </a:r>
            <a:endParaRPr lang="cs-CZ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330391" y="2967335"/>
            <a:ext cx="448321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11. </a:t>
            </a:r>
            <a:r>
              <a:rPr lang="cs-CZ" sz="4400" b="1" cap="none" spc="0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Schulbeginn</a:t>
            </a:r>
            <a:endParaRPr lang="cs-CZ" sz="4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548503" y="2348880"/>
            <a:ext cx="48918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10. </a:t>
            </a:r>
            <a:r>
              <a:rPr lang="cs-CZ" sz="40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Silvestertag</a:t>
            </a:r>
            <a:endParaRPr lang="cs-CZ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493246" y="4149080"/>
            <a:ext cx="275909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13. </a:t>
            </a:r>
            <a:r>
              <a:rPr lang="cs-CZ" sz="40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Ostern</a:t>
            </a:r>
            <a:endParaRPr lang="cs-CZ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83560" y="5373216"/>
            <a:ext cx="449193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15. </a:t>
            </a:r>
            <a:r>
              <a:rPr lang="cs-CZ" sz="4000" b="1" cap="none" spc="0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Sommerferien</a:t>
            </a:r>
            <a:endParaRPr lang="cs-CZ" sz="40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8868" y="3933056"/>
            <a:ext cx="391863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12.Valentinstag</a:t>
            </a:r>
            <a:endParaRPr lang="cs-CZ" sz="4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648228" y="4725144"/>
            <a:ext cx="422134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14. </a:t>
            </a:r>
            <a:r>
              <a:rPr lang="cs-CZ" sz="4000" b="1" cap="none" spc="0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Weihnachten</a:t>
            </a:r>
            <a:endParaRPr lang="cs-CZ" sz="40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 </a:t>
            </a:r>
            <a:r>
              <a:rPr lang="cs-CZ" sz="2400" b="1" dirty="0" err="1" smtClean="0"/>
              <a:t>Welche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Jahreszeit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ist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das</a:t>
            </a:r>
            <a:r>
              <a:rPr lang="cs-CZ" sz="2400" b="1" dirty="0" smtClean="0"/>
              <a:t> ? </a:t>
            </a:r>
            <a:r>
              <a:rPr lang="cs-CZ" sz="2400" b="1" dirty="0" err="1" smtClean="0"/>
              <a:t>Wie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ist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das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Wetter</a:t>
            </a:r>
            <a:r>
              <a:rPr lang="cs-CZ" sz="2400" b="1" dirty="0" smtClean="0"/>
              <a:t>? Jaké je roční období? Jaké je počasí?</a:t>
            </a:r>
            <a:endParaRPr lang="cs-CZ" sz="2400" b="1" dirty="0"/>
          </a:p>
        </p:txBody>
      </p:sp>
      <p:pic>
        <p:nvPicPr>
          <p:cNvPr id="1026" name="Picture 2" descr="C:\Users\Petr\AppData\Local\Microsoft\Windows\Temporary Internet Files\Content.IE5\WY5VF9LZ\MC90041343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1916832"/>
            <a:ext cx="3126177" cy="2736304"/>
          </a:xfrm>
          <a:prstGeom prst="rect">
            <a:avLst/>
          </a:prstGeom>
          <a:noFill/>
        </p:spPr>
      </p:pic>
      <p:pic>
        <p:nvPicPr>
          <p:cNvPr id="1028" name="Picture 4" descr="C:\Users\Petr\AppData\Local\Microsoft\Windows\Temporary Internet Files\Content.IE5\IC7HWRJF\MC90041091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700808"/>
            <a:ext cx="2429611" cy="2936750"/>
          </a:xfrm>
          <a:prstGeom prst="rect">
            <a:avLst/>
          </a:prstGeom>
          <a:noFill/>
        </p:spPr>
      </p:pic>
      <p:pic>
        <p:nvPicPr>
          <p:cNvPr id="1031" name="Picture 7" descr="C:\Users\Petr\AppData\Local\Microsoft\Windows\Temporary Internet Files\Content.IE5\VQ196A52\MC90043573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4149080"/>
            <a:ext cx="1944216" cy="2030466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995936" y="2060848"/>
            <a:ext cx="1582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C000"/>
                </a:solidFill>
              </a:rPr>
              <a:t>Der HERBST</a:t>
            </a:r>
            <a:endParaRPr lang="cs-CZ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 err="1" smtClean="0"/>
              <a:t>Welche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Jahreszeit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ist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das</a:t>
            </a:r>
            <a:r>
              <a:rPr lang="cs-CZ" sz="2400" b="1" dirty="0" smtClean="0"/>
              <a:t>? </a:t>
            </a:r>
            <a:r>
              <a:rPr lang="cs-CZ" sz="2400" b="1" dirty="0" err="1" smtClean="0"/>
              <a:t>Wie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ist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das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Wetter</a:t>
            </a:r>
            <a:r>
              <a:rPr lang="cs-CZ" sz="2400" b="1" dirty="0" smtClean="0"/>
              <a:t> ?</a:t>
            </a:r>
            <a:br>
              <a:rPr lang="cs-CZ" sz="2400" b="1" dirty="0" smtClean="0"/>
            </a:br>
            <a:r>
              <a:rPr lang="cs-CZ" sz="2400" b="1" dirty="0" err="1" smtClean="0"/>
              <a:t>Was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feiern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wir</a:t>
            </a:r>
            <a:r>
              <a:rPr lang="cs-CZ" sz="2400" b="1" dirty="0" smtClean="0"/>
              <a:t> ? Jaké je roční období? Co slavíme? </a:t>
            </a:r>
            <a:endParaRPr lang="cs-CZ" sz="2400" b="1" dirty="0"/>
          </a:p>
        </p:txBody>
      </p:sp>
      <p:pic>
        <p:nvPicPr>
          <p:cNvPr id="2051" name="Picture 3" descr="C:\Users\Petr\AppData\Local\Microsoft\Windows\Temporary Internet Files\Content.IE5\IC7HWRJF\MC90041150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916832"/>
            <a:ext cx="2115261" cy="2288902"/>
          </a:xfrm>
          <a:prstGeom prst="rect">
            <a:avLst/>
          </a:prstGeom>
          <a:noFill/>
        </p:spPr>
      </p:pic>
      <p:pic>
        <p:nvPicPr>
          <p:cNvPr id="2054" name="Picture 6" descr="C:\Users\Petr\AppData\Local\Microsoft\Windows\Temporary Internet Files\Content.IE5\GB31V1MW\MC90028593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916832"/>
            <a:ext cx="2429471" cy="2354103"/>
          </a:xfrm>
          <a:prstGeom prst="rect">
            <a:avLst/>
          </a:prstGeom>
          <a:noFill/>
        </p:spPr>
      </p:pic>
      <p:pic>
        <p:nvPicPr>
          <p:cNvPr id="2056" name="Picture 8" descr="C:\Users\Petr\AppData\Local\Microsoft\Windows\Temporary Internet Files\Content.IE5\VQ196A52\MC90034652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4581127"/>
            <a:ext cx="2088232" cy="1849725"/>
          </a:xfrm>
          <a:prstGeom prst="rect">
            <a:avLst/>
          </a:prstGeom>
          <a:noFill/>
        </p:spPr>
      </p:pic>
      <p:pic>
        <p:nvPicPr>
          <p:cNvPr id="2057" name="Picture 9" descr="C:\Users\Petr\AppData\Local\Microsoft\Windows\Temporary Internet Files\Content.IE5\GB31V1MW\MC90030144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4725144"/>
            <a:ext cx="1778508" cy="1209751"/>
          </a:xfrm>
          <a:prstGeom prst="rect">
            <a:avLst/>
          </a:prstGeom>
          <a:noFill/>
        </p:spPr>
      </p:pic>
      <p:pic>
        <p:nvPicPr>
          <p:cNvPr id="2061" name="Picture 13" descr="C:\Users\Petr\AppData\Local\Microsoft\Windows\Temporary Internet Files\Content.IE5\IC7HWRJF\MC900444733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168" y="1916832"/>
            <a:ext cx="2036226" cy="2636840"/>
          </a:xfrm>
          <a:prstGeom prst="rect">
            <a:avLst/>
          </a:prstGeom>
          <a:noFill/>
        </p:spPr>
      </p:pic>
      <p:pic>
        <p:nvPicPr>
          <p:cNvPr id="2062" name="Picture 14" descr="C:\Users\Petr\AppData\Local\Microsoft\Windows\Temporary Internet Files\Content.IE5\GB31V1MW\MC900411580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12160" y="4797152"/>
            <a:ext cx="1774825" cy="1793875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2915816" y="1412776"/>
            <a:ext cx="19287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C000"/>
                </a:solidFill>
              </a:rPr>
              <a:t>DER FRÜHLING</a:t>
            </a:r>
            <a:endParaRPr lang="cs-CZ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 err="1" smtClean="0"/>
              <a:t>Welche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Jahreszeit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ist</a:t>
            </a:r>
            <a:r>
              <a:rPr lang="cs-CZ" sz="2400" b="1" dirty="0" smtClean="0"/>
              <a:t> es ? </a:t>
            </a:r>
            <a:r>
              <a:rPr lang="cs-CZ" sz="2400" b="1" dirty="0" err="1" smtClean="0"/>
              <a:t>Was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wir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feiern</a:t>
            </a:r>
            <a:r>
              <a:rPr lang="cs-CZ" sz="2400" b="1" dirty="0" smtClean="0"/>
              <a:t>? </a:t>
            </a:r>
            <a:r>
              <a:rPr lang="cs-CZ" sz="2400" b="1" dirty="0" err="1" smtClean="0"/>
              <a:t>Was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wir</a:t>
            </a:r>
            <a:r>
              <a:rPr lang="cs-CZ" sz="2400" b="1" dirty="0" smtClean="0"/>
              <a:t> machen?</a:t>
            </a:r>
            <a:endParaRPr lang="cs-CZ" sz="2400" b="1" dirty="0"/>
          </a:p>
        </p:txBody>
      </p:sp>
      <p:pic>
        <p:nvPicPr>
          <p:cNvPr id="3075" name="Picture 3" descr="C:\Users\Petr\AppData\Local\Microsoft\Windows\Temporary Internet Files\Content.IE5\IC7HWRJF\MP90043128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628800"/>
            <a:ext cx="2306507" cy="2880320"/>
          </a:xfrm>
          <a:prstGeom prst="rect">
            <a:avLst/>
          </a:prstGeom>
          <a:noFill/>
        </p:spPr>
      </p:pic>
      <p:pic>
        <p:nvPicPr>
          <p:cNvPr id="3076" name="Picture 4" descr="C:\Users\Petr\AppData\Local\Microsoft\Windows\Temporary Internet Files\Content.IE5\VQ196A52\MP90043125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9" y="1653179"/>
            <a:ext cx="1972204" cy="2639917"/>
          </a:xfrm>
          <a:prstGeom prst="rect">
            <a:avLst/>
          </a:prstGeom>
          <a:noFill/>
        </p:spPr>
      </p:pic>
      <p:pic>
        <p:nvPicPr>
          <p:cNvPr id="3077" name="Picture 5" descr="C:\Users\Petr\AppData\Local\Microsoft\Windows\Temporary Internet Files\Content.IE5\WY5VF9LZ\MP90043053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1556792"/>
            <a:ext cx="2280419" cy="3429000"/>
          </a:xfrm>
          <a:prstGeom prst="rect">
            <a:avLst/>
          </a:prstGeom>
          <a:noFill/>
        </p:spPr>
      </p:pic>
      <p:pic>
        <p:nvPicPr>
          <p:cNvPr id="3078" name="Picture 6" descr="C:\Users\Petr\AppData\Local\Microsoft\Windows\Temporary Internet Files\Content.IE5\WY5VF9LZ\MC90044651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4725144"/>
            <a:ext cx="1616659" cy="1757477"/>
          </a:xfrm>
          <a:prstGeom prst="rect">
            <a:avLst/>
          </a:prstGeom>
          <a:noFill/>
        </p:spPr>
      </p:pic>
      <p:pic>
        <p:nvPicPr>
          <p:cNvPr id="3081" name="Picture 9" descr="C:\Users\Petr\AppData\Local\Microsoft\Windows\Temporary Internet Files\Content.IE5\WY5VF9LZ\MC900326380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0" y="4653136"/>
            <a:ext cx="1828800" cy="182880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915816" y="1196752"/>
            <a:ext cx="16466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DER WINTER</a:t>
            </a:r>
            <a:endParaRPr lang="cs-CZ" b="1" dirty="0"/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err="1" smtClean="0"/>
              <a:t>Welche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Jahreszeit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ist</a:t>
            </a:r>
            <a:r>
              <a:rPr lang="cs-CZ" sz="2800" b="1" dirty="0" smtClean="0"/>
              <a:t> es ? </a:t>
            </a:r>
            <a:r>
              <a:rPr lang="cs-CZ" sz="2800" b="1" dirty="0" err="1" smtClean="0"/>
              <a:t>Wie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ist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das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Wetter</a:t>
            </a:r>
            <a:r>
              <a:rPr lang="cs-CZ" sz="2800" b="1" dirty="0" smtClean="0"/>
              <a:t> ? </a:t>
            </a:r>
            <a:r>
              <a:rPr lang="cs-CZ" sz="2800" b="1" dirty="0" err="1" smtClean="0"/>
              <a:t>Was</a:t>
            </a:r>
            <a:r>
              <a:rPr lang="cs-CZ" sz="2800" b="1" dirty="0" smtClean="0"/>
              <a:t> machen </a:t>
            </a:r>
            <a:r>
              <a:rPr lang="cs-CZ" sz="2800" b="1" dirty="0" err="1" smtClean="0"/>
              <a:t>die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Leute</a:t>
            </a:r>
            <a:r>
              <a:rPr lang="cs-CZ" sz="2800" b="1" dirty="0" smtClean="0"/>
              <a:t> ?</a:t>
            </a:r>
            <a:endParaRPr lang="cs-CZ" sz="2800" b="1" dirty="0"/>
          </a:p>
        </p:txBody>
      </p:sp>
      <p:pic>
        <p:nvPicPr>
          <p:cNvPr id="4098" name="Picture 2" descr="C:\Users\Petr\AppData\Local\Microsoft\Windows\Temporary Internet Files\Content.IE5\IC7HWRJF\MC90002166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1484784"/>
            <a:ext cx="1620317" cy="1630375"/>
          </a:xfrm>
          <a:prstGeom prst="rect">
            <a:avLst/>
          </a:prstGeom>
          <a:noFill/>
        </p:spPr>
      </p:pic>
      <p:pic>
        <p:nvPicPr>
          <p:cNvPr id="4100" name="Picture 4" descr="C:\Users\Petr\AppData\Local\Microsoft\Windows\Temporary Internet Files\Content.IE5\WY5VF9LZ\MP90043298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772816"/>
            <a:ext cx="4064496" cy="3050307"/>
          </a:xfrm>
          <a:prstGeom prst="rect">
            <a:avLst/>
          </a:prstGeom>
          <a:noFill/>
        </p:spPr>
      </p:pic>
      <p:pic>
        <p:nvPicPr>
          <p:cNvPr id="4101" name="Picture 5" descr="C:\Program Files\Microsoft Office\MEDIA\CAGCAT10\j0297551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4869160"/>
            <a:ext cx="1195121" cy="1823314"/>
          </a:xfrm>
          <a:prstGeom prst="rect">
            <a:avLst/>
          </a:prstGeom>
          <a:noFill/>
        </p:spPr>
      </p:pic>
      <p:pic>
        <p:nvPicPr>
          <p:cNvPr id="4102" name="Picture 6" descr="C:\Users\Petr\AppData\Local\Microsoft\Windows\Temporary Internet Files\Content.IE5\WY5VF9LZ\MP900255420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3356992"/>
            <a:ext cx="1807603" cy="2780928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491880" y="5805264"/>
            <a:ext cx="1774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C000"/>
                </a:solidFill>
              </a:rPr>
              <a:t>DER SOMMER</a:t>
            </a:r>
            <a:endParaRPr lang="cs-CZ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052736"/>
            <a:ext cx="626469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METODIKA:</a:t>
            </a:r>
          </a:p>
          <a:p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DUM se skládá ze dvou částí. V první části – obr. 2 – 5 žáci odpovídají na otázky. Většinou pracujeme ve skupinkách po 3 – 4. Za každou správnou odpověď dostanou 3 body, celkem tedy 45 bodů. Za dosažení  40 – 45 bodů je jednička, 35 – 39 bodů dvojka. Žáci se učí spolupracovat ve skupině. </a:t>
            </a:r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DUM 6 - 9 je podkladem a slouží jako příprava žáků na vypracování samostatného projektu – Roční období. Nejprve s použitím obrázků děti vymýšlí ke každému období co nejvíce charakteristických slov a slovních spojení. Tuto činnost provádějí ještě ve skupinkách.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Samostatně pak každý vypracuje projekt, ve kterém popíše  buďto jednotlivá roční období (počasí, zvyky, svátky) nebo tu část roku, kterou má nejraději.  </a:t>
            </a:r>
            <a:endParaRPr lang="cs-CZ" dirty="0"/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1988840"/>
            <a:ext cx="53285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Zdroje obrázků:</a:t>
            </a:r>
          </a:p>
          <a:p>
            <a:endParaRPr lang="cs-CZ" dirty="0" smtClean="0"/>
          </a:p>
          <a:p>
            <a:r>
              <a:rPr lang="cs-CZ" dirty="0" smtClean="0"/>
              <a:t>Kliparty Office www. </a:t>
            </a:r>
            <a:r>
              <a:rPr lang="cs-CZ" dirty="0" err="1" smtClean="0"/>
              <a:t>Office</a:t>
            </a:r>
            <a:r>
              <a:rPr lang="cs-CZ" dirty="0" smtClean="0"/>
              <a:t>.Microsoft.</a:t>
            </a:r>
            <a:r>
              <a:rPr lang="cs-CZ" dirty="0" err="1" smtClean="0"/>
              <a:t>com</a:t>
            </a:r>
            <a:endParaRPr lang="cs-CZ" dirty="0"/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231</TotalTime>
  <Words>468</Words>
  <Application>Microsoft Office PowerPoint</Application>
  <PresentationFormat>On-screen Show (4:3)</PresentationFormat>
  <Paragraphs>61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Technický</vt:lpstr>
      <vt:lpstr>PowerPoint Presentation</vt:lpstr>
      <vt:lpstr>Němčina pro 9. třídu – Zu welchen Jahreszeiten gehört das ? Das Wetter.</vt:lpstr>
      <vt:lpstr>Rozumíš otázkám ? Umíš na ně odpovědět ?  Za každou správnou odpověď  obdržíš 3 body.</vt:lpstr>
      <vt:lpstr>Němčina pro 9. třídu. Kannst du richtig antworten ? </vt:lpstr>
      <vt:lpstr>Němčina pro 9. třídu. K jakému ročnímu období patří následující výrazy? Zu welchen Jahreszeiten gehört das ?   </vt:lpstr>
      <vt:lpstr> Welche Jahreszeit ist das ? Wie ist das Wetter? Jaké je roční období? Jaké je počasí?</vt:lpstr>
      <vt:lpstr>Welche Jahreszeit ist das? Wie ist das Wetter ? Was feiern wir ? Jaké je roční období? Co slavíme? </vt:lpstr>
      <vt:lpstr>Welche Jahreszeit ist es ? Was wir feiern? Was wir machen?</vt:lpstr>
      <vt:lpstr>Welche Jahreszeit ist es ? Wie ist das Wetter ? Was machen die Leute ?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Petr</dc:creator>
  <cp:lastModifiedBy>Valued Acer Customer</cp:lastModifiedBy>
  <cp:revision>39</cp:revision>
  <dcterms:created xsi:type="dcterms:W3CDTF">2012-01-07T17:53:19Z</dcterms:created>
  <dcterms:modified xsi:type="dcterms:W3CDTF">2012-03-17T15:04:22Z</dcterms:modified>
</cp:coreProperties>
</file>