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5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de-DE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276" autoAdjust="0"/>
  </p:normalViewPr>
  <p:slideViewPr>
    <p:cSldViewPr>
      <p:cViewPr>
        <p:scale>
          <a:sx n="75" d="100"/>
          <a:sy n="75" d="100"/>
        </p:scale>
        <p:origin x="-960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21E0E54B-6B90-43FC-94FA-21C0118791DF}" type="datetimeFigureOut">
              <a:rPr lang="cs-CZ"/>
              <a:pPr>
                <a:defRPr/>
              </a:pPr>
              <a:t>14.5.2013</a:t>
            </a:fld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663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663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701F3FD6-5A87-46B2-9015-B279CBF668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586948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CC21EAE1-22AE-470A-A88F-30EB9CC9FF53}" type="slidenum">
              <a:rPr lang="cs-CZ" sz="1200">
                <a:latin typeface="Calibri" pitchFamily="34" charset="0"/>
              </a:rPr>
              <a:pPr algn="r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elfoli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htec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Gerade Verbindung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Titel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>
            <a:noAutofit/>
          </a:bodyPr>
          <a:lstStyle>
            <a:lvl1pPr algn="r">
              <a:defRPr sz="4200" b="1"/>
            </a:lvl1pPr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25" name="Untertitel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de-DE" smtClean="0"/>
              <a:t>Formatvorlage des Untertitelmasters durch Klicken bearbeiten</a:t>
            </a:r>
            <a:endParaRPr lang="en-US"/>
          </a:p>
        </p:txBody>
      </p:sp>
      <p:sp>
        <p:nvSpPr>
          <p:cNvPr id="6" name="Datumsplatzhalter 30"/>
          <p:cNvSpPr>
            <a:spLocks noGrp="1"/>
          </p:cNvSpPr>
          <p:nvPr>
            <p:ph type="dt" sz="half" idx="10"/>
          </p:nvPr>
        </p:nvSpPr>
        <p:spPr>
          <a:xfrm>
            <a:off x="5870575" y="6557963"/>
            <a:ext cx="2003425" cy="227012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EEDF8CDA-4E6B-417E-8874-5F095B1261D8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7" name="Fußzeilenplatzhalter 17"/>
          <p:cNvSpPr>
            <a:spLocks noGrp="1"/>
          </p:cNvSpPr>
          <p:nvPr>
            <p:ph type="ftr" sz="quarter" idx="11"/>
          </p:nvPr>
        </p:nvSpPr>
        <p:spPr>
          <a:xfrm>
            <a:off x="2819400" y="6557963"/>
            <a:ext cx="2927350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de-DE"/>
          </a:p>
        </p:txBody>
      </p:sp>
      <p:sp>
        <p:nvSpPr>
          <p:cNvPr id="8" name="Foliennummernplatzhalter 28"/>
          <p:cNvSpPr>
            <a:spLocks noGrp="1"/>
          </p:cNvSpPr>
          <p:nvPr>
            <p:ph type="sldNum" sz="quarter" idx="12"/>
          </p:nvPr>
        </p:nvSpPr>
        <p:spPr>
          <a:xfrm>
            <a:off x="7880350" y="6556375"/>
            <a:ext cx="588963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9C13084D-D427-4E35-BF97-7662A82F0FC6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A8E339-CA16-4EFA-B7B7-78C79E11D641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5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EB46AB-D0C0-4016-843C-3D0554029466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-&#10;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anchor="t"/>
          <a:lstStyle>
            <a:lvl1pPr algn="r">
              <a:buNone/>
              <a:defRPr sz="4200" b="1" cap="all"/>
            </a:lvl1pPr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>
          <a:xfrm>
            <a:off x="4724400" y="6556375"/>
            <a:ext cx="2001838" cy="227013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594B9B72-2CDB-4EF6-B94D-DC30B23E13E1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>
          <a:xfrm>
            <a:off x="1735138" y="6556375"/>
            <a:ext cx="2895600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>
          <a:xfrm>
            <a:off x="6734175" y="6554788"/>
            <a:ext cx="587375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0923DE9-66A5-446D-8463-AFE5A6BCBBFF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Inhaltsplatzhalt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5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88F6B7-2E26-4B14-8A1C-0FCFC707FA6A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6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B32F56-2A38-49C6-9683-B37C30376836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5" name="Inhaltsplatzhalter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6" name="Inhaltsplatzhalter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7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DEB4D9-1B18-45C5-B272-020CCB042A71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8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9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1A187A-30FC-42D2-84CE-DD09BD89D499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F830E9-98AE-4AF6-AC62-97ACCA50866D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5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E7B239-1F18-4EAD-B3DA-EF4C51BE0DBB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D16E05-3DC7-4117-AB4F-97BE219D86B9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3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4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C25809-41F5-4633-802E-0B181F13F2C7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Textplatzhalter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lIns="45720" tIns="0" rIns="0" bIns="0" spcCol="0" rtlCol="0" fromWordArt="0" forceAA="0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5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35C3AE-3168-47F3-B557-CBFC86021703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6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F914C8-B71E-4A15-8738-DC72F611F41D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Bild mit Überschrift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7"/>
          <p:cNvSpPr/>
          <p:nvPr/>
        </p:nvSpPr>
        <p:spPr>
          <a:xfrm rot="21240000">
            <a:off x="598488" y="1004888"/>
            <a:ext cx="4319587" cy="431165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hteck 8"/>
          <p:cNvSpPr/>
          <p:nvPr/>
        </p:nvSpPr>
        <p:spPr>
          <a:xfrm rot="21420000">
            <a:off x="596900" y="998538"/>
            <a:ext cx="4319588" cy="4313237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lang="de-DE" smtClean="0"/>
              <a:t>Titelmasterformat durch Klicken bearbeiten</a:t>
            </a:r>
            <a:endParaRPr lang="en-US" dirty="0"/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lIns="82296" tIns="0" rIns="0" bIns="0" spcCol="0" rtlCol="0" fromWordArt="0" forceAA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10" name="Bildplatzhalter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de-DE" noProof="0" smtClean="0"/>
              <a:t>Bild durch Klicken auf Symbol hinzufügen</a:t>
            </a:r>
            <a:endParaRPr lang="en-US" noProof="0" dirty="0"/>
          </a:p>
        </p:txBody>
      </p:sp>
      <p:sp>
        <p:nvSpPr>
          <p:cNvPr id="7" name="Datumsplatzhalt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842D3CD-77D3-4212-9A23-50198853CF67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8" name="Fußzeilenplatzhalt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de-DE"/>
          </a:p>
        </p:txBody>
      </p:sp>
      <p:sp>
        <p:nvSpPr>
          <p:cNvPr id="9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DFF35FB-705B-4175-AD95-A0B53B649B2E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3B4DCC-D071-44C7-8350-9E6B5301D1A3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5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B49B68-FB90-45F1-946F-473833B71E61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>
          <a:xfrm>
            <a:off x="4243388" y="6557963"/>
            <a:ext cx="2001837" cy="227012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AB69F04-EBE3-4C18-81AD-523EE0C73C0E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>
          <a:xfrm>
            <a:off x="457200" y="6556375"/>
            <a:ext cx="3657600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>
          <a:xfrm>
            <a:off x="6254750" y="6553200"/>
            <a:ext cx="587375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3956E493-DD72-4548-9519-DF70B1A98E4F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htec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Titelplatzhalter 2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1030" name="Textplatzhalter 30"/>
          <p:cNvSpPr>
            <a:spLocks noGrp="1"/>
          </p:cNvSpPr>
          <p:nvPr>
            <p:ph type="body" idx="1"/>
          </p:nvPr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 smtClean="0"/>
          </a:p>
        </p:txBody>
      </p:sp>
      <p:sp>
        <p:nvSpPr>
          <p:cNvPr id="27" name="Datumsplatzhalter 26"/>
          <p:cNvSpPr>
            <a:spLocks noGrp="1"/>
          </p:cNvSpPr>
          <p:nvPr>
            <p:ph type="dt" sz="half" idx="2"/>
          </p:nvPr>
        </p:nvSpPr>
        <p:spPr>
          <a:xfrm>
            <a:off x="4246563" y="6557963"/>
            <a:ext cx="2001837" cy="227012"/>
          </a:xfrm>
          <a:prstGeom prst="rect">
            <a:avLst/>
          </a:prstGeom>
        </p:spPr>
        <p:txBody>
          <a:bodyPr vert="horz" t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E9235DC1-BA1E-465B-B034-935450096C23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3"/>
          </p:nvPr>
        </p:nvSpPr>
        <p:spPr>
          <a:xfrm>
            <a:off x="457200" y="6557963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de-DE"/>
          </a:p>
        </p:txBody>
      </p:sp>
      <p:sp>
        <p:nvSpPr>
          <p:cNvPr id="16" name="Foliennummernplatzhalter 15"/>
          <p:cNvSpPr>
            <a:spLocks noGrp="1"/>
          </p:cNvSpPr>
          <p:nvPr>
            <p:ph type="sldNum" sz="quarter" idx="4"/>
          </p:nvPr>
        </p:nvSpPr>
        <p:spPr>
          <a:xfrm>
            <a:off x="6251575" y="6556375"/>
            <a:ext cx="588963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CE79A21E-E67D-49F9-830A-37159650E525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5" r:id="rId2"/>
    <p:sldLayoutId id="2147483673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4" r:id="rId9"/>
    <p:sldLayoutId id="2147483671" r:id="rId10"/>
    <p:sldLayoutId id="214748367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 b="1" kern="1200" cap="all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9pPr>
      <a:extLst/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tx2"/>
        </a:buClr>
        <a:buSzPct val="73000"/>
        <a:buFont typeface="Wingdings 2" pitchFamily="18" charset="2"/>
        <a:buChar char="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20700" indent="-228600" algn="l" rtl="0" eaLnBrk="0" fontAlgn="base" hangingPunct="0"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"/>
        <a:defRPr sz="2300" kern="1200">
          <a:solidFill>
            <a:srgbClr val="6C6C6C"/>
          </a:solidFill>
          <a:latin typeface="+mn-lt"/>
          <a:ea typeface="+mn-ea"/>
          <a:cs typeface="+mn-cs"/>
        </a:defRPr>
      </a:lvl2pPr>
      <a:lvl3pPr marL="7588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228600" algn="l" rtl="0" eaLnBrk="0" fontAlgn="base" hangingPunct="0">
        <a:spcBef>
          <a:spcPct val="200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"/>
        <a:defRPr sz="2000" kern="1200">
          <a:solidFill>
            <a:srgbClr val="6C6C6C"/>
          </a:solidFill>
          <a:latin typeface="+mn-lt"/>
          <a:ea typeface="+mn-ea"/>
          <a:cs typeface="+mn-cs"/>
        </a:defRPr>
      </a:lvl4pPr>
      <a:lvl5pPr marL="12795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3" descr="LOGO_obdelnik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59" name="Group 23"/>
          <p:cNvGraphicFramePr>
            <a:graphicFrameLocks noGrp="1"/>
          </p:cNvGraphicFramePr>
          <p:nvPr/>
        </p:nvGraphicFramePr>
        <p:xfrm>
          <a:off x="611188" y="1989138"/>
          <a:ext cx="7993062" cy="2003743"/>
        </p:xfrm>
        <a:graphic>
          <a:graphicData uri="http://schemas.openxmlformats.org/drawingml/2006/table">
            <a:tbl>
              <a:tblPr/>
              <a:tblGrid>
                <a:gridCol w="3997325"/>
                <a:gridCol w="3995737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Alena Staníková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VY_32_INOVACE_12_Párové souhlásky_02 B-P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Jazyková výchova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2843808" y="533400"/>
            <a:ext cx="6048672" cy="4839816"/>
          </a:xfrm>
        </p:spPr>
        <p:txBody>
          <a:bodyPr anchor="ctr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/>
              <a:t>výslovnost a psaní </a:t>
            </a:r>
            <a:r>
              <a:rPr lang="cs-CZ" sz="4400" dirty="0"/>
              <a:t>párov</a:t>
            </a:r>
            <a:r>
              <a:rPr lang="de-DE" sz="4400" dirty="0" err="1"/>
              <a:t>ých</a:t>
            </a:r>
            <a:r>
              <a:rPr lang="cs-CZ" sz="4400" dirty="0"/>
              <a:t> </a:t>
            </a:r>
            <a:r>
              <a:rPr lang="cs-CZ" dirty="0"/>
              <a:t>souhlásek uprostřed a na konci slov</a:t>
            </a:r>
            <a:r>
              <a:rPr lang="de-DE" dirty="0" smtClean="0"/>
              <a:t/>
            </a:r>
            <a:br>
              <a:rPr lang="de-DE" dirty="0" smtClean="0"/>
            </a:br>
            <a:r>
              <a:rPr lang="de-DE" dirty="0" smtClean="0"/>
              <a:t/>
            </a:r>
            <a:br>
              <a:rPr lang="de-DE" dirty="0" smtClean="0"/>
            </a:br>
            <a:r>
              <a:rPr lang="de-DE" sz="3600" dirty="0" smtClean="0"/>
              <a:t>2 </a:t>
            </a:r>
            <a:endParaRPr lang="de-DE" sz="3600" dirty="0"/>
          </a:p>
        </p:txBody>
      </p:sp>
      <p:sp>
        <p:nvSpPr>
          <p:cNvPr id="5" name="Untertitel 4"/>
          <p:cNvSpPr>
            <a:spLocks noGrp="1"/>
          </p:cNvSpPr>
          <p:nvPr>
            <p:ph type="subTitle" idx="1"/>
          </p:nvPr>
        </p:nvSpPr>
        <p:spPr>
          <a:xfrm>
            <a:off x="3347864" y="5589240"/>
            <a:ext cx="5114778" cy="1101248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3600" b="1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latin typeface="+mj-lt"/>
                <a:ea typeface="+mj-ea"/>
                <a:cs typeface="+mj-cs"/>
              </a:rPr>
              <a:t>párové souhlásky</a:t>
            </a:r>
            <a:r>
              <a:rPr lang="de-DE" sz="3600" b="1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latin typeface="+mj-lt"/>
                <a:ea typeface="+mj-ea"/>
                <a:cs typeface="+mj-cs"/>
              </a:rPr>
              <a:t>  </a:t>
            </a:r>
            <a:r>
              <a:rPr lang="de-DE" sz="3600" b="1" cap="all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latin typeface="+mj-lt"/>
                <a:ea typeface="+mj-ea"/>
                <a:cs typeface="+mj-cs"/>
              </a:rPr>
              <a:t>B-P</a:t>
            </a:r>
            <a:endParaRPr lang="de-DE" sz="3600" b="1" cap="all" dirty="0">
              <a:ln w="500">
                <a:solidFill>
                  <a:schemeClr val="tx2">
                    <a:shade val="20000"/>
                    <a:satMod val="120000"/>
                  </a:schemeClr>
                </a:solidFill>
              </a:ln>
              <a:gradFill>
                <a:gsLst>
                  <a:gs pos="0">
                    <a:schemeClr val="accent4">
                      <a:tint val="13000"/>
                    </a:schemeClr>
                  </a:gs>
                  <a:gs pos="10000">
                    <a:schemeClr val="accent4">
                      <a:tint val="20000"/>
                    </a:schemeClr>
                  </a:gs>
                  <a:gs pos="49000">
                    <a:schemeClr val="accent4">
                      <a:tint val="70000"/>
                    </a:schemeClr>
                  </a:gs>
                  <a:gs pos="50000">
                    <a:schemeClr val="accent4">
                      <a:tint val="97000"/>
                    </a:schemeClr>
                  </a:gs>
                  <a:gs pos="100000">
                    <a:schemeClr val="accent4">
                      <a:tint val="20000"/>
                    </a:schemeClr>
                  </a:gs>
                </a:gsLst>
                <a:lin ang="5400000" scaled="1"/>
              </a:gradFill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6133296"/>
          </a:xfrm>
        </p:spPr>
        <p:txBody>
          <a:bodyPr anchor="ctr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</a:rPr>
              <a:t>Pravopis těchto slov zdůvodňujeme pomocí jiného tvaru slova nebo slovem příbuzným.</a:t>
            </a:r>
            <a:endParaRPr lang="de-DE" sz="4400" cap="none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 anchor="ctr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B – </a:t>
            </a:r>
            <a:r>
              <a:rPr lang="cs-CZ" sz="44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</a:t>
            </a:r>
            <a:endParaRPr lang="de-DE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2124075" y="3573463"/>
            <a:ext cx="4248150" cy="2735262"/>
          </a:xfrm>
        </p:spPr>
        <p:txBody>
          <a:bodyPr/>
          <a:lstStyle/>
          <a:p>
            <a:pPr eaLnBrk="1" hangingPunct="1"/>
            <a:r>
              <a:rPr lang="cs-CZ" sz="2400" smtClean="0"/>
              <a:t>Malý zub je __________.</a:t>
            </a:r>
            <a:endParaRPr lang="de-DE" sz="2400" smtClean="0"/>
          </a:p>
          <a:p>
            <a:pPr eaLnBrk="1" hangingPunct="1"/>
            <a:r>
              <a:rPr lang="cs-CZ" sz="2400" smtClean="0"/>
              <a:t>Malý holub je __________.</a:t>
            </a:r>
            <a:endParaRPr lang="de-DE" sz="2400" smtClean="0"/>
          </a:p>
          <a:p>
            <a:pPr eaLnBrk="1" hangingPunct="1"/>
            <a:r>
              <a:rPr lang="cs-CZ" sz="2400" smtClean="0"/>
              <a:t>Malý chléb je __________.</a:t>
            </a:r>
            <a:endParaRPr lang="de-DE" sz="2400" smtClean="0"/>
          </a:p>
          <a:p>
            <a:pPr eaLnBrk="1" hangingPunct="1"/>
            <a:r>
              <a:rPr lang="cs-CZ" sz="2400" smtClean="0"/>
              <a:t>Malý hřib je __________.</a:t>
            </a:r>
            <a:endParaRPr lang="de-DE" sz="2400" smtClean="0"/>
          </a:p>
          <a:p>
            <a:pPr eaLnBrk="1" hangingPunct="1"/>
            <a:r>
              <a:rPr lang="cs-CZ" sz="2400" smtClean="0"/>
              <a:t>Malý dub je</a:t>
            </a:r>
            <a:r>
              <a:rPr lang="de-DE" sz="2400" smtClean="0"/>
              <a:t> </a:t>
            </a:r>
            <a:r>
              <a:rPr lang="cs-CZ" sz="2400" smtClean="0"/>
              <a:t>__________.</a:t>
            </a:r>
            <a:endParaRPr lang="de-DE" sz="2400" smtClean="0"/>
          </a:p>
          <a:p>
            <a:pPr eaLnBrk="1" hangingPunct="1"/>
            <a:r>
              <a:rPr lang="cs-CZ" sz="2400" smtClean="0"/>
              <a:t>Malý šroub je __________.</a:t>
            </a:r>
            <a:endParaRPr lang="de-DE" sz="2400" smtClean="0"/>
          </a:p>
          <a:p>
            <a:pPr eaLnBrk="1" hangingPunct="1"/>
            <a:endParaRPr lang="de-DE" smtClean="0"/>
          </a:p>
        </p:txBody>
      </p:sp>
      <p:graphicFrame>
        <p:nvGraphicFramePr>
          <p:cNvPr id="4" name="Inhaltsplatzhalter 6"/>
          <p:cNvGraphicFramePr>
            <a:graphicFrameLocks/>
          </p:cNvGraphicFramePr>
          <p:nvPr/>
        </p:nvGraphicFramePr>
        <p:xfrm>
          <a:off x="611560" y="1772816"/>
          <a:ext cx="7056785" cy="576064"/>
        </p:xfrm>
        <a:graphic>
          <a:graphicData uri="http://schemas.openxmlformats.org/drawingml/2006/table">
            <a:tbl>
              <a:tblPr>
                <a:tableStyleId>{D113A9D2-9D6B-4929-AA2D-F23B5EE8CBE7}</a:tableStyleId>
              </a:tblPr>
              <a:tblGrid>
                <a:gridCol w="1610274"/>
                <a:gridCol w="1420830"/>
                <a:gridCol w="1894438"/>
                <a:gridCol w="2131243"/>
              </a:tblGrid>
              <a:tr h="576064">
                <a:tc>
                  <a:txBody>
                    <a:bodyPr/>
                    <a:lstStyle/>
                    <a:p>
                      <a:pPr algn="ctr" fontAlgn="ctr"/>
                      <a:r>
                        <a:rPr kumimoji="0" lang="cs-CZ" sz="2000" u="sng" kern="1200" dirty="0" smtClean="0">
                          <a:effectLst/>
                        </a:rPr>
                        <a:t>vyslovujeme</a:t>
                      </a:r>
                      <a:endParaRPr kumimoji="0" lang="de-DE" sz="2000" b="1" u="sng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kumimoji="0" lang="de-DE" sz="2000" u="sng" kern="1200" dirty="0" err="1">
                          <a:effectLst/>
                        </a:rPr>
                        <a:t>píšeme</a:t>
                      </a:r>
                      <a:endParaRPr kumimoji="0" lang="de-DE" sz="2000" b="1" u="sng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kumimoji="0" lang="de-DE" sz="2000" u="sng" kern="1200" dirty="0" err="1">
                          <a:effectLst/>
                        </a:rPr>
                        <a:t>jiný</a:t>
                      </a:r>
                      <a:r>
                        <a:rPr kumimoji="0" lang="de-DE" sz="2000" u="sng" kern="1200" dirty="0">
                          <a:effectLst/>
                        </a:rPr>
                        <a:t> </a:t>
                      </a:r>
                      <a:r>
                        <a:rPr kumimoji="0" lang="de-DE" sz="2000" u="sng" kern="1200" dirty="0" err="1">
                          <a:effectLst/>
                        </a:rPr>
                        <a:t>tvar</a:t>
                      </a:r>
                      <a:r>
                        <a:rPr kumimoji="0" lang="de-DE" sz="2000" u="sng" kern="1200" dirty="0">
                          <a:effectLst/>
                        </a:rPr>
                        <a:t> </a:t>
                      </a:r>
                      <a:r>
                        <a:rPr kumimoji="0" lang="de-DE" sz="2000" u="sng" kern="1200" dirty="0" err="1">
                          <a:effectLst/>
                        </a:rPr>
                        <a:t>slova</a:t>
                      </a:r>
                      <a:endParaRPr kumimoji="0" lang="de-DE" sz="2000" b="1" u="sng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kumimoji="0" lang="de-DE" sz="2000" u="sng" kern="1200" dirty="0" err="1" smtClean="0">
                          <a:effectLst/>
                        </a:rPr>
                        <a:t>slovo</a:t>
                      </a:r>
                      <a:r>
                        <a:rPr kumimoji="0" lang="de-DE" sz="2000" u="sng" kern="1200" dirty="0" smtClean="0">
                          <a:effectLst/>
                        </a:rPr>
                        <a:t> </a:t>
                      </a:r>
                      <a:r>
                        <a:rPr kumimoji="0" lang="de-DE" sz="2000" u="sng" kern="1200" dirty="0" err="1" smtClean="0">
                          <a:effectLst/>
                        </a:rPr>
                        <a:t>příbuzné</a:t>
                      </a:r>
                      <a:endParaRPr kumimoji="0" lang="de-DE" sz="2000" b="1" u="sng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</a:tr>
            </a:tbl>
          </a:graphicData>
        </a:graphic>
      </p:graphicFrame>
      <p:graphicFrame>
        <p:nvGraphicFramePr>
          <p:cNvPr id="5" name="Tabelle 4"/>
          <p:cNvGraphicFramePr>
            <a:graphicFrameLocks noGrp="1"/>
          </p:cNvGraphicFramePr>
          <p:nvPr/>
        </p:nvGraphicFramePr>
        <p:xfrm>
          <a:off x="611560" y="2780928"/>
          <a:ext cx="7096968" cy="3960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63866"/>
                <a:gridCol w="1443418"/>
                <a:gridCol w="1924557"/>
                <a:gridCol w="2165127"/>
              </a:tblGrid>
              <a:tr h="396000">
                <a:tc>
                  <a:txBody>
                    <a:bodyPr/>
                    <a:lstStyle/>
                    <a:p>
                      <a:pPr marL="0" algn="l" rtl="0" eaLnBrk="1" fontAlgn="ctr" latinLnBrk="0" hangingPunct="1"/>
                      <a:r>
                        <a:rPr kumimoji="0" lang="cs-CZ" sz="2400" b="1" kern="1200" baseline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p</a:t>
                      </a:r>
                      <a:r>
                        <a:rPr lang="cs-CZ" sz="1100" u="none" strike="noStrike" dirty="0" smtClean="0">
                          <a:effectLst/>
                        </a:rPr>
                        <a:t>   </a:t>
                      </a:r>
                      <a:r>
                        <a:rPr kumimoji="0" lang="cs-CZ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</a:t>
                      </a:r>
                      <a:r>
                        <a:rPr kumimoji="0" lang="de-DE" sz="24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ry</a:t>
                      </a:r>
                      <a:r>
                        <a:rPr kumimoji="0" lang="cs-CZ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</a:t>
                      </a:r>
                      <a:r>
                        <a:rPr kumimoji="0" lang="de-DE" sz="24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ka</a:t>
                      </a:r>
                      <a:r>
                        <a:rPr kumimoji="0" lang="cs-CZ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  <a:endParaRPr kumimoji="0" lang="cs-CZ" sz="2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ctr" latinLnBrk="0" hangingPunct="1"/>
                      <a:r>
                        <a:rPr kumimoji="0" lang="de-DE" sz="2400" b="0" kern="1200" baseline="0" dirty="0" err="1" smtClean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ry</a:t>
                      </a:r>
                      <a:r>
                        <a:rPr kumimoji="0" lang="de-DE" sz="2400" b="1" kern="1200" baseline="0" dirty="0" err="1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r>
                        <a:rPr kumimoji="0" lang="de-DE" sz="24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ka</a:t>
                      </a:r>
                      <a:endParaRPr kumimoji="0" lang="de-DE" sz="2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ctr" latinLnBrk="0" hangingPunct="1"/>
                      <a:r>
                        <a:rPr kumimoji="0" lang="de-DE" sz="2400" b="0" kern="1200" baseline="0" dirty="0" err="1" smtClean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ry</a:t>
                      </a:r>
                      <a:r>
                        <a:rPr kumimoji="0" lang="de-DE" sz="2400" b="1" kern="1200" baseline="0" dirty="0" err="1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r>
                        <a:rPr kumimoji="0" lang="de-DE" sz="24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ek</a:t>
                      </a:r>
                      <a:endParaRPr kumimoji="0" lang="de-DE" sz="2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ctr" latinLnBrk="0" hangingPunct="1"/>
                      <a:r>
                        <a:rPr kumimoji="0" lang="de-DE" sz="2400" b="0" kern="1200" baseline="0" dirty="0" err="1" smtClean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ry</a:t>
                      </a:r>
                      <a:r>
                        <a:rPr kumimoji="0" lang="de-DE" sz="2400" b="1" kern="1200" baseline="0" dirty="0" err="1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r>
                        <a:rPr kumimoji="0" lang="cs-CZ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ář</a:t>
                      </a:r>
                      <a:endParaRPr kumimoji="0" lang="de-DE" sz="2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 anchor="ctr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Zdůvodni psaní B - </a:t>
            </a:r>
            <a:r>
              <a:rPr lang="cs-CZ" sz="44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</a:t>
            </a:r>
            <a:endParaRPr lang="de-DE" sz="4400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457200" y="1773238"/>
            <a:ext cx="7239000" cy="4683125"/>
          </a:xfrm>
        </p:spPr>
        <p:txBody>
          <a:bodyPr>
            <a:normAutofit fontScale="92500" lnSpcReduction="10000"/>
          </a:bodyPr>
          <a:lstStyle/>
          <a:p>
            <a:pPr marL="274320" indent="-274320" algn="just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/>
              <a:t>Na kraji lesa roste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du_</a:t>
            </a:r>
            <a:r>
              <a:rPr lang="cs-CZ" dirty="0"/>
              <a:t>. </a:t>
            </a:r>
            <a:r>
              <a:rPr lang="cs-CZ" dirty="0" smtClean="0"/>
              <a:t>Našel </a:t>
            </a:r>
            <a:r>
              <a:rPr lang="cs-CZ" dirty="0"/>
              <a:t>jsem velký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hři_</a:t>
            </a:r>
            <a:r>
              <a:rPr lang="cs-CZ" dirty="0"/>
              <a:t>.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Jaku_</a:t>
            </a:r>
            <a:r>
              <a:rPr lang="cs-CZ" dirty="0"/>
              <a:t> si hraje s kamarádem. </a:t>
            </a:r>
            <a:r>
              <a:rPr lang="cs-CZ" dirty="0" smtClean="0"/>
              <a:t>Z</a:t>
            </a:r>
            <a:r>
              <a:rPr lang="cs-CZ" dirty="0"/>
              <a:t> 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holu_níku</a:t>
            </a:r>
            <a:r>
              <a:rPr lang="cs-CZ" dirty="0"/>
              <a:t> vyletěl bílý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holu_</a:t>
            </a:r>
            <a:r>
              <a:rPr lang="cs-CZ" dirty="0" smtClean="0"/>
              <a:t>.</a:t>
            </a:r>
            <a:r>
              <a:rPr lang="de-DE" dirty="0" smtClean="0"/>
              <a:t>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Fili_</a:t>
            </a:r>
            <a:r>
              <a:rPr lang="cs-CZ" dirty="0"/>
              <a:t> je dobrý kamarád</a:t>
            </a:r>
            <a:r>
              <a:rPr lang="cs-CZ" dirty="0" smtClean="0"/>
              <a:t>.</a:t>
            </a:r>
            <a:endParaRPr lang="de-DE" dirty="0" smtClean="0"/>
          </a:p>
          <a:p>
            <a:pPr marL="274320" indent="-274320" algn="just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de-DE" dirty="0" smtClean="0"/>
          </a:p>
          <a:p>
            <a:pPr marL="274320" indent="-274320" algn="just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Kočka </a:t>
            </a:r>
            <a:r>
              <a:rPr lang="cs-CZ" dirty="0"/>
              <a:t>má ostré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drá_ky</a:t>
            </a:r>
            <a:r>
              <a:rPr lang="cs-CZ" dirty="0" smtClean="0"/>
              <a:t>.</a:t>
            </a:r>
            <a:r>
              <a:rPr lang="de-DE" dirty="0" smtClean="0"/>
              <a:t> </a:t>
            </a:r>
            <a:r>
              <a:rPr lang="cs-CZ" dirty="0" smtClean="0"/>
              <a:t>Vždycky </a:t>
            </a:r>
            <a:r>
              <a:rPr lang="cs-CZ" dirty="0"/>
              <a:t>dodržím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sli_</a:t>
            </a:r>
            <a:r>
              <a:rPr lang="cs-CZ" dirty="0" smtClean="0"/>
              <a:t>.</a:t>
            </a:r>
            <a:r>
              <a:rPr lang="de-DE" dirty="0"/>
              <a:t> </a:t>
            </a:r>
            <a:r>
              <a:rPr lang="cs-CZ" dirty="0" smtClean="0"/>
              <a:t>Terezka </a:t>
            </a:r>
            <a:r>
              <a:rPr lang="cs-CZ" dirty="0"/>
              <a:t>nemá ráda rýžový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náky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 smtClean="0"/>
              <a:t>.</a:t>
            </a:r>
            <a:r>
              <a:rPr lang="de-DE" dirty="0" smtClean="0"/>
              <a:t>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Pohře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/>
              <a:t> bývá vždycky </a:t>
            </a:r>
            <a:r>
              <a:rPr lang="cs-CZ" dirty="0" smtClean="0"/>
              <a:t>smutný. Maminka </a:t>
            </a:r>
            <a:r>
              <a:rPr lang="cs-CZ" dirty="0"/>
              <a:t>uvařila omáčku z 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hu_</a:t>
            </a:r>
            <a:r>
              <a:rPr lang="cs-CZ" dirty="0" smtClean="0"/>
              <a:t>. Jeden </a:t>
            </a:r>
            <a:r>
              <a:rPr lang="cs-CZ" dirty="0"/>
              <a:t>skleněný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stře_</a:t>
            </a:r>
            <a:r>
              <a:rPr lang="cs-CZ" dirty="0"/>
              <a:t> zůstal na </a:t>
            </a:r>
            <a:r>
              <a:rPr lang="cs-CZ" dirty="0" smtClean="0"/>
              <a:t>podlaze. </a:t>
            </a:r>
            <a:endParaRPr lang="de-DE" dirty="0" smtClean="0"/>
          </a:p>
          <a:p>
            <a:pPr marL="274320" indent="-274320" algn="just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de-DE" dirty="0" smtClean="0"/>
          </a:p>
          <a:p>
            <a:pPr marL="274320" indent="-274320" algn="just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Pes </a:t>
            </a:r>
            <a:r>
              <a:rPr lang="cs-CZ" dirty="0"/>
              <a:t>udělal prudký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pohy_</a:t>
            </a:r>
            <a:r>
              <a:rPr lang="cs-CZ" dirty="0" smtClean="0"/>
              <a:t>. Jednou </a:t>
            </a:r>
            <a:r>
              <a:rPr lang="cs-CZ" dirty="0"/>
              <a:t>jsem ulovil pět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ry_</a:t>
            </a:r>
            <a:r>
              <a:rPr lang="cs-CZ" dirty="0" smtClean="0"/>
              <a:t>. Indián </a:t>
            </a:r>
            <a:r>
              <a:rPr lang="cs-CZ" dirty="0"/>
              <a:t>vystřelil z luku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ší_</a:t>
            </a:r>
            <a:r>
              <a:rPr lang="cs-CZ" dirty="0" smtClean="0"/>
              <a:t>. Jenda </a:t>
            </a:r>
            <a:r>
              <a:rPr lang="cs-CZ" dirty="0"/>
              <a:t>řekl dobrý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vti_</a:t>
            </a:r>
            <a:r>
              <a:rPr lang="cs-CZ" dirty="0" smtClean="0"/>
              <a:t>. Na </a:t>
            </a:r>
            <a:r>
              <a:rPr lang="cs-CZ" dirty="0"/>
              <a:t>stavbě stál vysoký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jeřá_</a:t>
            </a:r>
            <a:r>
              <a:rPr lang="cs-CZ" dirty="0" smtClean="0"/>
              <a:t>. U </a:t>
            </a:r>
            <a:r>
              <a:rPr lang="cs-CZ" dirty="0"/>
              <a:t>lesa jsem uviděl několik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chalu_</a:t>
            </a:r>
            <a:r>
              <a:rPr lang="cs-CZ" dirty="0" smtClean="0"/>
              <a:t>.</a:t>
            </a:r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 anchor="ctr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Zdůvodni psaní B - </a:t>
            </a:r>
            <a:r>
              <a:rPr lang="cs-CZ" sz="44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</a:t>
            </a:r>
            <a:endParaRPr lang="de-DE" sz="4400" dirty="0"/>
          </a:p>
        </p:txBody>
      </p:sp>
      <p:pic>
        <p:nvPicPr>
          <p:cNvPr id="10" name="Picture 2" descr="C:\Users\P\AppData\Local\Microsoft\Windows\Temporary Internet Files\Content.IE5\TA0XJ37M\MC9003907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7356" y="4828731"/>
            <a:ext cx="1904695" cy="1399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\AppData\Local\Microsoft\Windows\Temporary Internet Files\Content.IE5\G086XK3C\MC9000131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3869" y="1656804"/>
            <a:ext cx="926287" cy="1411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\AppData\Local\Microsoft\Windows\Temporary Internet Files\Content.IE5\G086XK3C\MC90041163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7048" y="1718529"/>
            <a:ext cx="971549" cy="1350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\AppData\Local\Microsoft\Windows\Temporary Internet Files\Content.IE5\TA0XJ37M\MC90031086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3395" y="4819975"/>
            <a:ext cx="1838858" cy="1571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\AppData\Local\Microsoft\Windows\Temporary Internet Files\Content.IE5\TA0XJ37M\MC90010926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6770" y="3406775"/>
            <a:ext cx="1211269" cy="1286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\AppData\Local\Microsoft\Windows\Temporary Internet Files\Content.IE5\G086XK3C\MC90027865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3824" y="3245461"/>
            <a:ext cx="1417999" cy="141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\AppData\Local\Microsoft\Windows\Temporary Internet Files\Content.IE5\4DCRSM5V\MC90021535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1179" y="4875723"/>
            <a:ext cx="1031666" cy="1460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\AppData\Local\Microsoft\Windows\Temporary Internet Files\Content.IE5\G086XK3C\MC90036150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8129" y="1614938"/>
            <a:ext cx="723148" cy="1495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\AppData\Local\Microsoft\Windows\Temporary Internet Files\Content.IE5\4DCRSM5V\MC90031265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160" y="3298045"/>
            <a:ext cx="1379703" cy="1312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500"/>
                            </p:stCondLst>
                            <p:childTnLst>
                              <p:par>
                                <p:cTn id="3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000"/>
                            </p:stCondLst>
                            <p:childTnLst>
                              <p:par>
                                <p:cTn id="4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 anchor="ctr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Zdůvodni psaní B - P</a:t>
            </a:r>
            <a:endParaRPr lang="de-DE" sz="4400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4846320"/>
          </a:xfrm>
        </p:spPr>
        <p:txBody>
          <a:bodyPr numCol="2">
            <a:normAutofit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/>
              <a:t>prospěšný </a:t>
            </a:r>
            <a:r>
              <a:rPr lang="cs-CZ" dirty="0" smtClean="0"/>
              <a:t>pohy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vysoký slou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stará </a:t>
            </a:r>
            <a:r>
              <a:rPr lang="cs-CZ" dirty="0"/>
              <a:t>muchola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/>
              <a:t>ka</a:t>
            </a:r>
            <a:endParaRPr lang="de-DE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/>
              <a:t>zajíc  </a:t>
            </a:r>
            <a:r>
              <a:rPr lang="cs-CZ" dirty="0" smtClean="0"/>
              <a:t>ho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 smtClean="0"/>
              <a:t>ká</a:t>
            </a:r>
            <a:endParaRPr lang="de-DE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pět chalu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králičí </a:t>
            </a:r>
            <a:r>
              <a:rPr lang="cs-CZ" dirty="0"/>
              <a:t>bo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/>
              <a:t>ky</a:t>
            </a:r>
            <a:endParaRPr lang="de-DE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/>
              <a:t>smutný </a:t>
            </a:r>
            <a:r>
              <a:rPr lang="cs-CZ" dirty="0" smtClean="0"/>
              <a:t>pohře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brankářův výko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splněný </a:t>
            </a:r>
            <a:r>
              <a:rPr lang="cs-CZ" dirty="0"/>
              <a:t>sli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/>
              <a:t>	</a:t>
            </a:r>
            <a:endParaRPr lang="de-DE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/>
              <a:t>několik </a:t>
            </a:r>
            <a:r>
              <a:rPr lang="cs-CZ" dirty="0" smtClean="0"/>
              <a:t>li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hlasitě zatru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zaschlý </a:t>
            </a:r>
            <a:r>
              <a:rPr lang="cs-CZ" dirty="0"/>
              <a:t>stru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/>
              <a:t>ka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/>
              <a:t>ky </a:t>
            </a:r>
            <a:r>
              <a:rPr lang="cs-CZ" dirty="0" smtClean="0"/>
              <a:t>vody</a:t>
            </a:r>
            <a:endParaRPr lang="de-DE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kla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 smtClean="0"/>
              <a:t>ky </a:t>
            </a:r>
            <a:r>
              <a:rPr lang="cs-CZ" dirty="0"/>
              <a:t>na </a:t>
            </a:r>
            <a:r>
              <a:rPr lang="cs-CZ" dirty="0" smtClean="0"/>
              <a:t>očích</a:t>
            </a:r>
            <a:endParaRPr lang="de-DE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stará </a:t>
            </a:r>
            <a:r>
              <a:rPr lang="cs-CZ" dirty="0"/>
              <a:t>ba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/>
              <a:t>ka</a:t>
            </a:r>
            <a:endParaRPr lang="de-DE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/>
              <a:t>vyleštěná </a:t>
            </a:r>
            <a:r>
              <a:rPr lang="cs-CZ" dirty="0" smtClean="0"/>
              <a:t>tru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 smtClean="0"/>
              <a:t>ka</a:t>
            </a:r>
            <a:endParaRPr lang="de-DE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velký šrou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du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/>
              <a:t> v lese</a:t>
            </a:r>
            <a:endParaRPr lang="de-DE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/>
              <a:t>ote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/>
              <a:t> </a:t>
            </a:r>
            <a:r>
              <a:rPr lang="cs-CZ" dirty="0" smtClean="0"/>
              <a:t>dřeva</a:t>
            </a:r>
            <a:endParaRPr lang="de-DE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jednou </a:t>
            </a:r>
            <a:r>
              <a:rPr lang="cs-CZ" dirty="0"/>
              <a:t>du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/>
              <a:t>ni </a:t>
            </a:r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 anchor="ctr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Zdůvodni psaní B - P</a:t>
            </a:r>
            <a:endParaRPr lang="de-DE" sz="4400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457200" y="1628800"/>
            <a:ext cx="7239000" cy="4826936"/>
          </a:xfrm>
        </p:spPr>
        <p:txBody>
          <a:bodyPr numCol="2">
            <a:normAutofit fontScale="92500" lnSpcReduction="20000"/>
          </a:bodyPr>
          <a:lstStyle/>
          <a:p>
            <a:pPr marL="274320" indent="-274320" algn="just" eaLnBrk="1" fontAlgn="auto" hangingPunct="1">
              <a:lnSpc>
                <a:spcPct val="120000"/>
              </a:lnSpc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/>
              <a:t>orlí </a:t>
            </a:r>
            <a:r>
              <a:rPr lang="cs-CZ" sz="2800" dirty="0" smtClean="0"/>
              <a:t>drá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algn="just" eaLnBrk="1" fontAlgn="auto" hangingPunct="1">
              <a:lnSpc>
                <a:spcPct val="120000"/>
              </a:lnSpc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vti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ný </a:t>
            </a:r>
            <a:r>
              <a:rPr lang="cs-CZ" sz="2800" dirty="0"/>
              <a:t>kluk	</a:t>
            </a:r>
            <a:endParaRPr lang="de-DE" sz="2800" dirty="0" smtClean="0"/>
          </a:p>
          <a:p>
            <a:pPr marL="274320" indent="-274320" algn="just" eaLnBrk="1" fontAlgn="auto" hangingPunct="1">
              <a:lnSpc>
                <a:spcPct val="120000"/>
              </a:lnSpc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hliněný </a:t>
            </a:r>
            <a:r>
              <a:rPr lang="cs-CZ" sz="2800" dirty="0"/>
              <a:t>stře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algn="just" eaLnBrk="1" fontAlgn="auto" hangingPunct="1">
              <a:lnSpc>
                <a:spcPct val="120000"/>
              </a:lnSpc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/>
              <a:t>ší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kový </a:t>
            </a:r>
            <a:r>
              <a:rPr lang="cs-CZ" sz="2800" dirty="0" smtClean="0"/>
              <a:t>keř</a:t>
            </a:r>
            <a:endParaRPr lang="de-DE" sz="2800" dirty="0"/>
          </a:p>
          <a:p>
            <a:pPr marL="274320" indent="-274320" algn="just" eaLnBrk="1" fontAlgn="auto" hangingPunct="1">
              <a:lnSpc>
                <a:spcPct val="120000"/>
              </a:lnSpc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ukrojený chlé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algn="just" eaLnBrk="1" fontAlgn="auto" hangingPunct="1">
              <a:lnSpc>
                <a:spcPct val="120000"/>
              </a:lnSpc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přehledná </a:t>
            </a:r>
            <a:r>
              <a:rPr lang="cs-CZ" sz="2800" dirty="0"/>
              <a:t>ma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ka</a:t>
            </a:r>
            <a:endParaRPr lang="de-DE" sz="2800" dirty="0"/>
          </a:p>
          <a:p>
            <a:pPr marL="274320" indent="-274320" algn="just" eaLnBrk="1" fontAlgn="auto" hangingPunct="1">
              <a:lnSpc>
                <a:spcPct val="120000"/>
              </a:lnSpc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/>
              <a:t>vyhaslá so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ka	</a:t>
            </a:r>
            <a:endParaRPr lang="de-DE" sz="2800" dirty="0" smtClean="0"/>
          </a:p>
          <a:p>
            <a:pPr marL="274320" indent="-274320" algn="just" eaLnBrk="1" fontAlgn="auto" hangingPunct="1">
              <a:lnSpc>
                <a:spcPct val="120000"/>
              </a:lnSpc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bílý stro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algn="just" eaLnBrk="1" fontAlgn="auto" hangingPunct="1">
              <a:lnSpc>
                <a:spcPct val="120000"/>
              </a:lnSpc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drahý </a:t>
            </a:r>
            <a:r>
              <a:rPr lang="cs-CZ" sz="2800" dirty="0"/>
              <a:t>náku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algn="just" eaLnBrk="1" fontAlgn="auto" hangingPunct="1">
              <a:lnSpc>
                <a:spcPct val="120000"/>
              </a:lnSpc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/>
              <a:t>zakázaný vstu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algn="just" eaLnBrk="1" fontAlgn="auto" hangingPunct="1">
              <a:lnSpc>
                <a:spcPct val="120000"/>
              </a:lnSpc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nádo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ka </a:t>
            </a:r>
            <a:r>
              <a:rPr lang="cs-CZ" sz="2800" dirty="0"/>
              <a:t>na čaj	</a:t>
            </a:r>
            <a:endParaRPr lang="de-DE" sz="2800" dirty="0" smtClean="0"/>
          </a:p>
          <a:p>
            <a:pPr marL="274320" indent="-274320" algn="just" eaLnBrk="1" fontAlgn="auto" hangingPunct="1">
              <a:lnSpc>
                <a:spcPct val="120000"/>
              </a:lnSpc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snadný </a:t>
            </a:r>
            <a:r>
              <a:rPr lang="cs-CZ" sz="2800" dirty="0"/>
              <a:t>přístu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algn="just" eaLnBrk="1" fontAlgn="auto" hangingPunct="1">
              <a:lnSpc>
                <a:spcPct val="120000"/>
              </a:lnSpc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/>
              <a:t>bílá </a:t>
            </a:r>
            <a:r>
              <a:rPr lang="cs-CZ" sz="2800" dirty="0" smtClean="0"/>
              <a:t>skořá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ka</a:t>
            </a:r>
            <a:endParaRPr lang="de-DE" sz="2800" dirty="0" smtClean="0"/>
          </a:p>
          <a:p>
            <a:pPr marL="274320" indent="-274320" algn="just" eaLnBrk="1" fontAlgn="auto" hangingPunct="1">
              <a:lnSpc>
                <a:spcPct val="120000"/>
              </a:lnSpc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nástu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 do vlaku</a:t>
            </a:r>
            <a:endParaRPr lang="de-DE" sz="2800" dirty="0" smtClean="0"/>
          </a:p>
          <a:p>
            <a:pPr marL="274320" indent="-274320" algn="just" eaLnBrk="1" fontAlgn="auto" hangingPunct="1">
              <a:lnSpc>
                <a:spcPct val="120000"/>
              </a:lnSpc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ža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ky </a:t>
            </a:r>
            <a:r>
              <a:rPr lang="cs-CZ" sz="2800" dirty="0"/>
              <a:t>v ry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níku</a:t>
            </a:r>
            <a:endParaRPr lang="de-DE" sz="2800" dirty="0"/>
          </a:p>
          <a:p>
            <a:pPr marL="274320" indent="-274320" algn="just" eaLnBrk="1" fontAlgn="auto" hangingPunct="1">
              <a:lnSpc>
                <a:spcPct val="120000"/>
              </a:lnSpc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su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 v </a:t>
            </a:r>
            <a:r>
              <a:rPr lang="cs-CZ" sz="2800" dirty="0" smtClean="0"/>
              <a:t>poušti</a:t>
            </a:r>
            <a:endParaRPr lang="de-DE" sz="2800" dirty="0" smtClean="0"/>
          </a:p>
          <a:p>
            <a:pPr marL="274320" indent="-274320" algn="just" eaLnBrk="1" fontAlgn="auto" hangingPunct="1">
              <a:lnSpc>
                <a:spcPct val="120000"/>
              </a:lnSpc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zlodějův </a:t>
            </a:r>
            <a:r>
              <a:rPr lang="cs-CZ" sz="2800" dirty="0"/>
              <a:t>lu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algn="just" eaLnBrk="1" fontAlgn="auto" hangingPunct="1">
              <a:lnSpc>
                <a:spcPct val="120000"/>
              </a:lnSpc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/>
              <a:t>lidská </a:t>
            </a:r>
            <a:r>
              <a:rPr lang="cs-CZ" sz="2800" dirty="0" smtClean="0"/>
              <a:t>le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ka</a:t>
            </a:r>
            <a:endParaRPr lang="de-DE" sz="2800" dirty="0" smtClean="0"/>
          </a:p>
          <a:p>
            <a:pPr marL="274320" indent="-274320" algn="just" eaLnBrk="1" fontAlgn="auto" hangingPunct="1">
              <a:lnSpc>
                <a:spcPct val="120000"/>
              </a:lnSpc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zdravý </a:t>
            </a:r>
            <a:r>
              <a:rPr lang="cs-CZ" sz="2800" dirty="0"/>
              <a:t>chru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algn="just" eaLnBrk="1" fontAlgn="auto" hangingPunct="1">
              <a:lnSpc>
                <a:spcPct val="120000"/>
              </a:lnSpc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žla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 </a:t>
            </a:r>
            <a:r>
              <a:rPr lang="cs-CZ" sz="2800" dirty="0"/>
              <a:t>v </a:t>
            </a:r>
            <a:r>
              <a:rPr lang="cs-CZ" sz="2800" dirty="0" smtClean="0"/>
              <a:t>konírně</a:t>
            </a:r>
            <a:endParaRPr lang="de-DE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/>
              <a:t>Použitá literatura</a:t>
            </a:r>
            <a:endParaRPr lang="de-DE" dirty="0"/>
          </a:p>
        </p:txBody>
      </p:sp>
      <p:sp>
        <p:nvSpPr>
          <p:cNvPr id="2355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200" dirty="0" smtClean="0"/>
              <a:t>Ing. J. Potůčková: Pracovní sešit z českého jazyka pro 2.ročník základní školy, 2.díl. Studio 1+1  2000</a:t>
            </a:r>
          </a:p>
          <a:p>
            <a:pPr eaLnBrk="1" hangingPunct="1">
              <a:lnSpc>
                <a:spcPct val="80000"/>
              </a:lnSpc>
            </a:pPr>
            <a:r>
              <a:rPr lang="cs-CZ" sz="2200" dirty="0" smtClean="0"/>
              <a:t>Ing. J. Potůčková: Český jazyk pro 2. ročník základní školy,</a:t>
            </a:r>
            <a:r>
              <a:rPr lang="de-DE" sz="2200" dirty="0" smtClean="0"/>
              <a:t> </a:t>
            </a:r>
            <a:r>
              <a:rPr lang="cs-CZ" sz="2200" dirty="0" smtClean="0"/>
              <a:t>2.díl. Studio 1+1  2000</a:t>
            </a:r>
          </a:p>
          <a:p>
            <a:pPr eaLnBrk="1" hangingPunct="1">
              <a:lnSpc>
                <a:spcPct val="80000"/>
              </a:lnSpc>
            </a:pPr>
            <a:r>
              <a:rPr lang="cs-CZ" sz="2200" dirty="0" smtClean="0"/>
              <a:t>Dr. H. Mikulenková a kol.: Český jazyk pro 2. ročník, 2.díl. Prodos 1997 </a:t>
            </a:r>
          </a:p>
          <a:p>
            <a:pPr eaLnBrk="1" hangingPunct="1">
              <a:lnSpc>
                <a:spcPct val="80000"/>
              </a:lnSpc>
            </a:pPr>
            <a:r>
              <a:rPr lang="cs-CZ" sz="2200" dirty="0" smtClean="0"/>
              <a:t>H. Burianová, L. Jízdná, M. Tarábková: Český jazyk pro 2. ročník základní školy. DIDAKTIS s.r.o. 2003</a:t>
            </a:r>
          </a:p>
          <a:p>
            <a:pPr eaLnBrk="1" hangingPunct="1">
              <a:lnSpc>
                <a:spcPct val="80000"/>
              </a:lnSpc>
            </a:pPr>
            <a:r>
              <a:rPr lang="cs-CZ" sz="2200" dirty="0" smtClean="0"/>
              <a:t>Pětiminutovky z češtiny pro 2.třídu. Pierot, spol. s.r</a:t>
            </a:r>
            <a:r>
              <a:rPr lang="de-DE" sz="2200" dirty="0" smtClean="0"/>
              <a:t>.</a:t>
            </a:r>
            <a:r>
              <a:rPr lang="cs-CZ" sz="2200" dirty="0" smtClean="0"/>
              <a:t>o.</a:t>
            </a:r>
          </a:p>
          <a:p>
            <a:pPr eaLnBrk="1" hangingPunct="1">
              <a:lnSpc>
                <a:spcPct val="80000"/>
              </a:lnSpc>
            </a:pPr>
            <a:r>
              <a:rPr lang="cs-CZ" sz="2200" dirty="0" smtClean="0"/>
              <a:t>PhDr.</a:t>
            </a:r>
            <a:r>
              <a:rPr lang="de-DE" sz="2200" dirty="0" smtClean="0"/>
              <a:t> </a:t>
            </a:r>
            <a:r>
              <a:rPr lang="cs-CZ" sz="2200" dirty="0" smtClean="0"/>
              <a:t>E. Hájková,CSc.,</a:t>
            </a:r>
            <a:r>
              <a:rPr lang="de-DE" sz="2200" dirty="0" smtClean="0"/>
              <a:t> </a:t>
            </a:r>
            <a:r>
              <a:rPr lang="cs-CZ" sz="2200" dirty="0" smtClean="0"/>
              <a:t>PaedDr. S. Pišlová, H. Vildová: Český jazyk pro 2. ročník základní školy pracovní sešit. JINAN 1998</a:t>
            </a:r>
            <a:endParaRPr lang="de-DE" sz="2200" dirty="0" smtClean="0"/>
          </a:p>
          <a:p>
            <a:pPr eaLnBrk="1" hangingPunct="1">
              <a:lnSpc>
                <a:spcPct val="80000"/>
              </a:lnSpc>
            </a:pPr>
            <a:r>
              <a:rPr lang="de-DE" sz="2200" dirty="0" err="1" smtClean="0"/>
              <a:t>Obrázky</a:t>
            </a:r>
            <a:r>
              <a:rPr lang="de-DE" sz="2200" dirty="0"/>
              <a:t>: http://office.microsoft.com/cs-cz/images</a:t>
            </a:r>
            <a:endParaRPr lang="cs-CZ" sz="2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35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35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35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35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35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355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355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ysithea">
  <a:themeElements>
    <a:clrScheme name="Lysithea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Lysithea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ysithea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Lysithea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</TotalTime>
  <Words>183</Words>
  <Application>Microsoft Office PowerPoint</Application>
  <PresentationFormat>Předvádění na obrazovce (4:3)</PresentationFormat>
  <Paragraphs>87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Lysithea</vt:lpstr>
      <vt:lpstr>Prezentace aplikace PowerPoint</vt:lpstr>
      <vt:lpstr>výslovnost a psaní párových souhlásek uprostřed a na konci slov  2 </vt:lpstr>
      <vt:lpstr>Pravopis těchto slov zdůvodňujeme pomocí jiného tvaru slova nebo slovem příbuzným.</vt:lpstr>
      <vt:lpstr>B – P</vt:lpstr>
      <vt:lpstr>Zdůvodni psaní B - P</vt:lpstr>
      <vt:lpstr>Zdůvodni psaní B - P</vt:lpstr>
      <vt:lpstr>Zdůvodni psaní B - P</vt:lpstr>
      <vt:lpstr>Zdůvodni psaní B - P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Párové_souhlásky_2</dc:title>
  <dc:creator>Alena Stanikova</dc:creator>
  <cp:lastModifiedBy>Staníková Alena</cp:lastModifiedBy>
  <cp:revision>33</cp:revision>
  <dcterms:created xsi:type="dcterms:W3CDTF">2011-11-08T11:46:51Z</dcterms:created>
  <dcterms:modified xsi:type="dcterms:W3CDTF">2013-05-14T12:44:18Z</dcterms:modified>
</cp:coreProperties>
</file>