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9" r:id="rId3"/>
    <p:sldId id="260" r:id="rId4"/>
    <p:sldId id="261" r:id="rId5"/>
    <p:sldId id="262" r:id="rId6"/>
    <p:sldId id="265" r:id="rId7"/>
    <p:sldId id="263" r:id="rId8"/>
    <p:sldId id="264" r:id="rId9"/>
    <p:sldId id="257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779912" y="1124744"/>
            <a:ext cx="4139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VY_32_INOVACE_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NJ.9.A.12_souveti_souradne_spojka_deshalb</a:t>
            </a:r>
            <a:endParaRPr lang="cs-CZ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Datum : 9. 10. 2011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Ročník : devátý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Název: Souvětí souřadné – spojka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deshalb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sz="1200" b="1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301208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251520" y="4119463"/>
            <a:ext cx="43268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Anotace</a:t>
            </a:r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: Německý jazyk pro 9. ročník</a:t>
            </a:r>
          </a:p>
          <a:p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Souvětí </a:t>
            </a:r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souřadné se spojkou </a:t>
            </a:r>
          </a:p>
          <a:p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 </a:t>
            </a:r>
            <a:r>
              <a:rPr lang="cs-CZ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– proto.</a:t>
            </a:r>
            <a:endParaRPr lang="cs-CZ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9. třídu – souvětí souřadné se spojkou  d e s h a l </a:t>
            </a:r>
            <a:r>
              <a:rPr lang="cs-CZ" sz="2800" b="1" dirty="0" err="1" smtClean="0"/>
              <a:t>b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PAMATUJ</a:t>
            </a:r>
          </a:p>
          <a:p>
            <a:endParaRPr lang="cs-CZ" sz="2800" b="1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SPOJKA DESHALB ZNAMENÁ PROTO.</a:t>
            </a:r>
          </a:p>
          <a:p>
            <a:endParaRPr lang="cs-CZ" sz="2800" b="1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PÍŠEME PŘED NÍ ČÁRKU.</a:t>
            </a:r>
          </a:p>
          <a:p>
            <a:endParaRPr lang="cs-CZ" sz="2800" b="1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V SOUVĚTÍ SOUŘADNÉM JE PO SPOJCE DESHALB </a:t>
            </a:r>
            <a:r>
              <a:rPr lang="cs-CZ" sz="2800" b="1" dirty="0" smtClean="0">
                <a:solidFill>
                  <a:srgbClr val="FFC000"/>
                </a:solidFill>
              </a:rPr>
              <a:t>OBRÁCENÝ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SLOVOSLED.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Petr\AppData\Local\Microsoft\Windows\Temporary Internet Files\Content.IE5\VQ196A52\MC90005891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908720"/>
            <a:ext cx="1852574" cy="17263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9. třídu – tvoříme věty.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1. Petr je ještě malý, proto nemůže jít ven se psem. 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	Petr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ist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noch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klein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kann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er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nicht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mit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dem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Hund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rausgehen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.</a:t>
            </a:r>
          </a:p>
          <a:p>
            <a:pPr marL="550926" indent="-514350">
              <a:buNone/>
            </a:pPr>
            <a:endParaRPr lang="cs-CZ" sz="2800" b="1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2. Martina ráda lyžuje, proto by chtěla jet na hory.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	Martina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fährt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gern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Ski,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möchte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sie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ins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Gebirge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fahren</a:t>
            </a:r>
            <a:r>
              <a:rPr lang="cs-CZ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.</a:t>
            </a:r>
          </a:p>
          <a:p>
            <a:pPr marL="550926" indent="-514350">
              <a:buNone/>
            </a:pPr>
            <a:endParaRPr lang="cs-CZ" sz="2800" b="1" dirty="0" smtClean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marL="550926" indent="-514350">
              <a:buFont typeface="+mj-lt"/>
              <a:buAutoNum type="arabicPeriod"/>
            </a:pPr>
            <a:endParaRPr lang="cs-CZ" sz="28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Němčina pro 9. třídu – tvoříme věty. 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3. Můj bratr má horečku, proto musíme zavolat lékaře.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Mein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Bruder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hat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Fieber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müssen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wir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den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Artz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anrufen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pPr>
              <a:buNone/>
            </a:pPr>
            <a:endParaRPr lang="cs-CZ" sz="2800" b="1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4. Bolí mě zuby, proto musím jít k zubaři.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habe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Zahnschmerzen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muss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zum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Zahrartz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gehen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 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 descr="C:\Users\Petr\AppData\Local\Microsoft\Windows\Temporary Internet Files\Content.IE5\VQ196A52\MC9003474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085184"/>
            <a:ext cx="1829714" cy="16514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Němčina pro 9. třídu – překládej.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Meine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Mutti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hat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Geburtstag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,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will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für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sie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ein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Geschenk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kaufen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Moje maminka má narozeniny, proto jí chci koupit nějaký dárek.</a:t>
            </a:r>
          </a:p>
          <a:p>
            <a:pPr marL="550926" indent="-514350">
              <a:buAutoNum type="arabicPeriod"/>
            </a:pPr>
            <a:endParaRPr lang="cs-CZ" sz="2800" b="1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war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krank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,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war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nicht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in der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Schule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 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Byl jsem nemocný, proto jsem nebyl ve škole.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gehe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ins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Kino,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kann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nicht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zu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dir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kommen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Jdu do kina, proto k tobě nemohu přijít.</a:t>
            </a:r>
          </a:p>
        </p:txBody>
      </p:sp>
      <p:pic>
        <p:nvPicPr>
          <p:cNvPr id="4098" name="Picture 2" descr="C:\Users\Petr\AppData\Local\Microsoft\Windows\Temporary Internet Files\Content.IE5\WY5VF9LZ\MC9004137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1361" y="1988840"/>
            <a:ext cx="1692471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Němčina pro 9. třídu – překládej.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50926" indent="-514350">
              <a:buNone/>
            </a:pP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Wir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schreiben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morgen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einen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Test,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muss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lernen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pPr marL="550926" indent="-514350">
              <a:buNone/>
            </a:pP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Zítra píšeme test, proto </a:t>
            </a:r>
          </a:p>
          <a:p>
            <a:pPr marL="550926" indent="-514350">
              <a:buNone/>
            </a:pP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se musím učit.</a:t>
            </a:r>
          </a:p>
          <a:p>
            <a:pPr marL="550926" indent="-514350">
              <a:buNone/>
            </a:pP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Es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regnet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,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muss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ich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einen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Regenschirm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nehmen</a:t>
            </a: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pPr marL="550926" indent="-514350">
              <a:buNone/>
            </a:pP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</a:p>
          <a:p>
            <a:pPr marL="550926" indent="-514350">
              <a:buAutoNum type="arabicPeriod"/>
            </a:pPr>
            <a:endParaRPr lang="cs-CZ" sz="3200" b="1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550926" indent="-514350">
              <a:buNone/>
            </a:pPr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Prší, proto si musím vzít deštník</a:t>
            </a:r>
          </a:p>
          <a:p>
            <a:endParaRPr lang="cs-CZ" dirty="0"/>
          </a:p>
        </p:txBody>
      </p:sp>
      <p:pic>
        <p:nvPicPr>
          <p:cNvPr id="5123" name="Picture 3" descr="C:\Users\Petr\AppData\Local\Microsoft\Windows\Temporary Internet Files\Content.IE5\VQ196A52\MC9003981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060848"/>
            <a:ext cx="1815998" cy="1662379"/>
          </a:xfrm>
          <a:prstGeom prst="rect">
            <a:avLst/>
          </a:prstGeom>
          <a:noFill/>
        </p:spPr>
      </p:pic>
      <p:pic>
        <p:nvPicPr>
          <p:cNvPr id="5125" name="Picture 5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005064"/>
            <a:ext cx="1744675" cy="183611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Němčina pro 9. třídu – dokážeš to ?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Musím psát domácí úkol, proto nemohu jít do kina.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	</a:t>
            </a:r>
            <a:r>
              <a:rPr lang="cs-CZ" sz="2800" b="1" dirty="0" err="1" smtClean="0">
                <a:solidFill>
                  <a:srgbClr val="FFC000"/>
                </a:solidFill>
              </a:rPr>
              <a:t>Ich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muss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die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Hausaufgabe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schreiben</a:t>
            </a:r>
            <a:r>
              <a:rPr lang="cs-CZ" sz="2800" b="1" dirty="0" smtClean="0">
                <a:solidFill>
                  <a:srgbClr val="FFC000"/>
                </a:solidFill>
              </a:rPr>
              <a:t>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kann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ich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nicht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ins</a:t>
            </a:r>
            <a:r>
              <a:rPr lang="cs-CZ" sz="2800" b="1" dirty="0" smtClean="0">
                <a:solidFill>
                  <a:srgbClr val="FFC000"/>
                </a:solidFill>
              </a:rPr>
              <a:t> Kino </a:t>
            </a:r>
            <a:r>
              <a:rPr lang="cs-CZ" sz="2800" b="1" dirty="0" err="1" smtClean="0">
                <a:solidFill>
                  <a:srgbClr val="FFC000"/>
                </a:solidFill>
              </a:rPr>
              <a:t>gehen</a:t>
            </a:r>
            <a:r>
              <a:rPr lang="cs-CZ" sz="2800" b="1" dirty="0" smtClean="0">
                <a:solidFill>
                  <a:srgbClr val="FFC000"/>
                </a:solidFill>
              </a:rPr>
              <a:t>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Petr pomáhá tátovi v garáži, proto dneska nejde hrát fotbal.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smtClean="0">
                <a:solidFill>
                  <a:srgbClr val="FFC000"/>
                </a:solidFill>
              </a:rPr>
              <a:t>Petr </a:t>
            </a:r>
            <a:r>
              <a:rPr lang="cs-CZ" sz="2800" b="1" dirty="0" err="1" smtClean="0">
                <a:solidFill>
                  <a:srgbClr val="FFC000"/>
                </a:solidFill>
              </a:rPr>
              <a:t>hilft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dem</a:t>
            </a:r>
            <a:r>
              <a:rPr lang="cs-CZ" sz="2800" b="1" dirty="0" smtClean="0">
                <a:solidFill>
                  <a:srgbClr val="FFC000"/>
                </a:solidFill>
              </a:rPr>
              <a:t> Vater in der </a:t>
            </a:r>
            <a:r>
              <a:rPr lang="cs-CZ" sz="2800" b="1" dirty="0" err="1" smtClean="0">
                <a:solidFill>
                  <a:srgbClr val="FFC000"/>
                </a:solidFill>
              </a:rPr>
              <a:t>Garage</a:t>
            </a:r>
            <a:r>
              <a:rPr lang="cs-CZ" sz="2800" b="1" dirty="0" smtClean="0">
                <a:solidFill>
                  <a:srgbClr val="FFC000"/>
                </a:solidFill>
              </a:rPr>
              <a:t>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geht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er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heute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nicht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Fussball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spielen</a:t>
            </a:r>
            <a:r>
              <a:rPr lang="cs-CZ" sz="2800" b="1" dirty="0" smtClean="0">
                <a:solidFill>
                  <a:srgbClr val="FFC000"/>
                </a:solidFill>
              </a:rPr>
              <a:t>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Jana chce hrát dobře tenis, proto musí hodně trénovat.</a:t>
            </a:r>
          </a:p>
          <a:p>
            <a:pPr marL="550926" indent="-514350">
              <a:buNone/>
            </a:pP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b="1" dirty="0" smtClean="0">
                <a:solidFill>
                  <a:srgbClr val="FFC000"/>
                </a:solidFill>
              </a:rPr>
              <a:t>Jana </a:t>
            </a:r>
            <a:r>
              <a:rPr lang="cs-CZ" sz="2800" b="1" dirty="0" err="1" smtClean="0">
                <a:solidFill>
                  <a:srgbClr val="FFC000"/>
                </a:solidFill>
              </a:rPr>
              <a:t>will</a:t>
            </a:r>
            <a:r>
              <a:rPr lang="cs-CZ" sz="2800" b="1" dirty="0" smtClean="0">
                <a:solidFill>
                  <a:srgbClr val="FFC000"/>
                </a:solidFill>
              </a:rPr>
              <a:t> gut </a:t>
            </a:r>
            <a:r>
              <a:rPr lang="cs-CZ" sz="2800" b="1" dirty="0" err="1" smtClean="0">
                <a:solidFill>
                  <a:srgbClr val="FFC000"/>
                </a:solidFill>
              </a:rPr>
              <a:t>Tennis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spielen</a:t>
            </a:r>
            <a:r>
              <a:rPr lang="cs-CZ" sz="2800" b="1" dirty="0" smtClean="0">
                <a:solidFill>
                  <a:srgbClr val="FFC000"/>
                </a:solidFill>
              </a:rPr>
              <a:t>, </a:t>
            </a:r>
            <a:r>
              <a:rPr lang="cs-CZ" sz="2800" b="1" dirty="0" err="1" smtClean="0">
                <a:solidFill>
                  <a:srgbClr val="FFC000"/>
                </a:solidFill>
              </a:rPr>
              <a:t>deshalb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muss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sie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viel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err="1" smtClean="0">
                <a:solidFill>
                  <a:srgbClr val="FFC000"/>
                </a:solidFill>
              </a:rPr>
              <a:t>trainieren</a:t>
            </a:r>
            <a:r>
              <a:rPr lang="cs-CZ" sz="2800" b="1" dirty="0" smtClean="0">
                <a:solidFill>
                  <a:srgbClr val="FFC000"/>
                </a:solidFill>
              </a:rPr>
              <a:t>. </a:t>
            </a:r>
            <a:endParaRPr lang="cs-CZ" sz="2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Němčina pro 9. třídu – spojka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 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Vymysli několik vět, ve kterých zdůvodníš, proč jsi nepřišel do kina, na trénink atd. Používej souvětí se spojkou </a:t>
            </a:r>
            <a:r>
              <a:rPr lang="cs-CZ" sz="28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deshalb</a:t>
            </a:r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endParaRPr lang="cs-CZ" sz="2800" b="1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endParaRPr lang="cs-CZ" sz="2800" b="1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Např. je u nás babička, proto nemohu jít do kina atd. </a:t>
            </a:r>
            <a:endParaRPr lang="cs-CZ" sz="28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146" name="Picture 2" descr="C:\Users\Petr\AppData\Local\Microsoft\Windows\Temporary Internet Files\Content.IE5\GB31V1MW\MM90023475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140968"/>
            <a:ext cx="1133475" cy="1266825"/>
          </a:xfrm>
          <a:prstGeom prst="rect">
            <a:avLst/>
          </a:prstGeom>
          <a:noFill/>
        </p:spPr>
      </p:pic>
      <p:pic>
        <p:nvPicPr>
          <p:cNvPr id="6148" name="Picture 4" descr="C:\Users\Petr\AppData\Local\Microsoft\Windows\Temporary Internet Files\Content.IE5\WY5VF9LZ\MC9004344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869160"/>
            <a:ext cx="1625600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62646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METODIKA:</a:t>
            </a:r>
          </a:p>
          <a:p>
            <a:endParaRPr lang="cs-CZ" b="1" dirty="0" smtClean="0"/>
          </a:p>
          <a:p>
            <a:pPr algn="just">
              <a:buFont typeface="Arial" pitchFamily="34" charset="0"/>
              <a:buChar char="•"/>
            </a:pPr>
            <a:r>
              <a:rPr lang="cs-CZ" b="1" dirty="0" smtClean="0"/>
              <a:t> DUM použiji k vysvětlení slovosledu v souvětích se     spojkou </a:t>
            </a:r>
            <a:r>
              <a:rPr lang="cs-CZ" b="1" dirty="0" err="1" smtClean="0"/>
              <a:t>deshalb</a:t>
            </a:r>
            <a:r>
              <a:rPr lang="cs-CZ" b="1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endParaRPr lang="cs-CZ" b="1" dirty="0" smtClean="0"/>
          </a:p>
          <a:p>
            <a:pPr algn="just">
              <a:buFont typeface="Arial" pitchFamily="34" charset="0"/>
              <a:buChar char="•"/>
            </a:pPr>
            <a:r>
              <a:rPr lang="cs-CZ" b="1" dirty="0" smtClean="0"/>
              <a:t>Žáci si zapíší do sešitů překlad a pravidla pro slovosled.</a:t>
            </a:r>
          </a:p>
          <a:p>
            <a:pPr algn="just">
              <a:buFont typeface="Arial" pitchFamily="34" charset="0"/>
              <a:buChar char="•"/>
            </a:pPr>
            <a:endParaRPr lang="cs-CZ" b="1" dirty="0" smtClean="0"/>
          </a:p>
          <a:p>
            <a:pPr algn="just">
              <a:buFont typeface="Arial" pitchFamily="34" charset="0"/>
              <a:buChar char="•"/>
            </a:pPr>
            <a:r>
              <a:rPr lang="cs-CZ" b="1" dirty="0" smtClean="0"/>
              <a:t>Překládáme věty a vysvětlujeme slovosled. Promítnu nejprve větu v češtině, žáci ji přeloží do svých sešitů a pak společně kontrolujeme správnost překladu. </a:t>
            </a:r>
          </a:p>
          <a:p>
            <a:pPr algn="just">
              <a:buFont typeface="Arial" pitchFamily="34" charset="0"/>
              <a:buChar char="•"/>
            </a:pPr>
            <a:endParaRPr lang="cs-CZ" b="1" dirty="0" smtClean="0"/>
          </a:p>
          <a:p>
            <a:pPr algn="just">
              <a:buFont typeface="Arial" pitchFamily="34" charset="0"/>
              <a:buChar char="•"/>
            </a:pPr>
            <a:r>
              <a:rPr lang="cs-CZ" b="1" dirty="0" smtClean="0"/>
              <a:t>Následně žáci opíší německé věty a ve dvojicích je překládají do sešitů a nakonec  překládáme věty z češtiny do němčiny.</a:t>
            </a:r>
          </a:p>
          <a:p>
            <a:pPr algn="just">
              <a:buFont typeface="Arial" pitchFamily="34" charset="0"/>
              <a:buChar char="•"/>
            </a:pPr>
            <a:r>
              <a:rPr lang="cs-CZ" b="1" dirty="0" smtClean="0"/>
              <a:t>Za domácí úkol vymyslí každý výmluvu, proč nepřišel na trénink nebo ke kamarádovi s použitím souvětí se spojkou </a:t>
            </a:r>
            <a:r>
              <a:rPr lang="cs-CZ" b="1" dirty="0" err="1" smtClean="0"/>
              <a:t>deshalb</a:t>
            </a:r>
            <a:r>
              <a:rPr lang="cs-CZ" b="1" dirty="0" smtClean="0"/>
              <a:t>. </a:t>
            </a:r>
          </a:p>
          <a:p>
            <a:pPr algn="just">
              <a:buFont typeface="Arial" pitchFamily="34" charset="0"/>
              <a:buChar char="•"/>
            </a:pPr>
            <a:endParaRPr lang="cs-CZ" b="1" dirty="0" smtClean="0"/>
          </a:p>
          <a:p>
            <a:pPr algn="just">
              <a:buFont typeface="Arial" pitchFamily="34" charset="0"/>
              <a:buChar char="•"/>
            </a:pPr>
            <a:r>
              <a:rPr lang="cs-CZ" b="1" dirty="0" smtClean="0"/>
              <a:t>K tématu se vrátíme v následující hodině. </a:t>
            </a:r>
            <a:endParaRPr lang="cs-CZ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988840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 obrázků: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Kliparty Office www. Office. Microsoft.</a:t>
            </a:r>
            <a:r>
              <a:rPr lang="cs-CZ" b="1" dirty="0" err="1" smtClean="0"/>
              <a:t>com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150</TotalTime>
  <Words>285</Words>
  <Application>Microsoft Office PowerPoint</Application>
  <PresentationFormat>Předvádění na obrazovce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Prezentace aplikace PowerPoint</vt:lpstr>
      <vt:lpstr>Němčina pro 9. třídu – souvětí souřadné se spojkou  d e s h a l b.</vt:lpstr>
      <vt:lpstr>Němčina pro 9. třídu – tvoříme věty.</vt:lpstr>
      <vt:lpstr>Němčina pro 9. třídu – tvoříme věty. </vt:lpstr>
      <vt:lpstr>Němčina pro 9. třídu – překládej.</vt:lpstr>
      <vt:lpstr>Němčina pro 9. třídu – překládej.</vt:lpstr>
      <vt:lpstr>Němčina pro 9. třídu – dokážeš to ?</vt:lpstr>
      <vt:lpstr>Němčina pro 9. třídu – spojka deshalb. 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PC-29SX</cp:lastModifiedBy>
  <cp:revision>35</cp:revision>
  <dcterms:created xsi:type="dcterms:W3CDTF">2012-01-07T17:53:19Z</dcterms:created>
  <dcterms:modified xsi:type="dcterms:W3CDTF">2012-03-09T08:02:02Z</dcterms:modified>
</cp:coreProperties>
</file>