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pptx" ContentType="application/vnd.openxmlformats-officedocument.presentationml.presentation"/>
  <Default Extension="wdp" ContentType="image/vnd.ms-photo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4" r:id="rId2"/>
    <p:sldId id="275" r:id="rId3"/>
    <p:sldId id="268" r:id="rId4"/>
    <p:sldId id="257" r:id="rId5"/>
    <p:sldId id="258" r:id="rId6"/>
    <p:sldId id="259" r:id="rId7"/>
    <p:sldId id="267" r:id="rId8"/>
    <p:sldId id="260" r:id="rId9"/>
    <p:sldId id="261" r:id="rId10"/>
    <p:sldId id="270" r:id="rId11"/>
    <p:sldId id="269" r:id="rId12"/>
    <p:sldId id="271" r:id="rId13"/>
    <p:sldId id="262" r:id="rId14"/>
    <p:sldId id="264" r:id="rId15"/>
    <p:sldId id="272" r:id="rId16"/>
    <p:sldId id="273" r:id="rId17"/>
    <p:sldId id="263" r:id="rId18"/>
    <p:sldId id="265" r:id="rId19"/>
    <p:sldId id="276" r:id="rId20"/>
    <p:sldId id="277" r:id="rId2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708" autoAdjust="0"/>
    <p:restoredTop sz="93250" autoAdjust="0"/>
  </p:normalViewPr>
  <p:slideViewPr>
    <p:cSldViewPr>
      <p:cViewPr varScale="1">
        <p:scale>
          <a:sx n="65" d="100"/>
          <a:sy n="65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presProps" Target="presProps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7482E4F-0146-4A45-96B9-F09CAC13F133}" type="datetimeFigureOut">
              <a:rPr lang="cs-CZ" smtClean="0"/>
              <a:pPr/>
              <a:t>11.5.2013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A10CBD-DA0A-4BAF-94E9-63C548EE71C8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Microsoft_PowerPoint_Presentation1.pptx"/><Relationship Id="rId2" Type="http://schemas.openxmlformats.org/officeDocument/2006/relationships/slideLayout" Target="../slideLayouts/slideLayout1.xml"/><Relationship Id="rId1" Type="http://schemas.openxmlformats.org/officeDocument/2006/relationships/vmlDrawing" Target="../drawings/vmlDrawing1.vml"/><Relationship Id="rId4" Type="http://schemas.openxmlformats.org/officeDocument/2006/relationships/image" Target="../media/image1.em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microsoft.com/office/2007/relationships/hdphoto" Target="../media/hdphoto1.wdp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pn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emf"/><Relationship Id="rId4" Type="http://schemas.openxmlformats.org/officeDocument/2006/relationships/image" Target="../media/image8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image" Target="../media/image21.png"/><Relationship Id="rId3" Type="http://schemas.openxmlformats.org/officeDocument/2006/relationships/image" Target="../media/image16.jpeg"/><Relationship Id="rId7" Type="http://schemas.openxmlformats.org/officeDocument/2006/relationships/image" Target="../media/image20.pn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9.png"/><Relationship Id="rId5" Type="http://schemas.openxmlformats.org/officeDocument/2006/relationships/image" Target="../media/image18.png"/><Relationship Id="rId4" Type="http://schemas.openxmlformats.org/officeDocument/2006/relationships/image" Target="../media/image17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3.png"/><Relationship Id="rId7" Type="http://schemas.openxmlformats.org/officeDocument/2006/relationships/image" Target="../media/image27.png"/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6.png"/><Relationship Id="rId5" Type="http://schemas.openxmlformats.org/officeDocument/2006/relationships/image" Target="../media/image25.png"/><Relationship Id="rId4" Type="http://schemas.openxmlformats.org/officeDocument/2006/relationships/image" Target="../media/image24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image" Target="../media/image34.png"/><Relationship Id="rId3" Type="http://schemas.openxmlformats.org/officeDocument/2006/relationships/image" Target="../media/image29.png"/><Relationship Id="rId7" Type="http://schemas.openxmlformats.org/officeDocument/2006/relationships/image" Target="../media/image33.pn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2.png"/><Relationship Id="rId11" Type="http://schemas.openxmlformats.org/officeDocument/2006/relationships/image" Target="../media/image37.png"/><Relationship Id="rId5" Type="http://schemas.openxmlformats.org/officeDocument/2006/relationships/image" Target="../media/image31.png"/><Relationship Id="rId10" Type="http://schemas.openxmlformats.org/officeDocument/2006/relationships/image" Target="../media/image36.png"/><Relationship Id="rId4" Type="http://schemas.openxmlformats.org/officeDocument/2006/relationships/image" Target="../media/image30.png"/><Relationship Id="rId9" Type="http://schemas.openxmlformats.org/officeDocument/2006/relationships/image" Target="../media/image35.png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2.png"/><Relationship Id="rId3" Type="http://schemas.openxmlformats.org/officeDocument/2006/relationships/image" Target="../media/image29.png"/><Relationship Id="rId7" Type="http://schemas.openxmlformats.org/officeDocument/2006/relationships/image" Target="../media/image41.png"/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0.png"/><Relationship Id="rId5" Type="http://schemas.openxmlformats.org/officeDocument/2006/relationships/image" Target="../media/image39.png"/><Relationship Id="rId4" Type="http://schemas.openxmlformats.org/officeDocument/2006/relationships/image" Target="../media/image30.png"/><Relationship Id="rId9" Type="http://schemas.openxmlformats.org/officeDocument/2006/relationships/image" Target="../media/image43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pn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8.png"/><Relationship Id="rId5" Type="http://schemas.openxmlformats.org/officeDocument/2006/relationships/image" Target="../media/image47.png"/><Relationship Id="rId4" Type="http://schemas.openxmlformats.org/officeDocument/2006/relationships/image" Target="../media/image4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51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3.png"/><Relationship Id="rId4" Type="http://schemas.openxmlformats.org/officeDocument/2006/relationships/image" Target="../media/image5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4_&#381;ivo&#269;ichov&#233;.pptx#5.  P&#344;IJ&#205;MAJ&#205; VODU A POTRAVU, VYLU&#268;UJ&#205;" TargetMode="External"/><Relationship Id="rId2" Type="http://schemas.openxmlformats.org/officeDocument/2006/relationships/hyperlink" Target="VY_32_INOVACE_04_&#381;ivo&#269;ichov&#233;.pptx#3. &#381;IVO&#268;ICHOV&#201;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VY_32_INOVACE_04_&#381;ivo&#269;ichov&#233;.pptx#9. Prezentace aplikace PowerPoint" TargetMode="External"/><Relationship Id="rId5" Type="http://schemas.openxmlformats.org/officeDocument/2006/relationships/hyperlink" Target="VY_32_INOVACE_04_&#381;ivo&#269;ichov&#233;.pptx#8. Reaguj&#237; na zm&#283;ny v p&#345;&#237;rod&#283;" TargetMode="External"/><Relationship Id="rId4" Type="http://schemas.openxmlformats.org/officeDocument/2006/relationships/hyperlink" Target="VY_32_INOVACE_04_&#381;ivo&#269;ichov&#233;.pptx#7. D&#253;chaj&#237; &#382;&#225;brami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4_&#381;ivo&#269;ichov&#233;.pptx#11. Prezentace aplikace PowerPoint" TargetMode="External"/><Relationship Id="rId2" Type="http://schemas.openxmlformats.org/officeDocument/2006/relationships/hyperlink" Target="VY_32_INOVACE_04_&#381;ivo&#269;ichov&#233;.pptx#9. Prezentace aplikace PowerPoint" TargetMode="Externa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hyperlink" Target="VY_32_INOVACE_04_&#381;ivo&#269;ichov&#233;.pptx#14. ROZMNO&#381;UJ&#205; SE" TargetMode="External"/><Relationship Id="rId2" Type="http://schemas.openxmlformats.org/officeDocument/2006/relationships/hyperlink" Target="VY_32_INOVACE_04_&#381;ivo&#269;ichov&#233;.pptx#13.  POHYBUJ&#205; SE, OKOL&#205; VN&#205;MAJ&#205; SMYSLY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VY_32_INOVACE_04_&#381;ivo&#269;ichov&#233;.pptx#15. Prezentace aplikace PowerPoint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1026" name="Object 2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505145397"/>
              </p:ext>
            </p:extLst>
          </p:nvPr>
        </p:nvGraphicFramePr>
        <p:xfrm>
          <a:off x="684213" y="901700"/>
          <a:ext cx="7920037" cy="5384800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37" name="Prezentace" r:id="rId3" imgW="2132100" imgH="1598786" progId="PowerPoint.Show.12">
                  <p:embed/>
                </p:oleObj>
              </mc:Choice>
              <mc:Fallback>
                <p:oleObj name="Prezentace" r:id="rId3" imgW="2132100" imgH="1598786" progId="PowerPoint.Show.12">
                  <p:embed/>
                  <p:pic>
                    <p:nvPicPr>
                      <p:cNvPr id="0" name="Picture 2"/>
                      <p:cNvPicPr>
                        <a:picLocks noChangeAspect="1" noChangeArrowheads="1"/>
                      </p:cNvPicPr>
                      <p:nvPr/>
                    </p:nvPicPr>
                    <p:blipFill>
                      <a:blip r:embed="rId4"/>
                      <a:srcRect/>
                      <a:stretch>
                        <a:fillRect/>
                      </a:stretch>
                    </p:blipFill>
                    <p:spPr bwMode="auto">
                      <a:xfrm>
                        <a:off x="684213" y="901700"/>
                        <a:ext cx="7920037" cy="5384800"/>
                      </a:xfrm>
                      <a:prstGeom prst="rect">
                        <a:avLst/>
                      </a:prstGeom>
                      <a:noFill/>
                      <a:extLst>
                        <a:ext uri="{909E8E84-426E-40DD-AFC4-6F175D3DCCD1}">
                          <a14:hiddenFill xmlns:a14="http://schemas.microsoft.com/office/drawing/2010/main">
                            <a:solidFill>
                              <a:srgbClr val="FFFFFF"/>
                            </a:solidFill>
                          </a14:hiddenFill>
                        </a:ext>
                      </a:extLst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2024690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Anotace :</a:t>
            </a:r>
          </a:p>
          <a:p>
            <a:r>
              <a:rPr lang="cs-CZ" dirty="0" smtClean="0"/>
              <a:t>Program slouží k procvičování a opakování </a:t>
            </a:r>
            <a:r>
              <a:rPr lang="cs-CZ" dirty="0" smtClean="0"/>
              <a:t>přírodovědného učiva ve 4. ročníku.</a:t>
            </a:r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188640"/>
            <a:ext cx="7772400" cy="1470025"/>
          </a:xfrm>
        </p:spPr>
        <p:txBody>
          <a:bodyPr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ŽIVOČICHOVÉ 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752" y="1400349"/>
            <a:ext cx="4824536" cy="54563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backgroundRemoval t="11628" b="98256" l="19454" r="100000">
                        <a14:backgroundMark x1="68259" y1="42442" x2="68259" y2="42442"/>
                        <a14:backgroundMark x1="68259" y1="39535" x2="44369" y2="1744"/>
                        <a14:backgroundMark x1="45392" y1="3488" x2="48805" y2="5233"/>
                        <a14:backgroundMark x1="66553" y1="14535" x2="68259" y2="17442"/>
                        <a14:backgroundMark x1="71672" y1="25581" x2="73379" y2="34302"/>
                        <a14:backgroundMark x1="72355" y1="44767" x2="72355" y2="48256"/>
                        <a14:backgroundMark x1="71672" y1="51744" x2="70648" y2="54070"/>
                        <a14:backgroundMark x1="69966" y1="57558" x2="66553" y2="66860"/>
                        <a14:backgroundMark x1="64164" y1="70930" x2="63481" y2="72674"/>
                        <a14:backgroundMark x1="63481" y1="74419" x2="63481" y2="74419"/>
                        <a14:backgroundMark x1="63481" y1="77326" x2="63481" y2="77326"/>
                        <a14:backgroundMark x1="54266" y1="66279" x2="54266" y2="58721"/>
                        <a14:backgroundMark x1="54266" y1="51163" x2="54266" y2="46512"/>
                        <a14:backgroundMark x1="53584" y1="41860" x2="53584" y2="41860"/>
                        <a14:backgroundMark x1="53584" y1="35465" x2="54266" y2="33721"/>
                        <a14:backgroundMark x1="55290" y1="27907" x2="55973" y2="26163"/>
                        <a14:backgroundMark x1="57679" y1="11047" x2="57679" y2="11047"/>
                        <a14:backgroundMark x1="56997" y1="9302" x2="48805" y2="8721"/>
                        <a14:backgroundMark x1="33788" y1="581" x2="33788" y2="581"/>
                        <a14:backgroundMark x1="60068" y1="2326" x2="69966" y2="6977"/>
                        <a14:backgroundMark x1="79863" y1="4070" x2="79863" y2="4070"/>
                        <a14:backgroundMark x1="79863" y1="4070" x2="79863" y2="4070"/>
                        <a14:backgroundMark x1="80546" y1="4070" x2="84642" y2="11628"/>
                        <a14:backgroundMark x1="88055" y1="13953" x2="93174" y2="30233"/>
                        <a14:backgroundMark x1="93857" y1="34884" x2="92150" y2="47674"/>
                        <a14:backgroundMark x1="91468" y1="48837" x2="90444" y2="58721"/>
                        <a14:backgroundMark x1="90444" y1="65698" x2="88055" y2="72674"/>
                        <a14:backgroundMark x1="88055" y1="74419" x2="88055" y2="77326"/>
                        <a14:backgroundMark x1="88055" y1="77326" x2="87372" y2="81395"/>
                        <a14:backgroundMark x1="84642" y1="84884" x2="80887" y2="86628"/>
                        <a14:backgroundMark x1="75085" y1="86628" x2="68601" y2="86047"/>
                        <a14:backgroundMark x1="65870" y1="84884" x2="62457" y2="85465"/>
                        <a14:backgroundMark x1="56655" y1="89535" x2="56655" y2="89535"/>
                        <a14:backgroundMark x1="52901" y1="84302" x2="52901" y2="84302"/>
                        <a14:backgroundMark x1="50853" y1="79070" x2="49488" y2="77326"/>
                        <a14:backgroundMark x1="48805" y1="75581" x2="48805" y2="75581"/>
                        <a14:backgroundMark x1="40273" y1="69186" x2="44369" y2="75000"/>
                        <a14:backgroundMark x1="50171" y1="78488" x2="51877" y2="81977"/>
                        <a14:backgroundMark x1="52901" y1="86047" x2="53584" y2="89535"/>
                        <a14:backgroundMark x1="54266" y1="89535" x2="54266" y2="89535"/>
                        <a14:backgroundMark x1="46758" y1="80814" x2="46758" y2="80814"/>
                        <a14:backgroundMark x1="46758" y1="80814" x2="47099" y2="84884"/>
                        <a14:backgroundMark x1="50853" y1="87209" x2="64846" y2="91279"/>
                        <a14:backgroundMark x1="66553" y1="85465" x2="68259" y2="84884"/>
                        <a14:backgroundMark x1="72696" y1="79651" x2="79181" y2="76744"/>
                        <a14:backgroundMark x1="81570" y1="68605" x2="81570" y2="62209"/>
                        <a14:backgroundMark x1="81570" y1="56977" x2="79181" y2="52907"/>
                        <a14:backgroundMark x1="60068" y1="36047" x2="60068" y2="36047"/>
                        <a14:backgroundMark x1="54266" y1="36628" x2="54266" y2="36628"/>
                        <a14:backgroundMark x1="51195" y1="36047" x2="51195" y2="36047"/>
                        <a14:backgroundMark x1="48805" y1="34302" x2="48805" y2="34302"/>
                        <a14:backgroundMark x1="48464" y1="34302" x2="48464" y2="34302"/>
                        <a14:backgroundMark x1="47782" y1="29070" x2="47782" y2="26163"/>
                        <a14:backgroundMark x1="48464" y1="22093" x2="48464" y2="22093"/>
                        <a14:backgroundMark x1="47782" y1="15116" x2="47782" y2="15116"/>
                      </a14:backgroundRemoval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1027" y="2060848"/>
            <a:ext cx="3094829" cy="25023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4030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SPOLEČNÉ ZNAKY ŽIVOČICHŮ</a:t>
            </a: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556792"/>
            <a:ext cx="8579296" cy="4569371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smtClean="0"/>
              <a:t>Přijímají vodu a potravu, vylučují</a:t>
            </a:r>
          </a:p>
          <a:p>
            <a:r>
              <a:rPr lang="cs-CZ" dirty="0" smtClean="0"/>
              <a:t>Dýchají </a:t>
            </a:r>
          </a:p>
          <a:p>
            <a:r>
              <a:rPr lang="cs-CZ" dirty="0" smtClean="0"/>
              <a:t>Reagují na změny v přírodě</a:t>
            </a:r>
          </a:p>
          <a:p>
            <a:r>
              <a:rPr lang="cs-CZ" dirty="0" smtClean="0"/>
              <a:t>Pohybují se, okolí vnímají smysly</a:t>
            </a:r>
          </a:p>
          <a:p>
            <a:r>
              <a:rPr lang="cs-CZ" dirty="0" smtClean="0"/>
              <a:t>Rostou a vyvíjejí se</a:t>
            </a:r>
          </a:p>
          <a:p>
            <a:r>
              <a:rPr lang="cs-CZ" dirty="0" smtClean="0"/>
              <a:t>Rozmnožují se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507288" cy="11430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pPr algn="l"/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PŘIJÍMAJÍ VODU A POTRAVU,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VYLUČUJÍ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340768"/>
            <a:ext cx="8363272" cy="648071"/>
          </a:xfrm>
        </p:spPr>
        <p:txBody>
          <a:bodyPr>
            <a:noAutofit/>
          </a:bodyPr>
          <a:lstStyle/>
          <a:p>
            <a:r>
              <a:rPr lang="cs-CZ" sz="2800" dirty="0" smtClean="0"/>
              <a:t>nestrávené zbytky potravin, </a:t>
            </a:r>
          </a:p>
          <a:p>
            <a:r>
              <a:rPr lang="cs-CZ" sz="2800" dirty="0" smtClean="0"/>
              <a:t>vodu v podobě moči a potu, </a:t>
            </a:r>
          </a:p>
          <a:p>
            <a:r>
              <a:rPr lang="cs-CZ" sz="2800" dirty="0" smtClean="0"/>
              <a:t> oxid uhličitý</a:t>
            </a:r>
            <a:endParaRPr lang="cs-CZ" sz="2800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3501008"/>
            <a:ext cx="4361153" cy="276107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16016" y="3493399"/>
            <a:ext cx="3888432" cy="276868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13855"/>
            <a:ext cx="9001000" cy="1628800"/>
          </a:xfrm>
        </p:spPr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DÝCHAJÍ  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(</a:t>
            </a:r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vdechují kyslík, vydechují oxid uhličitý)</a:t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933404" y="5910082"/>
            <a:ext cx="1794017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accent2">
                    <a:lumMod val="75000"/>
                  </a:schemeClr>
                </a:solidFill>
              </a:rPr>
              <a:t>Dýchají plícemi</a:t>
            </a:r>
            <a:endParaRPr lang="cs-CZ" sz="2000" b="1" dirty="0">
              <a:solidFill>
                <a:schemeClr val="accent2">
                  <a:lumMod val="75000"/>
                </a:schemeClr>
              </a:solidFill>
            </a:endParaRPr>
          </a:p>
        </p:txBody>
      </p:sp>
      <p:pic>
        <p:nvPicPr>
          <p:cNvPr id="1029" name="Picture 5" descr="C:\Users\ucebna105\AppData\Local\Microsoft\Windows\Temporary Internet Files\Content.IE5\7CR9OJMI\MC90042400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9544" y="5099266"/>
            <a:ext cx="1771650" cy="202565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2884" y="1905872"/>
            <a:ext cx="3047131" cy="292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194" name="Picture 2" descr="Obrazek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940152" y="1556792"/>
            <a:ext cx="2762250" cy="2857500"/>
          </a:xfrm>
          <a:prstGeom prst="rect">
            <a:avLst/>
          </a:prstGeom>
          <a:noFill/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67139" y="5314849"/>
            <a:ext cx="2145083" cy="119046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95068" y="1905871"/>
            <a:ext cx="1944613" cy="14636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0" name="Picture 8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4457044"/>
            <a:ext cx="1876425" cy="2428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67825" y="3494880"/>
            <a:ext cx="2059017" cy="159876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89693591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93203" y="116632"/>
            <a:ext cx="8229600" cy="1143000"/>
          </a:xfrm>
        </p:spPr>
        <p:txBody>
          <a:bodyPr>
            <a:normAutofit/>
          </a:bodyPr>
          <a:lstStyle/>
          <a:p>
            <a: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  <a:t>Dýchají žábrami</a:t>
            </a:r>
            <a:br>
              <a:rPr lang="cs-CZ" sz="2400" b="1" dirty="0" smtClean="0">
                <a:solidFill>
                  <a:schemeClr val="tx1">
                    <a:lumMod val="95000"/>
                    <a:lumOff val="5000"/>
                  </a:schemeClr>
                </a:solidFill>
              </a:rPr>
            </a:br>
            <a:endParaRPr lang="cs-CZ" sz="2400" dirty="0">
              <a:solidFill>
                <a:schemeClr val="tx1">
                  <a:lumMod val="95000"/>
                  <a:lumOff val="5000"/>
                </a:schemeClr>
              </a:solidFill>
            </a:endParaRPr>
          </a:p>
        </p:txBody>
      </p:sp>
      <p:pic>
        <p:nvPicPr>
          <p:cNvPr id="4" name="Picture 7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836712"/>
            <a:ext cx="5832647" cy="200986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3" name="Picture 5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566" y="2708920"/>
            <a:ext cx="7243382" cy="38941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Reagují na změny v přírodě</a:t>
            </a:r>
            <a:br>
              <a:rPr lang="cs-CZ" b="1" dirty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821162" y="908720"/>
            <a:ext cx="606320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solidFill>
                  <a:schemeClr val="accent2">
                    <a:lumMod val="50000"/>
                  </a:schemeClr>
                </a:solidFill>
              </a:rPr>
              <a:t>Tažní ptáci odlétají na podzim do teplých krajin.</a:t>
            </a:r>
            <a:endParaRPr lang="cs-CZ" b="1" dirty="0">
              <a:solidFill>
                <a:schemeClr val="accent2">
                  <a:lumMod val="50000"/>
                </a:schemeClr>
              </a:solidFill>
            </a:endParaRPr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1099" y="1307752"/>
            <a:ext cx="2379895" cy="15865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2" name="Picture 4" descr="C:\Users\ucebna105\AppData\Local\Microsoft\Windows\Temporary Internet Files\Content.IE5\7CR9OJMI\MP900180518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02901" y="1335568"/>
            <a:ext cx="1836546" cy="278201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754" y="4658066"/>
            <a:ext cx="2327243" cy="151639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5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178538" y="4444039"/>
            <a:ext cx="1509947" cy="22649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525979" y="6368835"/>
            <a:ext cx="1680268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schemeClr val="tx1">
                    <a:lumMod val="95000"/>
                    <a:lumOff val="5000"/>
                  </a:schemeClr>
                </a:solidFill>
              </a:rPr>
              <a:t>Špaček obecný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67417" y="6154961"/>
            <a:ext cx="138512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Skřivan polní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6299154" y="6339627"/>
            <a:ext cx="1684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Kukačka obecná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84311" y="3634037"/>
            <a:ext cx="1185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Husa velká</a:t>
            </a:r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1345446"/>
            <a:ext cx="2561130" cy="224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5962" y="2974158"/>
            <a:ext cx="2074568" cy="155994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791811" y="3797708"/>
            <a:ext cx="11945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Rákosník </a:t>
            </a:r>
          </a:p>
          <a:p>
            <a:r>
              <a:rPr lang="cs-CZ" dirty="0" smtClean="0"/>
              <a:t>obecný</a:t>
            </a:r>
            <a:endParaRPr lang="cs-CZ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9447" y="4469036"/>
            <a:ext cx="2633843" cy="175920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170109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0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9" dur="500"/>
                                        <p:tgtEl>
                                          <p:spTgt spid="20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0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3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38" dur="500"/>
                                        <p:tgtEl>
                                          <p:spTgt spid="20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7" presetID="2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/>
      <p:bldP spid="7" grpId="0"/>
      <p:bldP spid="9" grpId="0"/>
      <p:bldP spid="10" grpId="0"/>
      <p:bldP spid="3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104" name="Picture 8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14" y="1701545"/>
            <a:ext cx="2646923" cy="188631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5" name="Picture 9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104" y="4184781"/>
            <a:ext cx="2466974" cy="183772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106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750" y="1701544"/>
            <a:ext cx="2696050" cy="184737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107504" y="564980"/>
            <a:ext cx="851857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accent2">
                    <a:lumMod val="50000"/>
                  </a:schemeClr>
                </a:solidFill>
              </a:rPr>
              <a:t>Někteří živočichové prospí zimu zimním spánkem</a:t>
            </a:r>
            <a:r>
              <a:rPr lang="cs-CZ" sz="2400" dirty="0" smtClean="0"/>
              <a:t>.</a:t>
            </a:r>
            <a:endParaRPr lang="cs-CZ" sz="2400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59100" y="170107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54998" y="3548923"/>
            <a:ext cx="6751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sysel</a:t>
            </a:r>
            <a:endParaRPr lang="cs-CZ" dirty="0"/>
          </a:p>
        </p:txBody>
      </p:sp>
      <p:pic>
        <p:nvPicPr>
          <p:cNvPr id="3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4114" y="4233369"/>
            <a:ext cx="2622628" cy="180868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347864" y="6090398"/>
            <a:ext cx="12073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plch velký</a:t>
            </a:r>
            <a:endParaRPr lang="cs-CZ" dirty="0"/>
          </a:p>
        </p:txBody>
      </p:sp>
      <p:pic>
        <p:nvPicPr>
          <p:cNvPr id="4099" name="Picture 3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4184781"/>
            <a:ext cx="2664295" cy="183772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82917978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1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410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1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10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433467"/>
          </a:xfrm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400" dirty="0" smtClean="0"/>
              <a:t>Zvířata žijící na souši dýchají_ _ _ _ _ _ _.</a:t>
            </a:r>
          </a:p>
          <a:p>
            <a:r>
              <a:rPr lang="cs-CZ" sz="2400" dirty="0" smtClean="0"/>
              <a:t>Ryby dýchají _ _ _ _ _ _ _ .</a:t>
            </a:r>
          </a:p>
          <a:p>
            <a:r>
              <a:rPr lang="cs-CZ" sz="2400" dirty="0" smtClean="0"/>
              <a:t>Živočichové vylučují z těla ____,</a:t>
            </a:r>
          </a:p>
          <a:p>
            <a:r>
              <a:rPr lang="cs-CZ" sz="2400" dirty="0" smtClean="0"/>
              <a:t> ____________, ________________.</a:t>
            </a:r>
          </a:p>
          <a:p>
            <a:r>
              <a:rPr lang="cs-CZ" sz="2400" dirty="0" smtClean="0"/>
              <a:t>Červeně podtrhni ptáky, kteří odlétají do teplých krajin a zeleně ty, kteří přezimují.</a:t>
            </a:r>
          </a:p>
          <a:p>
            <a:endParaRPr lang="cs-CZ" sz="2400" dirty="0" smtClean="0"/>
          </a:p>
          <a:p>
            <a:r>
              <a:rPr lang="cs-CZ" sz="2400" dirty="0" smtClean="0"/>
              <a:t>kukačka 		sýkorka	vrabec		husa divoká</a:t>
            </a:r>
          </a:p>
          <a:p>
            <a:pPr marL="457200" lvl="1" indent="0">
              <a:buNone/>
            </a:pPr>
            <a:r>
              <a:rPr lang="cs-CZ" sz="2000" dirty="0" smtClean="0"/>
              <a:t>	vlaštovka		datel		vrána</a:t>
            </a:r>
          </a:p>
          <a:p>
            <a:pPr marL="457200" lvl="1" indent="0">
              <a:buNone/>
            </a:pPr>
            <a:r>
              <a:rPr lang="cs-CZ" sz="2000" dirty="0" smtClean="0"/>
              <a:t>Špaček		labuť		káně 		čáp</a:t>
            </a:r>
          </a:p>
          <a:p>
            <a:pPr marL="457200" lvl="1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	skřivan		ledňáček	koroptev	</a:t>
            </a:r>
          </a:p>
          <a:p>
            <a:pPr marL="457200" lvl="1" indent="0">
              <a:buNone/>
            </a:pPr>
            <a:r>
              <a:rPr lang="cs-CZ" sz="2000" dirty="0"/>
              <a:t>	</a:t>
            </a:r>
            <a:r>
              <a:rPr lang="cs-CZ" sz="2000" dirty="0" smtClean="0"/>
              <a:t>hrdlička	pěnkava	rákosník	slepice</a:t>
            </a:r>
          </a:p>
          <a:p>
            <a:endParaRPr lang="cs-CZ" sz="2400" dirty="0" smtClean="0"/>
          </a:p>
          <a:p>
            <a:endParaRPr lang="cs-CZ" sz="2400" dirty="0"/>
          </a:p>
        </p:txBody>
      </p:sp>
      <p:sp>
        <p:nvSpPr>
          <p:cNvPr id="5" name="Oblouk 4"/>
          <p:cNvSpPr/>
          <p:nvPr/>
        </p:nvSpPr>
        <p:spPr>
          <a:xfrm>
            <a:off x="3059832" y="3284984"/>
            <a:ext cx="1368152" cy="432048"/>
          </a:xfrm>
          <a:prstGeom prst="arc">
            <a:avLst>
              <a:gd name="adj1" fmla="val 16200000"/>
              <a:gd name="adj2" fmla="val 16353914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blouk 5"/>
          <p:cNvSpPr/>
          <p:nvPr/>
        </p:nvSpPr>
        <p:spPr>
          <a:xfrm flipH="1">
            <a:off x="3923927" y="3284984"/>
            <a:ext cx="45719" cy="45719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352894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835696" y="332656"/>
            <a:ext cx="64807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Někteří přečkají zimu ve stavu strnulosti</a:t>
            </a:r>
            <a:endParaRPr lang="cs-CZ" sz="2400" dirty="0"/>
          </a:p>
        </p:txBody>
      </p:sp>
      <p:pic>
        <p:nvPicPr>
          <p:cNvPr id="3075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95277" y="3352766"/>
            <a:ext cx="2232025" cy="1358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6458" y="3082891"/>
            <a:ext cx="2298700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7" name="Picture 5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0700" y="5078448"/>
            <a:ext cx="2901950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9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85854" y="1122537"/>
            <a:ext cx="2798157" cy="18749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1" name="Picture 9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848" y="1122537"/>
            <a:ext cx="2444133" cy="187665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2" name="Picture 10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025" y="1119694"/>
            <a:ext cx="2816519" cy="173324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4" name="Picture 12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117" y="3243686"/>
            <a:ext cx="2047875" cy="1266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85" name="Picture 13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27303" y="3082891"/>
            <a:ext cx="2516698" cy="1628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80219" y="4889636"/>
            <a:ext cx="2645757" cy="1707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46527" y="4889637"/>
            <a:ext cx="2380847" cy="1707716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4949113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692696"/>
            <a:ext cx="8291264" cy="5433467"/>
          </a:xfrm>
        </p:spPr>
        <p:txBody>
          <a:bodyPr>
            <a:normAutofit/>
          </a:bodyPr>
          <a:lstStyle/>
          <a:p>
            <a:r>
              <a:rPr lang="cs-CZ" sz="2400" dirty="0" smtClean="0"/>
              <a:t>Modře podtrhni zvířata, která přečkají zimu ve stavu strnulosti, zeleně která zimu prospí a červeně ta, která musí zimu přežít i pomocí člověka</a:t>
            </a:r>
          </a:p>
          <a:p>
            <a:endParaRPr lang="cs-CZ" sz="2400" dirty="0" smtClean="0"/>
          </a:p>
          <a:p>
            <a:r>
              <a:rPr lang="cs-CZ" sz="2400" dirty="0" smtClean="0"/>
              <a:t>medvěd		moucha	jelen	     jezevec</a:t>
            </a:r>
          </a:p>
          <a:p>
            <a:pPr marL="457200" lvl="1" indent="0">
              <a:buNone/>
            </a:pPr>
            <a:r>
              <a:rPr lang="cs-CZ" sz="2400" dirty="0" smtClean="0"/>
              <a:t>	žába	vlk	     liška	  ježek		kapr</a:t>
            </a:r>
          </a:p>
          <a:p>
            <a:pPr marL="457200" lvl="1" indent="0">
              <a:buNone/>
            </a:pPr>
            <a:r>
              <a:rPr lang="cs-CZ" sz="2400" dirty="0" smtClean="0"/>
              <a:t>veverka		prase divoké		myš			ještěrka		zajíc		    želva</a:t>
            </a:r>
            <a:endParaRPr lang="cs-CZ" sz="2400" dirty="0"/>
          </a:p>
          <a:p>
            <a:pPr marL="457200" lvl="1" indent="0">
              <a:buNone/>
            </a:pPr>
            <a:r>
              <a:rPr lang="cs-CZ" sz="2400" dirty="0" smtClean="0"/>
              <a:t>netopýr		štika		mlok		komár</a:t>
            </a:r>
          </a:p>
          <a:p>
            <a:pPr marL="457200" lvl="1" indent="0">
              <a:buNone/>
            </a:pPr>
            <a:r>
              <a:rPr lang="cs-CZ" sz="2400" dirty="0"/>
              <a:t>	</a:t>
            </a:r>
            <a:r>
              <a:rPr lang="cs-CZ" sz="2400" dirty="0" smtClean="0"/>
              <a:t>kuna 		  lasička		motýl				rys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423261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Autofit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/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POHYBUJÍ SE, OKOLÍ VNÍMAJÍ SMYSLY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01353" y="2069930"/>
            <a:ext cx="2835453" cy="18945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3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808" y="4840137"/>
            <a:ext cx="2298700" cy="15478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4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52030" y="4782252"/>
            <a:ext cx="2901950" cy="12017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125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9089" y="1603109"/>
            <a:ext cx="1857375" cy="2457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3282521"/>
            <a:ext cx="1924225" cy="167593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0702" y="4975437"/>
            <a:ext cx="1891787" cy="189954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Obdélník 2"/>
          <p:cNvSpPr/>
          <p:nvPr/>
        </p:nvSpPr>
        <p:spPr>
          <a:xfrm>
            <a:off x="5353980" y="1340768"/>
            <a:ext cx="3790020" cy="203132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Pozoruhodná je schopnost koček stahovat a roztahovat zorničky. Kočičí zornice mění svou velikost podle množství světla. V šeru je velká a kulatá, při ostrém světle se zornička dokáže rychle proměnit v úzkou štěrbinku</a:t>
            </a:r>
          </a:p>
        </p:txBody>
      </p:sp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3929535"/>
            <a:ext cx="762000" cy="145358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468544" y="1080546"/>
            <a:ext cx="2857500" cy="2143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3743353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ROZMNOŽUJÍ SE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12839" y="980728"/>
            <a:ext cx="7606502" cy="648072"/>
          </a:xfrm>
        </p:spPr>
        <p:txBody>
          <a:bodyPr>
            <a:noAutofit/>
          </a:bodyPr>
          <a:lstStyle/>
          <a:p>
            <a:r>
              <a:rPr lang="cs-CZ" sz="2400" dirty="0" smtClean="0"/>
              <a:t>Někteří živočichové rodí živá mláďata.</a:t>
            </a:r>
            <a:endParaRPr lang="cs-CZ" sz="2400" dirty="0"/>
          </a:p>
        </p:txBody>
      </p:sp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8543" y="2690433"/>
            <a:ext cx="2880319" cy="180563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8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88862" y="2710091"/>
            <a:ext cx="2024485" cy="151760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71241" y="1490104"/>
            <a:ext cx="856895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/>
              <a:t>Ž</a:t>
            </a:r>
            <a:r>
              <a:rPr lang="cs-CZ" sz="2400" dirty="0" smtClean="0"/>
              <a:t>elvy</a:t>
            </a:r>
            <a:r>
              <a:rPr lang="cs-CZ" sz="2400" dirty="0"/>
              <a:t>, </a:t>
            </a:r>
            <a:r>
              <a:rPr lang="cs-CZ" sz="2400" dirty="0" smtClean="0"/>
              <a:t>ptáci, ryby, někteří hadi a hmyz snášejí vejce, ze kterých se vylíhnou mláďata. </a:t>
            </a:r>
            <a:endParaRPr lang="cs-CZ" sz="24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67115" y="2321102"/>
            <a:ext cx="2869831" cy="180176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5656" y="4725228"/>
            <a:ext cx="3068983" cy="20589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8066" y="4496071"/>
            <a:ext cx="2941414" cy="220606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274960402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"/>
            <a:ext cx="9143999" cy="645333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623148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404664"/>
            <a:ext cx="8435280" cy="5721499"/>
          </a:xfrm>
        </p:spPr>
        <p:txBody>
          <a:bodyPr/>
          <a:lstStyle/>
          <a:p>
            <a:r>
              <a:rPr lang="cs-CZ" u="sng" dirty="0" smtClean="0"/>
              <a:t>Popiš vývoj žáby</a:t>
            </a:r>
          </a:p>
          <a:p>
            <a:endParaRPr lang="cs-CZ" dirty="0" smtClean="0"/>
          </a:p>
          <a:p>
            <a:r>
              <a:rPr lang="cs-CZ" dirty="0" smtClean="0"/>
              <a:t>Žába naklade _________, z nich se vylíhne _________,který se živí nejdříve _________ potravou, později ________. Má jen ______a ________. Po _ týdnech se tvoří ___________. _______ mizí a vytvářejí se _________. Po _ až _ týdnech se objevují __________.Dospěje až po __________.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40039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  <a:scene3d>
              <a:camera prst="orthographicFron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ROSTOU A VYVÍJEJÍ SE</a:t>
            </a:r>
            <a:br>
              <a:rPr lang="cs-CZ" b="1" dirty="0" smtClean="0">
                <a:ln w="11430"/>
                <a:gradFill>
                  <a:gsLst>
                    <a:gs pos="0">
                      <a:schemeClr val="accent2">
                        <a:tint val="70000"/>
                        <a:satMod val="245000"/>
                      </a:schemeClr>
                    </a:gs>
                    <a:gs pos="75000">
                      <a:schemeClr val="accent2">
                        <a:tint val="90000"/>
                        <a:shade val="60000"/>
                        <a:satMod val="240000"/>
                      </a:schemeClr>
                    </a:gs>
                    <a:gs pos="100000">
                      <a:schemeClr val="accent2">
                        <a:tint val="100000"/>
                        <a:shade val="50000"/>
                        <a:satMod val="240000"/>
                      </a:schemeClr>
                    </a:gs>
                  </a:gsLst>
                  <a:lin ang="5400000"/>
                </a:gra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</a:br>
            <a:endParaRPr lang="cs-CZ" b="1" dirty="0">
              <a:ln w="11430"/>
              <a:gradFill>
                <a:gsLst>
                  <a:gs pos="0">
                    <a:schemeClr val="accent2">
                      <a:tint val="70000"/>
                      <a:satMod val="245000"/>
                    </a:schemeClr>
                  </a:gs>
                  <a:gs pos="75000">
                    <a:schemeClr val="accent2">
                      <a:tint val="90000"/>
                      <a:shade val="60000"/>
                      <a:satMod val="240000"/>
                    </a:schemeClr>
                  </a:gs>
                  <a:gs pos="100000">
                    <a:schemeClr val="accent2">
                      <a:tint val="100000"/>
                      <a:shade val="50000"/>
                      <a:satMod val="240000"/>
                    </a:schemeClr>
                  </a:gs>
                </a:gsLst>
                <a:lin ang="5400000"/>
              </a:gra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93237" y="2828578"/>
            <a:ext cx="8363272" cy="1512168"/>
          </a:xfrm>
        </p:spPr>
        <p:txBody>
          <a:bodyPr>
            <a:normAutofit fontScale="92500" lnSpcReduction="10000"/>
          </a:bodyPr>
          <a:lstStyle/>
          <a:p>
            <a:r>
              <a:rPr lang="cs-CZ" dirty="0" smtClean="0"/>
              <a:t>Savci (štěňata, koťata,…) sají mateřské mléko.</a:t>
            </a:r>
          </a:p>
          <a:p>
            <a:r>
              <a:rPr lang="cs-CZ" dirty="0" smtClean="0"/>
              <a:t>Ptáčata čekají s otevřeným zobákem potravu od rodičů.</a:t>
            </a:r>
            <a:endParaRPr lang="cs-CZ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836712"/>
            <a:ext cx="2857500" cy="1857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2054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3" y="4285226"/>
            <a:ext cx="3456384" cy="23376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4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66703" y="846237"/>
            <a:ext cx="2786921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150" name="Picture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192" y="816643"/>
            <a:ext cx="2466975" cy="18478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7051954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332656"/>
            <a:ext cx="8229600" cy="4525963"/>
          </a:xfrm>
        </p:spPr>
        <p:txBody>
          <a:bodyPr/>
          <a:lstStyle/>
          <a:p>
            <a:r>
              <a:rPr lang="cs-CZ" sz="1800" dirty="0" smtClean="0"/>
              <a:t>Použitá literatura:</a:t>
            </a:r>
          </a:p>
          <a:p>
            <a:r>
              <a:rPr lang="cs-CZ" sz="1800" dirty="0" smtClean="0"/>
              <a:t>Přírodověda 4 (učebnice pro 4.ročník základní školy)  Nová škola</a:t>
            </a:r>
          </a:p>
          <a:p>
            <a:endParaRPr lang="cs-CZ" sz="1800" dirty="0"/>
          </a:p>
        </p:txBody>
      </p:sp>
      <p:sp>
        <p:nvSpPr>
          <p:cNvPr id="2" name="Obdélník 1">
            <a:hlinkClick r:id="rId2" action="ppaction://hlinkpres?slideindex=3&amp;slidetitle=ŽIVOČICHOVÉ"/>
          </p:cNvPr>
          <p:cNvSpPr/>
          <p:nvPr/>
        </p:nvSpPr>
        <p:spPr>
          <a:xfrm>
            <a:off x="791969" y="1124744"/>
            <a:ext cx="78488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http://t1.gstatic.com/images?q=tbn:ANd9GcTTNiggsjxD9wlZUv82EIcjQNyF69cUQdds1ZArf671JbqnsFIN</a:t>
            </a:r>
          </a:p>
        </p:txBody>
      </p:sp>
      <p:sp>
        <p:nvSpPr>
          <p:cNvPr id="4" name="Obdélník 3">
            <a:hlinkClick r:id="rId3" action="ppaction://hlinkpres?slideindex=5&amp;slidetitle= PŘIJÍMAJÍ VODU A POTRAVU, VYLUČUJÍ"/>
          </p:cNvPr>
          <p:cNvSpPr/>
          <p:nvPr/>
        </p:nvSpPr>
        <p:spPr>
          <a:xfrm>
            <a:off x="808431" y="1697342"/>
            <a:ext cx="667848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http://www.svet-potravin.cz/shared/clanky/1954/krm%EDtko.jpg</a:t>
            </a:r>
          </a:p>
        </p:txBody>
      </p:sp>
      <p:sp>
        <p:nvSpPr>
          <p:cNvPr id="5" name="Obdélník 4">
            <a:hlinkClick r:id="rId3" action="ppaction://hlinkpres?slideindex=5&amp;slidetitle= PŘIJÍMAJÍ VODU A POTRAVU, VYLUČUJÍ"/>
          </p:cNvPr>
          <p:cNvSpPr/>
          <p:nvPr/>
        </p:nvSpPr>
        <p:spPr>
          <a:xfrm>
            <a:off x="815347" y="2037809"/>
            <a:ext cx="610242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http://www.ireceptar.cz/res/data/111/013571.jpg</a:t>
            </a:r>
          </a:p>
        </p:txBody>
      </p:sp>
      <p:sp>
        <p:nvSpPr>
          <p:cNvPr id="6" name="Obdélník 5">
            <a:hlinkClick r:id="rId4" action="ppaction://hlinkpres?slideindex=7&amp;slidetitle=Dýchají žábrami"/>
          </p:cNvPr>
          <p:cNvSpPr/>
          <p:nvPr/>
        </p:nvSpPr>
        <p:spPr>
          <a:xfrm>
            <a:off x="830095" y="2345586"/>
            <a:ext cx="7272808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</a:t>
            </a:r>
            <a:r>
              <a:rPr lang="cs-CZ" sz="1400" dirty="0" err="1"/>
              <a:t>wikipedia</a:t>
            </a:r>
            <a:r>
              <a:rPr lang="cs-CZ" sz="1400" dirty="0"/>
              <a:t>/</a:t>
            </a:r>
            <a:r>
              <a:rPr lang="cs-CZ" sz="1400" dirty="0" err="1"/>
              <a:t>commons</a:t>
            </a:r>
            <a:r>
              <a:rPr lang="cs-CZ" sz="1400" dirty="0"/>
              <a:t>/1/14/Pstruh_duhový,_žábry.jpg</a:t>
            </a:r>
          </a:p>
        </p:txBody>
      </p:sp>
      <p:sp>
        <p:nvSpPr>
          <p:cNvPr id="7" name="Obdélník 6"/>
          <p:cNvSpPr/>
          <p:nvPr/>
        </p:nvSpPr>
        <p:spPr>
          <a:xfrm>
            <a:off x="863040" y="2653363"/>
            <a:ext cx="770485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4" action="ppaction://hlinkpres?slideindex=7&amp;slidetitle=Dýchají žábrami"/>
              </a:rPr>
              <a:t>http://www.farmarsketrziste.cz/wp-content/uploads/upoutavka_ryby_novy.jpg</a:t>
            </a:r>
            <a:endParaRPr lang="cs-CZ" sz="1400" dirty="0"/>
          </a:p>
        </p:txBody>
      </p:sp>
      <p:sp>
        <p:nvSpPr>
          <p:cNvPr id="8" name="Obdélník 7">
            <a:hlinkClick r:id="rId5" action="ppaction://hlinkpres?slideindex=8&amp;slidetitle=Reagují na změny v přírodě"/>
          </p:cNvPr>
          <p:cNvSpPr/>
          <p:nvPr/>
        </p:nvSpPr>
        <p:spPr>
          <a:xfrm>
            <a:off x="823160" y="2976327"/>
            <a:ext cx="74098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http://upload.wikimedia.org/wikipedia/commons/thumb/2/24/Landsvale.jpg/258px-Landsvale.jpg</a:t>
            </a:r>
          </a:p>
        </p:txBody>
      </p:sp>
      <p:sp>
        <p:nvSpPr>
          <p:cNvPr id="9" name="Obdélník 8">
            <a:hlinkClick r:id="rId5" action="ppaction://hlinkpres?slideindex=8&amp;slidetitle=Reagují na změny v přírodě"/>
          </p:cNvPr>
          <p:cNvSpPr/>
          <p:nvPr/>
        </p:nvSpPr>
        <p:spPr>
          <a:xfrm>
            <a:off x="854371" y="3509921"/>
            <a:ext cx="783848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http://upload.wikimedia.org/wikipedia/commons/thumb/c/c5/Greylag-Goose.jpg/220px-Greylag-Goose.jpg</a:t>
            </a:r>
          </a:p>
        </p:txBody>
      </p:sp>
      <p:sp>
        <p:nvSpPr>
          <p:cNvPr id="10" name="Obdélník 9"/>
          <p:cNvSpPr/>
          <p:nvPr/>
        </p:nvSpPr>
        <p:spPr>
          <a:xfrm>
            <a:off x="863040" y="4033141"/>
            <a:ext cx="755045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5" action="ppaction://hlinkpres?slideindex=8&amp;slidetitle=Reagují na změny v přírodě"/>
              </a:rPr>
              <a:t>http://upload.wikimedia.org/wikipedia/commons/thumb/e/ef/Acrocephalus_scirpaceus_(Bertinetto).jpg/258px-Acrocephalus_scirpaceus_(Bertinetto).jpg</a:t>
            </a:r>
            <a:endParaRPr lang="cs-CZ" sz="1400" dirty="0"/>
          </a:p>
        </p:txBody>
      </p:sp>
      <p:sp>
        <p:nvSpPr>
          <p:cNvPr id="11" name="Obdélník 10"/>
          <p:cNvSpPr/>
          <p:nvPr/>
        </p:nvSpPr>
        <p:spPr>
          <a:xfrm>
            <a:off x="863040" y="4580842"/>
            <a:ext cx="7982504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>
                <a:hlinkClick r:id="rId5" action="ppaction://hlinkpres?slideindex=8&amp;slidetitle=Reagují na změny v přírodě"/>
              </a:rPr>
              <a:t>http://upload.wikimedia.org/wikipedia/commons/thumb/d/d8/Alauda_arvensis_2.jpg/220px-Alauda_arvensis_2.jpg</a:t>
            </a:r>
            <a:endParaRPr lang="cs-CZ" sz="1400" dirty="0"/>
          </a:p>
        </p:txBody>
      </p:sp>
      <p:sp>
        <p:nvSpPr>
          <p:cNvPr id="12" name="Obdélník 11">
            <a:hlinkClick r:id="rId5" action="ppaction://hlinkpres?slideindex=8&amp;slidetitle=Reagují na změny v přírodě"/>
          </p:cNvPr>
          <p:cNvSpPr/>
          <p:nvPr/>
        </p:nvSpPr>
        <p:spPr>
          <a:xfrm>
            <a:off x="854370" y="5104062"/>
            <a:ext cx="7713525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http://upload.wikimedia.org/wikipedia/commons/thumb/1/1b/European_Starling_2006.jpg/200px-European_Starling_2006.jpg</a:t>
            </a:r>
          </a:p>
        </p:txBody>
      </p:sp>
      <p:sp>
        <p:nvSpPr>
          <p:cNvPr id="13" name="Obdélník 12">
            <a:hlinkClick r:id="rId5" action="ppaction://hlinkpres?slideindex=8&amp;slidetitle=Reagují na změny v přírodě"/>
          </p:cNvPr>
          <p:cNvSpPr/>
          <p:nvPr/>
        </p:nvSpPr>
        <p:spPr>
          <a:xfrm>
            <a:off x="885651" y="5627282"/>
            <a:ext cx="777592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http://upload.wikimedia.org/wikipedia/commons/thumb/4/4f/Kuckuck_%28Cuculus_canorus%29_by_Tim_Peukert.jpg/265px-Kuckuck_%28Cuculus_canorus%29_by_Tim_Peukert.jpg</a:t>
            </a:r>
          </a:p>
        </p:txBody>
      </p:sp>
      <p:sp>
        <p:nvSpPr>
          <p:cNvPr id="14" name="Obdélník 13">
            <a:hlinkClick r:id="rId6" action="ppaction://hlinkpres?slideindex=9&amp;slidetitle=Prezentace aplikace PowerPoint"/>
          </p:cNvPr>
          <p:cNvSpPr/>
          <p:nvPr/>
        </p:nvSpPr>
        <p:spPr>
          <a:xfrm>
            <a:off x="885651" y="6144427"/>
            <a:ext cx="7682244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http://www.zirafka004.wz.cz/images/jezevec/jezevec.jpg</a:t>
            </a:r>
          </a:p>
        </p:txBody>
      </p:sp>
    </p:spTree>
    <p:extLst>
      <p:ext uri="{BB962C8B-B14F-4D97-AF65-F5344CB8AC3E}">
        <p14:creationId xmlns:p14="http://schemas.microsoft.com/office/powerpoint/2010/main" val="13814922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>
            <a:hlinkClick r:id="rId2" action="ppaction://hlinkpres?slideindex=9&amp;slidetitle=Prezentace aplikace PowerPoint"/>
          </p:cNvPr>
          <p:cNvSpPr/>
          <p:nvPr/>
        </p:nvSpPr>
        <p:spPr>
          <a:xfrm>
            <a:off x="539552" y="476672"/>
            <a:ext cx="806489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http://www.neviditelnycert.cz/data/files/img/smutny-jezek.JPG</a:t>
            </a:r>
          </a:p>
        </p:txBody>
      </p:sp>
      <p:sp>
        <p:nvSpPr>
          <p:cNvPr id="6" name="Obdélník 5">
            <a:hlinkClick r:id="rId2" action="ppaction://hlinkpres?slideindex=9&amp;slidetitle=Prezentace aplikace PowerPoint"/>
          </p:cNvPr>
          <p:cNvSpPr/>
          <p:nvPr/>
        </p:nvSpPr>
        <p:spPr>
          <a:xfrm>
            <a:off x="539552" y="796343"/>
            <a:ext cx="7272808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</a:t>
            </a:r>
            <a:r>
              <a:rPr lang="cs-CZ" sz="1400" dirty="0" err="1"/>
              <a:t>wikipedia</a:t>
            </a:r>
            <a:r>
              <a:rPr lang="cs-CZ" sz="1400" dirty="0"/>
              <a:t>/</a:t>
            </a:r>
            <a:r>
              <a:rPr lang="cs-CZ" sz="1400" dirty="0" err="1"/>
              <a:t>commons</a:t>
            </a:r>
            <a:r>
              <a:rPr lang="cs-CZ" sz="1400" dirty="0"/>
              <a:t>/</a:t>
            </a:r>
            <a:r>
              <a:rPr lang="cs-CZ" sz="1400" dirty="0" err="1"/>
              <a:t>thumb</a:t>
            </a:r>
            <a:r>
              <a:rPr lang="cs-CZ" sz="1400" dirty="0"/>
              <a:t>/1/19/Europäischer_Ziesel_in_Hockstellung.jpg/258px-Europäischer_Ziesel_in_Hockstellung.jpg</a:t>
            </a:r>
          </a:p>
        </p:txBody>
      </p:sp>
      <p:sp>
        <p:nvSpPr>
          <p:cNvPr id="7" name="Obdélník 6">
            <a:hlinkClick r:id="rId2" action="ppaction://hlinkpres?slideindex=9&amp;slidetitle=Prezentace aplikace PowerPoint"/>
          </p:cNvPr>
          <p:cNvSpPr/>
          <p:nvPr/>
        </p:nvSpPr>
        <p:spPr>
          <a:xfrm>
            <a:off x="539552" y="1322472"/>
            <a:ext cx="712879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http://www.gymta.cz/kabinety/kab_biologie/videoatlas/savci/hlodavci/176-plch-velky.jpg</a:t>
            </a:r>
          </a:p>
        </p:txBody>
      </p:sp>
      <p:sp>
        <p:nvSpPr>
          <p:cNvPr id="8" name="Obdélník 7">
            <a:hlinkClick r:id="rId2" action="ppaction://hlinkpres?slideindex=9&amp;slidetitle=Prezentace aplikace PowerPoint"/>
          </p:cNvPr>
          <p:cNvSpPr/>
          <p:nvPr/>
        </p:nvSpPr>
        <p:spPr>
          <a:xfrm>
            <a:off x="562092" y="1858248"/>
            <a:ext cx="7466291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http://www.selmy.cz/data/images/medved/medved_cely.jpg</a:t>
            </a:r>
          </a:p>
        </p:txBody>
      </p:sp>
      <p:sp>
        <p:nvSpPr>
          <p:cNvPr id="9" name="Obdélník 8">
            <a:hlinkClick r:id="rId3" action="ppaction://hlinkpres?slideindex=11&amp;slidetitle=Prezentace aplikace PowerPoint"/>
          </p:cNvPr>
          <p:cNvSpPr/>
          <p:nvPr/>
        </p:nvSpPr>
        <p:spPr>
          <a:xfrm>
            <a:off x="639730" y="2166025"/>
            <a:ext cx="753267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http://www.ireceptar.cz/res/data/075/009230_50_055644.jpg?seek=1253090336</a:t>
            </a:r>
          </a:p>
        </p:txBody>
      </p:sp>
      <p:sp>
        <p:nvSpPr>
          <p:cNvPr id="10" name="Obdélník 9">
            <a:hlinkClick r:id="rId3" action="ppaction://hlinkpres?slideindex=11&amp;slidetitle=Prezentace aplikace PowerPoint"/>
          </p:cNvPr>
          <p:cNvSpPr/>
          <p:nvPr/>
        </p:nvSpPr>
        <p:spPr>
          <a:xfrm>
            <a:off x="639730" y="2497146"/>
            <a:ext cx="767668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http://1.bp.blogspot.com/_-jzIrmG4NSs/TJrWWjKmzFI/AAAAAAAAABQ/FX4HoScpWNw/s1600/mlok_skvrnity.jpg</a:t>
            </a:r>
          </a:p>
        </p:txBody>
      </p:sp>
      <p:sp>
        <p:nvSpPr>
          <p:cNvPr id="11" name="Obdélník 10">
            <a:hlinkClick r:id="rId3" action="ppaction://hlinkpres?slideindex=11&amp;slidetitle=Prezentace aplikace PowerPoint"/>
          </p:cNvPr>
          <p:cNvSpPr/>
          <p:nvPr/>
        </p:nvSpPr>
        <p:spPr>
          <a:xfrm>
            <a:off x="658832" y="3020366"/>
            <a:ext cx="767668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http://www.ifauna.cz/images/clanky-foto/04/15-24-ze.jpg</a:t>
            </a:r>
          </a:p>
        </p:txBody>
      </p:sp>
      <p:sp>
        <p:nvSpPr>
          <p:cNvPr id="12" name="Obdélník 11">
            <a:hlinkClick r:id="rId3" action="ppaction://hlinkpres?slideindex=11&amp;slidetitle=Prezentace aplikace PowerPoint"/>
          </p:cNvPr>
          <p:cNvSpPr/>
          <p:nvPr/>
        </p:nvSpPr>
        <p:spPr>
          <a:xfrm>
            <a:off x="671200" y="3346798"/>
            <a:ext cx="7801599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http://upload.wikimedia.org/wikipedia/commons/thumb/8/84/Hyla_arborea_(Marek_Szczepanek).jpg/220px-Hyla_arborea_(Marek_Szczepanek).jpg</a:t>
            </a:r>
          </a:p>
        </p:txBody>
      </p:sp>
      <p:sp>
        <p:nvSpPr>
          <p:cNvPr id="13" name="Obdélník 12">
            <a:hlinkClick r:id="rId3" action="ppaction://hlinkpres?slideindex=11&amp;slidetitle=Prezentace aplikace PowerPoint"/>
          </p:cNvPr>
          <p:cNvSpPr/>
          <p:nvPr/>
        </p:nvSpPr>
        <p:spPr>
          <a:xfrm>
            <a:off x="658833" y="3943368"/>
            <a:ext cx="7272807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http://st3.geg.cz/photo/322178_detail.jpg</a:t>
            </a:r>
          </a:p>
        </p:txBody>
      </p:sp>
      <p:sp>
        <p:nvSpPr>
          <p:cNvPr id="14" name="Obdélník 13">
            <a:hlinkClick r:id="rId3" action="ppaction://hlinkpres?slideindex=11&amp;slidetitle=Prezentace aplikace PowerPoint"/>
          </p:cNvPr>
          <p:cNvSpPr/>
          <p:nvPr/>
        </p:nvSpPr>
        <p:spPr>
          <a:xfrm>
            <a:off x="686786" y="4310121"/>
            <a:ext cx="8485167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http://upload.wikimedia.org/wikipedia/commons/thumb/b/b8/Oncorhynchus_mykiss_mid_res_150dpi.jpg/258px-Oncorhynchus_mykiss_mid_res_150dpi.jpg</a:t>
            </a:r>
          </a:p>
        </p:txBody>
      </p:sp>
      <p:sp>
        <p:nvSpPr>
          <p:cNvPr id="15" name="Obdélník 14">
            <a:hlinkClick r:id="rId3" action="ppaction://hlinkpres?slideindex=11&amp;slidetitle=Prezentace aplikace PowerPoint"/>
          </p:cNvPr>
          <p:cNvSpPr/>
          <p:nvPr/>
        </p:nvSpPr>
        <p:spPr>
          <a:xfrm>
            <a:off x="686786" y="4856360"/>
            <a:ext cx="3219151" cy="30777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1400" dirty="0"/>
              <a:t>http://www.ezoo.cz/files/zvire/94.jpg</a:t>
            </a:r>
          </a:p>
        </p:txBody>
      </p:sp>
      <p:sp>
        <p:nvSpPr>
          <p:cNvPr id="16" name="Obdélník 15">
            <a:hlinkClick r:id="rId3" action="ppaction://hlinkpres?slideindex=11&amp;slidetitle=Prezentace aplikace PowerPoint"/>
          </p:cNvPr>
          <p:cNvSpPr/>
          <p:nvPr/>
        </p:nvSpPr>
        <p:spPr>
          <a:xfrm>
            <a:off x="686786" y="5193891"/>
            <a:ext cx="8305655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http://www.blucina.cz/prirodnipark/jesterka_obecna.jpg</a:t>
            </a:r>
          </a:p>
        </p:txBody>
      </p:sp>
      <p:sp>
        <p:nvSpPr>
          <p:cNvPr id="17" name="Obdélník 16">
            <a:hlinkClick r:id="rId3" action="ppaction://hlinkpres?slideindex=11&amp;slidetitle=Prezentace aplikace PowerPoint"/>
          </p:cNvPr>
          <p:cNvSpPr/>
          <p:nvPr/>
        </p:nvSpPr>
        <p:spPr>
          <a:xfrm>
            <a:off x="716243" y="5560399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http://www.hasici-zbysov.cz/grafikaobr/vcela.jpg</a:t>
            </a:r>
          </a:p>
        </p:txBody>
      </p:sp>
      <p:sp>
        <p:nvSpPr>
          <p:cNvPr id="18" name="Obdélník 17">
            <a:hlinkClick r:id="rId3" action="ppaction://hlinkpres?slideindex=11&amp;slidetitle=Prezentace aplikace PowerPoint"/>
          </p:cNvPr>
          <p:cNvSpPr/>
          <p:nvPr/>
        </p:nvSpPr>
        <p:spPr>
          <a:xfrm>
            <a:off x="716243" y="5876850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http://www.ireceptar.cz/res/data/067/008262.jpg</a:t>
            </a:r>
          </a:p>
        </p:txBody>
      </p:sp>
    </p:spTree>
    <p:extLst>
      <p:ext uri="{BB962C8B-B14F-4D97-AF65-F5344CB8AC3E}">
        <p14:creationId xmlns:p14="http://schemas.microsoft.com/office/powerpoint/2010/main" val="32467695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>
            <a:hlinkClick r:id="rId2" action="ppaction://hlinkpres?slideindex=13&amp;slidetitle= POHYBUJÍ SE, OKOLÍ VNÍMAJÍ SMYSLY"/>
          </p:cNvPr>
          <p:cNvSpPr/>
          <p:nvPr/>
        </p:nvSpPr>
        <p:spPr>
          <a:xfrm>
            <a:off x="323528" y="332656"/>
            <a:ext cx="8424936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http://upload.wikimedia.org/</a:t>
            </a:r>
            <a:r>
              <a:rPr lang="cs-CZ" sz="1400" dirty="0" err="1"/>
              <a:t>wikipedia</a:t>
            </a:r>
            <a:r>
              <a:rPr lang="cs-CZ" sz="1400" dirty="0"/>
              <a:t>/</a:t>
            </a:r>
            <a:r>
              <a:rPr lang="cs-CZ" sz="1400" dirty="0" err="1"/>
              <a:t>commons</a:t>
            </a:r>
            <a:r>
              <a:rPr lang="cs-CZ" sz="1400" dirty="0"/>
              <a:t>/</a:t>
            </a:r>
            <a:r>
              <a:rPr lang="cs-CZ" sz="1400" dirty="0" err="1"/>
              <a:t>thumb</a:t>
            </a:r>
            <a:r>
              <a:rPr lang="cs-CZ" sz="1400" dirty="0"/>
              <a:t>/0/02/Eichhörnchen_Düsseldorf_Hofgarten_edit.jpg/220px-Eichhörnchen_Düsseldorf_Hofgarten_edit.jpg</a:t>
            </a:r>
          </a:p>
        </p:txBody>
      </p:sp>
      <p:sp>
        <p:nvSpPr>
          <p:cNvPr id="5" name="Obdélník 4">
            <a:hlinkClick r:id="rId2" action="ppaction://hlinkpres?slideindex=13&amp;slidetitle= POHYBUJÍ SE, OKOLÍ VNÍMAJÍ SMYSLY"/>
          </p:cNvPr>
          <p:cNvSpPr/>
          <p:nvPr/>
        </p:nvSpPr>
        <p:spPr>
          <a:xfrm>
            <a:off x="359084" y="894046"/>
            <a:ext cx="4572000" cy="307777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cs-CZ" sz="1400" dirty="0"/>
              <a:t>http://www.moje-kocka.cz/foto-clanky/oko2.jpg</a:t>
            </a:r>
          </a:p>
        </p:txBody>
      </p:sp>
      <p:sp>
        <p:nvSpPr>
          <p:cNvPr id="6" name="Obdélník 5">
            <a:hlinkClick r:id="rId2" action="ppaction://hlinkpres?slideindex=13&amp;slidetitle= POHYBUJÍ SE, OKOLÍ VNÍMAJÍ SMYSLY"/>
          </p:cNvPr>
          <p:cNvSpPr/>
          <p:nvPr/>
        </p:nvSpPr>
        <p:spPr>
          <a:xfrm>
            <a:off x="359084" y="1210497"/>
            <a:ext cx="552636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http://www.domkocka.wz.cz/foto/pp/15.jpg</a:t>
            </a:r>
          </a:p>
        </p:txBody>
      </p:sp>
      <p:sp>
        <p:nvSpPr>
          <p:cNvPr id="7" name="Obdélník 6">
            <a:hlinkClick r:id="rId3" action="ppaction://hlinkpres?slideindex=14&amp;slidetitle=ROZMNOŽUJÍ SE"/>
          </p:cNvPr>
          <p:cNvSpPr/>
          <p:nvPr/>
        </p:nvSpPr>
        <p:spPr>
          <a:xfrm>
            <a:off x="359084" y="1628801"/>
            <a:ext cx="6498916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http://img.abicko.cz/img/5/article/540180_zab.jpg</a:t>
            </a:r>
          </a:p>
        </p:txBody>
      </p:sp>
      <p:sp>
        <p:nvSpPr>
          <p:cNvPr id="8" name="Obdélník 7">
            <a:hlinkClick r:id="rId3" action="ppaction://hlinkpres?slideindex=14&amp;slidetitle=ROZMNOŽUJÍ SE"/>
          </p:cNvPr>
          <p:cNvSpPr/>
          <p:nvPr/>
        </p:nvSpPr>
        <p:spPr>
          <a:xfrm>
            <a:off x="359084" y="1977765"/>
            <a:ext cx="8029340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http://www.praha12.cz/VismoOnline_ActionScripts/Image.ashx?id_org=80112&amp;id_obrazky=26607&amp;datum=16.10.2012+14%3A52%3A30</a:t>
            </a:r>
          </a:p>
        </p:txBody>
      </p:sp>
      <p:sp>
        <p:nvSpPr>
          <p:cNvPr id="9" name="Obdélník 8">
            <a:hlinkClick r:id="rId4" action="ppaction://hlinkpres?slideindex=15&amp;slidetitle=Prezentace aplikace PowerPoint"/>
          </p:cNvPr>
          <p:cNvSpPr/>
          <p:nvPr/>
        </p:nvSpPr>
        <p:spPr>
          <a:xfrm>
            <a:off x="359084" y="2509659"/>
            <a:ext cx="8029340" cy="307777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400" dirty="0"/>
              <a:t>http://domskola.bloger.cz/obrazky/domskola.bloger.cz/frog-life-cyclejj.jpg</a:t>
            </a:r>
          </a:p>
        </p:txBody>
      </p:sp>
    </p:spTree>
    <p:extLst>
      <p:ext uri="{BB962C8B-B14F-4D97-AF65-F5344CB8AC3E}">
        <p14:creationId xmlns:p14="http://schemas.microsoft.com/office/powerpoint/2010/main" val="2684581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Executive</Template>
  <TotalTime>1846</TotalTime>
  <Words>444</Words>
  <Application>Microsoft Office PowerPoint</Application>
  <PresentationFormat>Předvádění na obrazovce (4:3)</PresentationFormat>
  <Paragraphs>93</Paragraphs>
  <Slides>20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20</vt:i4>
      </vt:variant>
    </vt:vector>
  </HeadingPairs>
  <TitlesOfParts>
    <vt:vector size="22" baseType="lpstr">
      <vt:lpstr>Motiv sady Office</vt:lpstr>
      <vt:lpstr>Prezentace</vt:lpstr>
      <vt:lpstr>Prezentace aplikace PowerPoint</vt:lpstr>
      <vt:lpstr>Prezentace aplikace PowerPoint</vt:lpstr>
      <vt:lpstr>ŽIVOČICHOVÉ </vt:lpstr>
      <vt:lpstr>SPOLEČNÉ ZNAKY ŽIVOČICHŮ</vt:lpstr>
      <vt:lpstr> PŘIJÍMAJÍ VODU A POTRAVU, VYLUČUJÍ </vt:lpstr>
      <vt:lpstr> DÝCHAJÍ   (vdechují kyslík, vydechují oxid uhličitý) </vt:lpstr>
      <vt:lpstr>Dýchají žábrami </vt:lpstr>
      <vt:lpstr>Reagují na změny v přírodě </vt:lpstr>
      <vt:lpstr>Prezentace aplikace PowerPoint</vt:lpstr>
      <vt:lpstr>Prezentace aplikace PowerPoint</vt:lpstr>
      <vt:lpstr>Prezentace aplikace PowerPoint</vt:lpstr>
      <vt:lpstr>Prezentace aplikace PowerPoint</vt:lpstr>
      <vt:lpstr> POHYBUJÍ SE, OKOLÍ VNÍMAJÍ SMYSLY </vt:lpstr>
      <vt:lpstr>ROZMNOŽUJÍ SE </vt:lpstr>
      <vt:lpstr>Prezentace aplikace PowerPoint</vt:lpstr>
      <vt:lpstr>Prezentace aplikace PowerPoint</vt:lpstr>
      <vt:lpstr>ROSTOU A VYVÍJEJÍ SE 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ŽIVOČICHOVÉ</dc:title>
  <dc:creator>Polanská Marie</dc:creator>
  <cp:lastModifiedBy>Ucebna 102</cp:lastModifiedBy>
  <cp:revision>136</cp:revision>
  <dcterms:created xsi:type="dcterms:W3CDTF">2012-05-04T04:27:55Z</dcterms:created>
  <dcterms:modified xsi:type="dcterms:W3CDTF">2013-05-11T14:45:03Z</dcterms:modified>
</cp:coreProperties>
</file>