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4E0A7"/>
    <a:srgbClr val="FF9933"/>
    <a:srgbClr val="66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7DDD-9341-4211-BB44-4350281A8B42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C076-A920-4657-8E69-18ED6E6D0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554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7DDD-9341-4211-BB44-4350281A8B42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C076-A920-4657-8E69-18ED6E6D0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755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7DDD-9341-4211-BB44-4350281A8B42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C076-A920-4657-8E69-18ED6E6D0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953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7DDD-9341-4211-BB44-4350281A8B42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C076-A920-4657-8E69-18ED6E6D0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461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7DDD-9341-4211-BB44-4350281A8B42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C076-A920-4657-8E69-18ED6E6D0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099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7DDD-9341-4211-BB44-4350281A8B42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C076-A920-4657-8E69-18ED6E6D0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829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7DDD-9341-4211-BB44-4350281A8B42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C076-A920-4657-8E69-18ED6E6D0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154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7DDD-9341-4211-BB44-4350281A8B42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C076-A920-4657-8E69-18ED6E6D0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328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7DDD-9341-4211-BB44-4350281A8B42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C076-A920-4657-8E69-18ED6E6D0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547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7DDD-9341-4211-BB44-4350281A8B42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C076-A920-4657-8E69-18ED6E6D0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108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47DDD-9341-4211-BB44-4350281A8B42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C076-A920-4657-8E69-18ED6E6D0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474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F47DDD-9341-4211-BB44-4350281A8B42}" type="datetimeFigureOut">
              <a:rPr lang="cs-CZ" smtClean="0"/>
              <a:t>30.3.2011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2C076-A920-4657-8E69-18ED6E6D0A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565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0401"/>
            <a:ext cx="57626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86000" y="2551837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>
                <a:solidFill>
                  <a:srgbClr val="000096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Základní škola a Mateřská škola Libáň, okres Jičín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>
                <a:solidFill>
                  <a:srgbClr val="000096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Moderní škola 2010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solidFill>
                  <a:srgbClr val="000096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VY_32_INOVACE_E 12/06-Přípravy před porodem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3377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2088231"/>
          </a:xfrm>
          <a:solidFill>
            <a:srgbClr val="FFC000"/>
          </a:solidFill>
        </p:spPr>
        <p:txBody>
          <a:bodyPr/>
          <a:lstStyle/>
          <a:p>
            <a:r>
              <a:rPr lang="cs-CZ" b="1" dirty="0" smtClean="0"/>
              <a:t>Přípravy před porodem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437112"/>
            <a:ext cx="6400800" cy="1656184"/>
          </a:xfrm>
          <a:solidFill>
            <a:srgbClr val="84E0A7"/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Pracovní výchova – dívky 9.tř.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Prezentace č.6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C:\Program Files (x86)\Microsoft Office\MEDIA\CAGCAT10\j028491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666675"/>
            <a:ext cx="2520280" cy="1667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1739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Příprava k porodu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- základním údajem pro výpočet termínu     porodu je </a:t>
            </a:r>
            <a:r>
              <a:rPr lang="cs-CZ" b="1" dirty="0" smtClean="0"/>
              <a:t>první den poslední menstruace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dirty="0" smtClean="0"/>
              <a:t>- nejpřesněji se termín určí podle ultrazvuku</a:t>
            </a:r>
          </a:p>
          <a:p>
            <a:pPr marL="0" indent="0">
              <a:buNone/>
            </a:pPr>
            <a:r>
              <a:rPr lang="cs-CZ" dirty="0" smtClean="0"/>
              <a:t>ve 13.týdnu těhotenství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mateřskou dovolenou nastupuje těhotná žena</a:t>
            </a:r>
          </a:p>
          <a:p>
            <a:pPr marL="0" indent="0">
              <a:buNone/>
            </a:pPr>
            <a:r>
              <a:rPr lang="cs-CZ" b="1" dirty="0" smtClean="0"/>
              <a:t>6-8 týdnů </a:t>
            </a:r>
            <a:r>
              <a:rPr lang="cs-CZ" dirty="0" smtClean="0"/>
              <a:t>před termínem porodu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o datu nástupu na mateřskou dovolenou </a:t>
            </a:r>
          </a:p>
          <a:p>
            <a:pPr marL="0" indent="0">
              <a:buNone/>
            </a:pPr>
            <a:r>
              <a:rPr lang="cs-CZ" dirty="0" smtClean="0"/>
              <a:t>rozhoduje gynekolog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1092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b="1" dirty="0" smtClean="0"/>
              <a:t>Příprava věcí do porodnice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u="sng" dirty="0" smtClean="0"/>
              <a:t>Potřebné doklady :</a:t>
            </a:r>
          </a:p>
          <a:p>
            <a:pPr>
              <a:buFontTx/>
              <a:buChar char="-"/>
            </a:pPr>
            <a:r>
              <a:rPr lang="cs-CZ" dirty="0" smtClean="0"/>
              <a:t>občanský průkaz</a:t>
            </a:r>
          </a:p>
          <a:p>
            <a:pPr>
              <a:buFontTx/>
              <a:buChar char="-"/>
            </a:pPr>
            <a:r>
              <a:rPr lang="cs-CZ" dirty="0" smtClean="0"/>
              <a:t>oddací list(pro svobodné matky-rodný list)</a:t>
            </a:r>
          </a:p>
          <a:p>
            <a:pPr>
              <a:buFontTx/>
              <a:buChar char="-"/>
            </a:pPr>
            <a:r>
              <a:rPr lang="cs-CZ" dirty="0" smtClean="0"/>
              <a:t>průkaz pojišťovny</a:t>
            </a:r>
          </a:p>
          <a:p>
            <a:pPr>
              <a:buFontTx/>
              <a:buChar char="-"/>
            </a:pPr>
            <a:r>
              <a:rPr lang="cs-CZ" dirty="0" smtClean="0"/>
              <a:t>těhotenská průkazka</a:t>
            </a:r>
          </a:p>
          <a:p>
            <a:pPr marL="0" indent="0">
              <a:buNone/>
            </a:pPr>
            <a:r>
              <a:rPr lang="cs-CZ" dirty="0" smtClean="0"/>
              <a:t>-   výsledky vyšetření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17032"/>
            <a:ext cx="109537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8424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 Taška do porodnice:</a:t>
            </a:r>
          </a:p>
          <a:p>
            <a:pPr>
              <a:buFontTx/>
              <a:buChar char="-"/>
            </a:pPr>
            <a:r>
              <a:rPr lang="cs-CZ" dirty="0" smtClean="0"/>
              <a:t>vhodné oblečení(noční košile, spodní prádlo,..)</a:t>
            </a:r>
          </a:p>
          <a:p>
            <a:pPr>
              <a:buFontTx/>
              <a:buChar char="-"/>
            </a:pPr>
            <a:r>
              <a:rPr lang="cs-CZ" dirty="0" smtClean="0"/>
              <a:t>přezůvky</a:t>
            </a:r>
          </a:p>
          <a:p>
            <a:pPr>
              <a:buFontTx/>
              <a:buChar char="-"/>
            </a:pPr>
            <a:r>
              <a:rPr lang="cs-CZ" dirty="0" smtClean="0"/>
              <a:t>toaletní potřeby + toaletní papír</a:t>
            </a:r>
          </a:p>
          <a:p>
            <a:pPr marL="0" indent="0">
              <a:buNone/>
            </a:pPr>
            <a:r>
              <a:rPr lang="cs-CZ" dirty="0" smtClean="0"/>
              <a:t>-   ručník</a:t>
            </a:r>
          </a:p>
          <a:p>
            <a:pPr>
              <a:buFontTx/>
              <a:buChar char="-"/>
            </a:pPr>
            <a:r>
              <a:rPr lang="cs-CZ" dirty="0" smtClean="0"/>
              <a:t>vložky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5" name="Slunce 4"/>
          <p:cNvSpPr/>
          <p:nvPr/>
        </p:nvSpPr>
        <p:spPr>
          <a:xfrm>
            <a:off x="3871601" y="3933056"/>
            <a:ext cx="1872208" cy="1440160"/>
          </a:xfrm>
          <a:prstGeom prst="sun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49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 Taška z porodnice domů: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pohodlné oblečení pro matku</a:t>
            </a:r>
          </a:p>
          <a:p>
            <a:pPr>
              <a:buFontTx/>
              <a:buChar char="-"/>
            </a:pPr>
            <a:r>
              <a:rPr lang="cs-CZ" dirty="0" smtClean="0"/>
              <a:t>přenosná taška z kočárku pro dítě</a:t>
            </a:r>
          </a:p>
          <a:p>
            <a:pPr>
              <a:buFontTx/>
              <a:buChar char="-"/>
            </a:pPr>
            <a:r>
              <a:rPr lang="cs-CZ" dirty="0" smtClean="0"/>
              <a:t>oblečení pro dítě- košilka, kabátek, dupačky,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čepička, ponožky</a:t>
            </a:r>
          </a:p>
          <a:p>
            <a:pPr>
              <a:buFontTx/>
              <a:buChar char="-"/>
            </a:pPr>
            <a:r>
              <a:rPr lang="cs-CZ" dirty="0" smtClean="0"/>
              <a:t>vlněnou nebo bavlněnou deku, zavinovačku</a:t>
            </a:r>
          </a:p>
          <a:p>
            <a:pPr marL="0" indent="0">
              <a:buNone/>
            </a:pPr>
            <a:r>
              <a:rPr lang="cs-CZ" dirty="0" smtClean="0"/>
              <a:t>-   pleny</a:t>
            </a:r>
            <a:endParaRPr lang="cs-CZ" dirty="0"/>
          </a:p>
        </p:txBody>
      </p:sp>
      <p:sp>
        <p:nvSpPr>
          <p:cNvPr id="2" name="7cípá hvězda 1"/>
          <p:cNvSpPr/>
          <p:nvPr/>
        </p:nvSpPr>
        <p:spPr>
          <a:xfrm>
            <a:off x="3563888" y="4458816"/>
            <a:ext cx="914400" cy="914400"/>
          </a:xfrm>
          <a:prstGeom prst="star7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7cípá hvězda 3"/>
          <p:cNvSpPr/>
          <p:nvPr/>
        </p:nvSpPr>
        <p:spPr>
          <a:xfrm flipH="1" flipV="1">
            <a:off x="6948264" y="1268760"/>
            <a:ext cx="1034401" cy="864096"/>
          </a:xfrm>
          <a:prstGeom prst="star7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879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Výbavička pro miminko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-   košilky, trička nebo body ,dupačky(5-7 kusů)</a:t>
            </a:r>
          </a:p>
          <a:p>
            <a:pPr>
              <a:buFontTx/>
              <a:buChar char="-"/>
            </a:pPr>
            <a:r>
              <a:rPr lang="cs-CZ" dirty="0" smtClean="0"/>
              <a:t>svetříky nebo kabátky(2 kusy)</a:t>
            </a:r>
          </a:p>
          <a:p>
            <a:pPr>
              <a:buFontTx/>
              <a:buChar char="-"/>
            </a:pPr>
            <a:r>
              <a:rPr lang="cs-CZ" dirty="0" smtClean="0"/>
              <a:t>čepičky(2kusy)</a:t>
            </a:r>
          </a:p>
          <a:p>
            <a:pPr>
              <a:buFontTx/>
              <a:buChar char="-"/>
            </a:pPr>
            <a:r>
              <a:rPr lang="cs-CZ" dirty="0" smtClean="0"/>
              <a:t>ponožky, rukavičky, kombinézy</a:t>
            </a:r>
          </a:p>
          <a:p>
            <a:pPr>
              <a:buFontTx/>
              <a:buChar char="-"/>
            </a:pPr>
            <a:r>
              <a:rPr lang="cs-CZ" dirty="0" smtClean="0"/>
              <a:t>dětská deka, zavinovačka</a:t>
            </a:r>
          </a:p>
          <a:p>
            <a:pPr>
              <a:buFontTx/>
              <a:buChar char="-"/>
            </a:pPr>
            <a:r>
              <a:rPr lang="cs-CZ" dirty="0" smtClean="0"/>
              <a:t>plenky, plenkové kalhotky</a:t>
            </a:r>
          </a:p>
          <a:p>
            <a:pPr marL="0" indent="0">
              <a:buNone/>
            </a:pPr>
            <a:r>
              <a:rPr lang="cs-CZ" dirty="0" smtClean="0"/>
              <a:t>-   žínky, ručníky, osušky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6588224" y="3645024"/>
            <a:ext cx="1440160" cy="1368152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09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u="sng" dirty="0"/>
              <a:t> </a:t>
            </a:r>
            <a:r>
              <a:rPr lang="cs-CZ" b="1" u="sng" dirty="0" smtClean="0"/>
              <a:t>Pomůcky pro miminko:  </a:t>
            </a:r>
          </a:p>
          <a:p>
            <a:pPr>
              <a:buFontTx/>
              <a:buChar char="-"/>
            </a:pPr>
            <a:r>
              <a:rPr lang="cs-CZ" dirty="0" smtClean="0"/>
              <a:t>plastová vanička</a:t>
            </a:r>
          </a:p>
          <a:p>
            <a:pPr>
              <a:buFontTx/>
              <a:buChar char="-"/>
            </a:pPr>
            <a:r>
              <a:rPr lang="cs-CZ" dirty="0" smtClean="0"/>
              <a:t>přebalovací podložka</a:t>
            </a:r>
          </a:p>
          <a:p>
            <a:pPr>
              <a:buFontTx/>
              <a:buChar char="-"/>
            </a:pPr>
            <a:r>
              <a:rPr lang="cs-CZ" dirty="0" smtClean="0"/>
              <a:t>dětská postýlka</a:t>
            </a:r>
          </a:p>
          <a:p>
            <a:pPr>
              <a:buFontTx/>
              <a:buChar char="-"/>
            </a:pPr>
            <a:r>
              <a:rPr lang="cs-CZ" dirty="0" smtClean="0"/>
              <a:t>kočárek, autosedačka</a:t>
            </a:r>
          </a:p>
          <a:p>
            <a:pPr>
              <a:buFontTx/>
              <a:buChar char="-"/>
            </a:pPr>
            <a:r>
              <a:rPr lang="cs-CZ" dirty="0" smtClean="0"/>
              <a:t>teploměr, kartáček na vlásky, nůžky</a:t>
            </a:r>
          </a:p>
          <a:p>
            <a:pPr marL="0" indent="0">
              <a:buNone/>
            </a:pPr>
            <a:r>
              <a:rPr lang="cs-CZ" dirty="0" smtClean="0"/>
              <a:t>-   dětská kosmetika</a:t>
            </a:r>
          </a:p>
        </p:txBody>
      </p:sp>
      <p:sp>
        <p:nvSpPr>
          <p:cNvPr id="2" name="Srdce 1"/>
          <p:cNvSpPr/>
          <p:nvPr/>
        </p:nvSpPr>
        <p:spPr>
          <a:xfrm>
            <a:off x="5148064" y="1484784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rdce 3"/>
          <p:cNvSpPr/>
          <p:nvPr/>
        </p:nvSpPr>
        <p:spPr>
          <a:xfrm>
            <a:off x="6948264" y="4653136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695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217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Přípravy před porodem</vt:lpstr>
      <vt:lpstr>Příprava k porodu</vt:lpstr>
      <vt:lpstr>Příprava věcí do porodnice</vt:lpstr>
      <vt:lpstr>Prezentace aplikace PowerPoint</vt:lpstr>
      <vt:lpstr>Prezentace aplikace PowerPoint</vt:lpstr>
      <vt:lpstr> Výbavička pro miminko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Porod</dc:title>
  <dc:creator>Ivana Matasová</dc:creator>
  <cp:lastModifiedBy>Ivana Matasová</cp:lastModifiedBy>
  <cp:revision>16</cp:revision>
  <dcterms:created xsi:type="dcterms:W3CDTF">2011-03-16T18:27:16Z</dcterms:created>
  <dcterms:modified xsi:type="dcterms:W3CDTF">2011-03-30T10:39:39Z</dcterms:modified>
</cp:coreProperties>
</file>