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56" r:id="rId2"/>
    <p:sldId id="257" r:id="rId3"/>
    <p:sldId id="258" r:id="rId4"/>
    <p:sldId id="259" r:id="rId5"/>
    <p:sldId id="263" r:id="rId6"/>
    <p:sldId id="267" r:id="rId7"/>
    <p:sldId id="264" r:id="rId8"/>
    <p:sldId id="265" r:id="rId9"/>
    <p:sldId id="268" r:id="rId10"/>
    <p:sldId id="266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90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lIns="45720" tIns="0" rIns="45720" bIns="0" anchor="b">
            <a:scene3d>
              <a:camera prst="orthographicFront"/>
              <a:lightRig rig="soft" dir="t">
                <a:rot lat="0" lon="0" rev="17220000"/>
              </a:lightRig>
            </a:scene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8D6E94-55B6-4CD2-8DC6-81F38BE47F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999410-355A-4757-AF9F-FBD7071850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0C00E2-6AC8-4F03-8E19-7D89B5D424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61D753-BD88-4289-91F8-5643A7528D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87268C-767E-4CC9-AF5C-16B213F56D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98217B-94B0-46B0-8A99-5BDBA6626B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6A3057-90E9-4D44-8126-21BDC83161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391633-CA94-458B-B443-D2454F211F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rIns="45720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4A1409-5953-4D34-8206-3AB4D3CF96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6BDF8C-83A3-487E-8868-9896509DAB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1A8747-03B4-461D-9A33-21BB4982F1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625" y="228600"/>
            <a:ext cx="854075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301625" y="1600200"/>
            <a:ext cx="4194175" cy="44989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194175" cy="44989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5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5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B7F703-95C9-4457-ABD9-F9E27CE1E0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27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70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  <a:latin typeface="Tahoma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  <a:latin typeface="Tahoma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 smtClean="0">
                <a:solidFill>
                  <a:schemeClr val="tx1">
                    <a:shade val="50000"/>
                  </a:schemeClr>
                </a:solidFill>
                <a:latin typeface="Tahoma" charset="0"/>
              </a:defRPr>
            </a:lvl1pPr>
          </a:lstStyle>
          <a:p>
            <a:pPr>
              <a:defRPr/>
            </a:pPr>
            <a:fld id="{DD6E0D9B-E644-4F8A-B2EC-6515FBD584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63" r:id="rId1"/>
    <p:sldLayoutId id="2147483764" r:id="rId2"/>
    <p:sldLayoutId id="2147483773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  <p:sldLayoutId id="2147483774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100" b="1" kern="120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/>
        </a:defRPr>
      </a:lvl2pPr>
      <a:lvl3pPr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/>
        </a:defRPr>
      </a:lvl3pPr>
      <a:lvl4pPr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/>
        </a:defRPr>
      </a:lvl4pPr>
      <a:lvl5pPr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/>
        </a:defRPr>
      </a:lvl5pPr>
      <a:lvl6pPr marL="4572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/>
        </a:defRPr>
      </a:lvl6pPr>
      <a:lvl7pPr marL="9144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/>
        </a:defRPr>
      </a:lvl7pPr>
      <a:lvl8pPr marL="13716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/>
        </a:defRPr>
      </a:lvl8pPr>
      <a:lvl9pPr marL="18288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/>
        </a:defRPr>
      </a:lvl9pPr>
    </p:titleStyle>
    <p:bodyStyle>
      <a:lvl1pPr marL="547688" indent="-411163" algn="l" rtl="0" fontAlgn="base">
        <a:spcBef>
          <a:spcPct val="20000"/>
        </a:spcBef>
        <a:spcAft>
          <a:spcPct val="0"/>
        </a:spcAft>
        <a:buClr>
          <a:srgbClr val="F9F9F9"/>
        </a:buClr>
        <a:buSzPct val="65000"/>
        <a:buFont typeface="Wingdings 2" pitchFamily="18" charset="2"/>
        <a:buChar char="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363" indent="-282575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 2" pitchFamily="18" charset="2"/>
        <a:buChar char="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475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95000"/>
        <a:buFont typeface="Wingdings" pitchFamily="2" charset="2"/>
        <a:buChar char="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2550" indent="-182563" algn="l" rtl="0" fontAlgn="base">
        <a:spcBef>
          <a:spcPct val="20000"/>
        </a:spcBef>
        <a:spcAft>
          <a:spcPct val="0"/>
        </a:spcAft>
        <a:buClr>
          <a:schemeClr val="tx1"/>
        </a:buClr>
        <a:buSzPct val="100000"/>
        <a:buFont typeface="Wingdings 3" pitchFamily="18" charset="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4638" indent="-182563" algn="l" rtl="0" fontAlgn="base">
        <a:spcBef>
          <a:spcPct val="20000"/>
        </a:spcBef>
        <a:spcAft>
          <a:spcPct val="0"/>
        </a:spcAft>
        <a:buClr>
          <a:schemeClr val="tx1"/>
        </a:buClr>
        <a:buFont typeface="Wingdings 2" pitchFamily="18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notes3.czso.cz/csu/2005edicniplan.nsf/krajkapitola/13-7205-05-2000_az_2004-300" TargetMode="Externa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cs.wikipedia.org/wiki/Soubor:Ch%C5%99iby_-_pohled_od_H%C3%BDsel.JPG" TargetMode="Externa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cs.wikipedia.org/wiki/Soubor:Vr%C5%A1ateck%C3%A1_bradl%C3%A11.jpg" TargetMode="Externa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cs.wikipedia.org/wiki/Soubor:Velka_Javorina-vysilac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cestovani.idnes.cz/foto.aspx?foto1=TOM2f0e54_javorniky11.jpg" TargetMode="Externa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9.jpeg"/><Relationship Id="rId4" Type="http://schemas.openxmlformats.org/officeDocument/2006/relationships/hyperlink" Target="http://regiony.ic.cz/index.php?clanek=povrch&amp;dir=slezsko&amp;menu=slezsko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www.panoramio.com/photo/55268580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regiony.ic.cz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anoramio.com/photo/55268580" TargetMode="External"/><Relationship Id="rId3" Type="http://schemas.openxmlformats.org/officeDocument/2006/relationships/hyperlink" Target="http://cs.wikipedia.org/wiki/Soubor:Ch%C5%99iby_-_pohled_od_H%C3%BDsel.JPG" TargetMode="External"/><Relationship Id="rId7" Type="http://schemas.openxmlformats.org/officeDocument/2006/relationships/hyperlink" Target="http://regiony.ic.cz/index.php?clanek=povrch&amp;dir=slezsko&amp;menu=slezsko" TargetMode="External"/><Relationship Id="rId2" Type="http://schemas.openxmlformats.org/officeDocument/2006/relationships/hyperlink" Target="http://notes3.czso.cz/csu/2005edicniplan.nsf/krajkapitola/13-7205-05-2000_az_2004-30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estovani.idnes.cz/foto.aspx?foto1=TOM2f0e54_javorniky11.jpg" TargetMode="External"/><Relationship Id="rId5" Type="http://schemas.openxmlformats.org/officeDocument/2006/relationships/hyperlink" Target="http://cs.wikipedia.org/wiki/Soubor:Velka_Javorina-vysilac.jpg" TargetMode="External"/><Relationship Id="rId4" Type="http://schemas.openxmlformats.org/officeDocument/2006/relationships/hyperlink" Target="http://cs.wikipedia.org/wiki/Soubor:Vr%C5%A1ateck%C3%A1_bradl%C3%A11.jpg" TargetMode="External"/><Relationship Id="rId9" Type="http://schemas.openxmlformats.org/officeDocument/2006/relationships/hyperlink" Target="http://www.google.cz/url?sa=i&amp;rct=j&amp;q=&amp;esrc=s&amp;source=images&amp;cd=&amp;docid=UjsKqu_1D1a5MM&amp;tbnid=sb2A3FaV-l2cqM:&amp;ved=0CAQQjB0&amp;url=http%3A%2F%2Fregiony.ic.cz%2Fclanky%2Fmorava%2Fmorava.doc&amp;ei=S3uPUYqYFMiYtQaesYGgDA&amp;psig=AFQjCNG1kZybH9JEzdJWYoR0QYpv76Cqqw&amp;ust=136844409047020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Obrázek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8" name="Picture 7" descr="LOGO_obdelnik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056" name="Group 8"/>
          <p:cNvGraphicFramePr>
            <a:graphicFrameLocks noGrp="1"/>
          </p:cNvGraphicFramePr>
          <p:nvPr/>
        </p:nvGraphicFramePr>
        <p:xfrm>
          <a:off x="971550" y="1989138"/>
          <a:ext cx="7345363" cy="2250440"/>
        </p:xfrm>
        <a:graphic>
          <a:graphicData uri="http://schemas.openxmlformats.org/drawingml/2006/table">
            <a:tbl>
              <a:tblPr/>
              <a:tblGrid>
                <a:gridCol w="3673475"/>
                <a:gridCol w="36718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4F271C"/>
                            </a:outerShdw>
                          </a:effectLst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4F271C"/>
                            </a:outerShdw>
                          </a:effectLst>
                          <a:latin typeface="Arial" charset="0"/>
                        </a:rPr>
                        <a:t>Základní škola T. G. Masaryka, 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4F271C"/>
                            </a:outerShdw>
                          </a:effectLst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4F271C"/>
                            </a:outerShdw>
                          </a:effectLst>
                          <a:latin typeface="Arial" charset="0"/>
                        </a:rPr>
                        <a:t>Mgr.Iva Drgáčová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4F271C"/>
                            </a:outerShdw>
                          </a:effectLst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4F271C"/>
                            </a:outerShdw>
                          </a:effectLst>
                          <a:latin typeface="Arial" charset="0"/>
                        </a:rPr>
                        <a:t>VY-32-INOVACE-03-Zlínský kraj-povrch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4F271C"/>
                            </a:outerShdw>
                          </a:effectLst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4F271C"/>
                            </a:outerShdw>
                          </a:effectLst>
                          <a:latin typeface="Arial" charset="0"/>
                        </a:rPr>
                        <a:t>Místo, kde žijeme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4F271C"/>
                            </a:outerShdw>
                          </a:effectLst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4F271C"/>
                            </a:outerShdw>
                          </a:effectLst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mtClean="0"/>
              <a:t>Povrch Zlínského kraje	</a:t>
            </a:r>
          </a:p>
        </p:txBody>
      </p:sp>
      <p:sp>
        <p:nvSpPr>
          <p:cNvPr id="7171" name="Rectangle 3"/>
          <p:cNvSpPr>
            <a:spLocks noGrp="1" noRot="1" noChangeArrowheads="1"/>
          </p:cNvSpPr>
          <p:nvPr>
            <p:ph type="body" sz="half" idx="1"/>
          </p:nvPr>
        </p:nvSpPr>
        <p:spPr/>
        <p:txBody>
          <a:bodyPr/>
          <a:lstStyle/>
          <a:p>
            <a:r>
              <a:rPr lang="cs-CZ" smtClean="0"/>
              <a:t>krajina je převážně hornatá</a:t>
            </a:r>
          </a:p>
        </p:txBody>
      </p:sp>
      <p:pic>
        <p:nvPicPr>
          <p:cNvPr id="7172" name="Picture 4" descr="Zlinsko-hornate">
            <a:hlinkClick r:id="rId2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1908175" y="2781300"/>
            <a:ext cx="5257800" cy="372110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4" dur="500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8" name="Rectangle 6"/>
          <p:cNvSpPr>
            <a:spLocks noGrp="1" noRot="1" noChangeArrowheads="1"/>
          </p:cNvSpPr>
          <p:nvPr>
            <p:ph type="body" sz="half" idx="1"/>
          </p:nvPr>
        </p:nvSpPr>
        <p:spPr>
          <a:xfrm>
            <a:off x="323850" y="836613"/>
            <a:ext cx="8569325" cy="1200150"/>
          </a:xfrm>
        </p:spPr>
        <p:txBody>
          <a:bodyPr/>
          <a:lstStyle/>
          <a:p>
            <a:r>
              <a:rPr lang="cs-CZ" smtClean="0"/>
              <a:t>západní část vyplňují Chřiby</a:t>
            </a:r>
          </a:p>
          <a:p>
            <a:endParaRPr lang="cs-CZ" smtClean="0"/>
          </a:p>
          <a:p>
            <a:endParaRPr lang="cs-CZ" smtClean="0"/>
          </a:p>
        </p:txBody>
      </p:sp>
      <p:pic>
        <p:nvPicPr>
          <p:cNvPr id="8199" name="Picture 7" descr="CHřiby">
            <a:hlinkClick r:id="rId2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4284663" y="2354263"/>
            <a:ext cx="4497387" cy="3221037"/>
          </a:xfrm>
        </p:spPr>
      </p:pic>
      <p:sp>
        <p:nvSpPr>
          <p:cNvPr id="16387" name="Text Box 9"/>
          <p:cNvSpPr txBox="1">
            <a:spLocks noChangeArrowheads="1"/>
          </p:cNvSpPr>
          <p:nvPr/>
        </p:nvSpPr>
        <p:spPr bwMode="auto">
          <a:xfrm>
            <a:off x="1116013" y="3860800"/>
            <a:ext cx="3384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Arial" charset="0"/>
            </a:endParaRPr>
          </a:p>
        </p:txBody>
      </p:sp>
      <p:sp>
        <p:nvSpPr>
          <p:cNvPr id="8202" name="Text Box 10"/>
          <p:cNvSpPr txBox="1">
            <a:spLocks noChangeArrowheads="1"/>
          </p:cNvSpPr>
          <p:nvPr/>
        </p:nvSpPr>
        <p:spPr bwMode="auto">
          <a:xfrm>
            <a:off x="827088" y="3213100"/>
            <a:ext cx="3600450" cy="1192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-"/>
            </a:pPr>
            <a:r>
              <a:rPr lang="cs-CZ">
                <a:latin typeface="Arial" charset="0"/>
              </a:rPr>
              <a:t>nevysoké</a:t>
            </a:r>
          </a:p>
          <a:p>
            <a:pPr>
              <a:spcBef>
                <a:spcPct val="50000"/>
              </a:spcBef>
              <a:buFontTx/>
              <a:buChar char="-"/>
            </a:pPr>
            <a:r>
              <a:rPr lang="cs-CZ">
                <a:latin typeface="Arial" charset="0"/>
              </a:rPr>
              <a:t> lesnaté</a:t>
            </a:r>
          </a:p>
          <a:p>
            <a:pPr>
              <a:spcBef>
                <a:spcPct val="50000"/>
              </a:spcBef>
              <a:buFontTx/>
              <a:buChar char="-"/>
            </a:pPr>
            <a:r>
              <a:rPr lang="cs-CZ">
                <a:latin typeface="Arial" charset="0"/>
              </a:rPr>
              <a:t> nejvyšší bod Brdo (86,7m)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1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81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4" dur="500"/>
                                        <p:tgtEl>
                                          <p:spTgt spid="8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500"/>
                                        <p:tgtEl>
                                          <p:spTgt spid="82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82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82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8" grpId="0" build="p"/>
      <p:bldP spid="8202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Rectangle 3"/>
          <p:cNvSpPr>
            <a:spLocks noGrp="1" noRot="1" noChangeArrowheads="1"/>
          </p:cNvSpPr>
          <p:nvPr>
            <p:ph type="body" sz="half" idx="1"/>
          </p:nvPr>
        </p:nvSpPr>
        <p:spPr>
          <a:xfrm>
            <a:off x="250825" y="620713"/>
            <a:ext cx="4224338" cy="1200150"/>
          </a:xfrm>
        </p:spPr>
        <p:txBody>
          <a:bodyPr/>
          <a:lstStyle/>
          <a:p>
            <a:r>
              <a:rPr lang="cs-CZ" smtClean="0"/>
              <a:t>východní část vyplňují Bílé Karpaty</a:t>
            </a:r>
          </a:p>
          <a:p>
            <a:endParaRPr lang="cs-CZ" smtClean="0"/>
          </a:p>
          <a:p>
            <a:endParaRPr lang="cs-CZ" smtClean="0"/>
          </a:p>
        </p:txBody>
      </p:sp>
      <p:pic>
        <p:nvPicPr>
          <p:cNvPr id="12296" name="Picture 8" descr="B">
            <a:hlinkClick r:id="rId2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1403350" y="1900238"/>
            <a:ext cx="6408738" cy="4637087"/>
          </a:xfrm>
        </p:spPr>
      </p:pic>
      <p:sp>
        <p:nvSpPr>
          <p:cNvPr id="17411" name="Text Box 5"/>
          <p:cNvSpPr txBox="1">
            <a:spLocks noChangeArrowheads="1"/>
          </p:cNvSpPr>
          <p:nvPr/>
        </p:nvSpPr>
        <p:spPr bwMode="auto">
          <a:xfrm>
            <a:off x="1116013" y="3860800"/>
            <a:ext cx="3384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Arial" charset="0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22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50825" y="549275"/>
            <a:ext cx="8540750" cy="4498975"/>
          </a:xfrm>
        </p:spPr>
        <p:txBody>
          <a:bodyPr/>
          <a:lstStyle/>
          <a:p>
            <a:r>
              <a:rPr lang="cs-CZ" smtClean="0"/>
              <a:t>nejvyšší vrchol je V. Javořina (930m)</a:t>
            </a:r>
          </a:p>
        </p:txBody>
      </p:sp>
      <p:pic>
        <p:nvPicPr>
          <p:cNvPr id="7" name="Obrázek 6" descr="Rozhledna JAvorina.jpg">
            <a:hlinkClick r:id="rId2"/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55875" y="1196975"/>
            <a:ext cx="4103688" cy="5472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"/>
          <p:cNvSpPr txBox="1">
            <a:spLocks noRot="1" noChangeArrowheads="1"/>
          </p:cNvSpPr>
          <p:nvPr/>
        </p:nvSpPr>
        <p:spPr>
          <a:xfrm>
            <a:off x="323850" y="404813"/>
            <a:ext cx="4189413" cy="6048375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548640" indent="-411480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/>
            </a:pPr>
            <a:r>
              <a:rPr lang="cs-CZ" sz="2400" dirty="0">
                <a:latin typeface="+mn-lt"/>
              </a:rPr>
              <a:t>na severu na Bílé Karpaty navazují</a:t>
            </a:r>
          </a:p>
          <a:p>
            <a:pPr marL="548640" indent="-411480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endParaRPr lang="cs-CZ" sz="2400" dirty="0">
              <a:latin typeface="+mn-lt"/>
            </a:endParaRPr>
          </a:p>
          <a:p>
            <a:pPr marL="548640" indent="-411480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endParaRPr lang="cs-CZ" sz="2400" dirty="0">
              <a:latin typeface="+mn-lt"/>
            </a:endParaRPr>
          </a:p>
          <a:p>
            <a:pPr marL="1005840" lvl="1" indent="-411480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/>
            </a:pPr>
            <a:r>
              <a:rPr lang="cs-CZ" sz="2400" dirty="0">
                <a:latin typeface="+mn-lt"/>
              </a:rPr>
              <a:t> Javorníky </a:t>
            </a:r>
          </a:p>
          <a:p>
            <a:pPr marL="1463040" lvl="2" indent="-411480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endParaRPr lang="cs-CZ" sz="2400" dirty="0">
              <a:latin typeface="+mn-lt"/>
            </a:endParaRPr>
          </a:p>
          <a:p>
            <a:pPr marL="1005840" lvl="1" indent="-411480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/>
            </a:pPr>
            <a:endParaRPr lang="cs-CZ" sz="2400" dirty="0">
              <a:latin typeface="+mn-lt"/>
            </a:endParaRPr>
          </a:p>
          <a:p>
            <a:pPr marL="1005840" lvl="1" indent="-411480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/>
            </a:pPr>
            <a:endParaRPr lang="cs-CZ" sz="2400" dirty="0">
              <a:latin typeface="+mn-lt"/>
            </a:endParaRPr>
          </a:p>
          <a:p>
            <a:pPr marL="1005840" lvl="1" indent="-411480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/>
            </a:pPr>
            <a:endParaRPr lang="cs-CZ" sz="2400" dirty="0">
              <a:latin typeface="+mn-lt"/>
            </a:endParaRPr>
          </a:p>
          <a:p>
            <a:pPr marL="1005840" lvl="1" indent="-411480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endParaRPr lang="cs-CZ" sz="2400" dirty="0">
              <a:latin typeface="+mn-lt"/>
            </a:endParaRPr>
          </a:p>
          <a:p>
            <a:pPr marL="1005840" lvl="1" indent="-411480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/>
            </a:pPr>
            <a:r>
              <a:rPr lang="cs-CZ" sz="2400" dirty="0">
                <a:latin typeface="+mn-lt"/>
              </a:rPr>
              <a:t> Moravskoslezské Beskydy </a:t>
            </a:r>
          </a:p>
          <a:p>
            <a:pPr marL="1463040" lvl="2" indent="-411480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/>
            </a:pPr>
            <a:r>
              <a:rPr lang="cs-CZ" sz="2000" dirty="0">
                <a:latin typeface="+mn-lt"/>
              </a:rPr>
              <a:t>Čertův mlýn (1206m)</a:t>
            </a:r>
          </a:p>
          <a:p>
            <a:pPr marL="1005840" lvl="1" indent="-411480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endParaRPr lang="cs-CZ" sz="2400" dirty="0">
              <a:latin typeface="+mn-lt"/>
            </a:endParaRPr>
          </a:p>
          <a:p>
            <a:pPr marL="1005840" lvl="1" indent="-411480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/>
            </a:pPr>
            <a:endParaRPr lang="cs-CZ" sz="2400" dirty="0">
              <a:latin typeface="+mn-lt"/>
            </a:endParaRPr>
          </a:p>
          <a:p>
            <a:pPr marL="548640" indent="-411480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/>
            </a:pPr>
            <a:endParaRPr lang="cs-CZ" sz="2800" dirty="0">
              <a:latin typeface="+mn-lt"/>
            </a:endParaRPr>
          </a:p>
          <a:p>
            <a:pPr marL="548640" indent="-411480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/>
            </a:pPr>
            <a:endParaRPr lang="cs-CZ" sz="2800" dirty="0">
              <a:latin typeface="+mn-lt"/>
            </a:endParaRPr>
          </a:p>
          <a:p>
            <a:pPr marL="548640" indent="-411480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/>
            </a:pPr>
            <a:endParaRPr lang="cs-CZ" sz="2800" dirty="0">
              <a:latin typeface="+mn-lt"/>
            </a:endParaRPr>
          </a:p>
          <a:p>
            <a:pPr marL="548640" indent="-411480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/>
            </a:pPr>
            <a:endParaRPr lang="cs-CZ" sz="2800" dirty="0">
              <a:latin typeface="+mn-lt"/>
            </a:endParaRPr>
          </a:p>
        </p:txBody>
      </p:sp>
      <p:pic>
        <p:nvPicPr>
          <p:cNvPr id="8" name="Obrázek 7" descr="javornik_patnik.jpg">
            <a:hlinkClick r:id="rId2"/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427538" y="836613"/>
            <a:ext cx="4381500" cy="287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beskydy_v.jpg">
            <a:hlinkClick r:id="rId4"/>
          </p:cNvPr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427538" y="3933825"/>
            <a:ext cx="4392612" cy="2779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Krajina má i úrodné nížiny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jižní část Hornomoravského úvalu (Haná)</a:t>
            </a:r>
          </a:p>
        </p:txBody>
      </p:sp>
      <p:pic>
        <p:nvPicPr>
          <p:cNvPr id="5" name="Obrázek 4" descr="hana.jpg">
            <a:hlinkClick r:id="rId2"/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03350" y="2492375"/>
            <a:ext cx="6121400" cy="4081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4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476250"/>
            <a:ext cx="8540750" cy="4498975"/>
          </a:xfrm>
        </p:spPr>
        <p:txBody>
          <a:bodyPr/>
          <a:lstStyle/>
          <a:p>
            <a:r>
              <a:rPr lang="cs-CZ" smtClean="0"/>
              <a:t>severní část Dolnomoravského úvalu (Slovácko)</a:t>
            </a:r>
          </a:p>
        </p:txBody>
      </p:sp>
      <p:pic>
        <p:nvPicPr>
          <p:cNvPr id="4" name="Obrázek 3" descr="dolnomoravsky uval.jpg">
            <a:hlinkClick r:id="rId2" action="ppaction://hlinkfile"/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42988" y="1341438"/>
            <a:ext cx="6985000" cy="5237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850106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Opakování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/>
              <a:t>Najdi nejvyšší vrcholy pohoří Šumava, Krušné hory, Bílé Karpaty, Orlické hory, Moravskoslezské Beskydy, Jeseníky</a:t>
            </a:r>
          </a:p>
          <a:p>
            <a:pPr>
              <a:buFont typeface="Wingdings 2" pitchFamily="18" charset="2"/>
              <a:buNone/>
            </a:pPr>
            <a:endParaRPr lang="cs-CZ" sz="2400" smtClean="0"/>
          </a:p>
          <a:p>
            <a:r>
              <a:rPr lang="cs-CZ" sz="2400" smtClean="0"/>
              <a:t>Zapiš jména vrcholů v pořadí od nejvyššího k nejnižšímu spolu s nadmořskou výškou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042988" y="4217988"/>
          <a:ext cx="7416824" cy="2640321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127267"/>
                <a:gridCol w="1089712"/>
                <a:gridCol w="3199845"/>
              </a:tblGrid>
              <a:tr h="880107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1. _____________________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4.  _____________________</a:t>
                      </a:r>
                    </a:p>
                  </a:txBody>
                  <a:tcPr/>
                </a:tc>
              </a:tr>
              <a:tr h="88010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2. _____________________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5.  _____________________</a:t>
                      </a:r>
                    </a:p>
                  </a:txBody>
                  <a:tcPr/>
                </a:tc>
              </a:tr>
              <a:tr h="88010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3. _____________________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6.  _____________________</a:t>
                      </a: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Zdroje informací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notes3.czso.cz/csu/2005edicniplan.nsf/krajkapitola/13-7205-05-2000_az_2004-300</a:t>
            </a:r>
            <a:endParaRPr lang="cs-CZ" sz="1600" dirty="0" smtClean="0"/>
          </a:p>
          <a:p>
            <a:r>
              <a:rPr lang="cs-CZ" sz="1600" dirty="0">
                <a:hlinkClick r:id="rId3"/>
              </a:rPr>
              <a:t>http://cs.wikipedia.org/wiki/Soubor:Ch%C5%99iby_-_</a:t>
            </a:r>
            <a:r>
              <a:rPr lang="cs-CZ" sz="1600" dirty="0" smtClean="0">
                <a:hlinkClick r:id="rId3"/>
              </a:rPr>
              <a:t>pohled_od_H%C3%BDsel.JPG</a:t>
            </a:r>
            <a:endParaRPr lang="cs-CZ" sz="1600" dirty="0" smtClean="0"/>
          </a:p>
          <a:p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cs.wikipedia.org/wiki/Soubor:Vr%C5%A1ateck%C3%A1_bradl%C3%A11.jpg</a:t>
            </a:r>
            <a:endParaRPr lang="cs-CZ" sz="1600" dirty="0" smtClean="0"/>
          </a:p>
          <a:p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cs.wikipedia.org/wiki/Soubor:Velka_Javorina-vysilac.jpg</a:t>
            </a:r>
            <a:endParaRPr lang="cs-CZ" sz="1600" dirty="0" smtClean="0"/>
          </a:p>
          <a:p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cestovani.idnes.cz/foto.aspx?foto1=TOM2f0e54_javorniky11.jpg</a:t>
            </a:r>
            <a:endParaRPr lang="cs-CZ" sz="1600" dirty="0" smtClean="0"/>
          </a:p>
          <a:p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regiony.ic.cz/index.php?clanek=povrch&amp;dir=slezsko&amp;menu=slezsko</a:t>
            </a:r>
            <a:endParaRPr lang="cs-CZ" sz="1600" dirty="0" smtClean="0"/>
          </a:p>
          <a:p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www.panoramio.com/photo/55268580</a:t>
            </a:r>
            <a:endParaRPr lang="cs-CZ" sz="1600" dirty="0" smtClean="0"/>
          </a:p>
          <a:p>
            <a:r>
              <a:rPr lang="cs-CZ" sz="1600" dirty="0">
                <a:hlinkClick r:id="rId9"/>
              </a:rPr>
              <a:t>regiony.ic.cz</a:t>
            </a:r>
            <a:endParaRPr lang="cs-CZ" sz="1600" dirty="0"/>
          </a:p>
          <a:p>
            <a:r>
              <a:rPr lang="cs-CZ" sz="1600" dirty="0" smtClean="0"/>
              <a:t>Petr </a:t>
            </a:r>
            <a:r>
              <a:rPr lang="cs-CZ" sz="1600" dirty="0" smtClean="0"/>
              <a:t>Chalupa, Věra Štiková – Vlastivěda 5, učebnice pro 5. ročník základní školy, Brno: Nová škola, </a:t>
            </a:r>
            <a:r>
              <a:rPr lang="cs-CZ" sz="1600" dirty="0" err="1" smtClean="0"/>
              <a:t>s.r.o.,ISBN</a:t>
            </a:r>
            <a:r>
              <a:rPr lang="cs-CZ" sz="1600" dirty="0" smtClean="0"/>
              <a:t> 80-7289-059-X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346</TotalTime>
  <Words>208</Words>
  <Application>Microsoft Office PowerPoint</Application>
  <PresentationFormat>Předvádění na obrazovce (4:3)</PresentationFormat>
  <Paragraphs>62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Vrchol</vt:lpstr>
      <vt:lpstr>Prezentace aplikace PowerPoint</vt:lpstr>
      <vt:lpstr>Povrch Zlínského kraje </vt:lpstr>
      <vt:lpstr>Prezentace aplikace PowerPoint</vt:lpstr>
      <vt:lpstr>Prezentace aplikace PowerPoint</vt:lpstr>
      <vt:lpstr>Prezentace aplikace PowerPoint</vt:lpstr>
      <vt:lpstr>Prezentace aplikace PowerPoint</vt:lpstr>
      <vt:lpstr>Krajina má i úrodné nížiny</vt:lpstr>
      <vt:lpstr>Prezentace aplikace PowerPoint</vt:lpstr>
      <vt:lpstr>Opakování </vt:lpstr>
      <vt:lpstr>Zdroje informací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Zlínský kraj</dc:title>
  <dc:creator>Murtis</dc:creator>
  <cp:lastModifiedBy>Drgáčová Iva</cp:lastModifiedBy>
  <cp:revision>25</cp:revision>
  <dcterms:created xsi:type="dcterms:W3CDTF">2011-10-29T13:44:22Z</dcterms:created>
  <dcterms:modified xsi:type="dcterms:W3CDTF">2013-05-12T11:25:12Z</dcterms:modified>
</cp:coreProperties>
</file>