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20"/>
  </p:notesMasterIdLst>
  <p:sldIdLst>
    <p:sldId id="272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65" r:id="rId14"/>
    <p:sldId id="267" r:id="rId15"/>
    <p:sldId id="268" r:id="rId16"/>
    <p:sldId id="271" r:id="rId17"/>
    <p:sldId id="273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1CF085-E0E2-48D4-89A2-DDE615A1CAEC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E76AA3-C4D5-4F87-B89C-7529F0930F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45707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E76AA3-C4D5-4F87-B89C-7529F0930FCB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9758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B4456-45BB-4C54-B338-2122DE834ED8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8B066-A210-45E5-97D9-B71DE43921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B4456-45BB-4C54-B338-2122DE834ED8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8B066-A210-45E5-97D9-B71DE4392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B4456-45BB-4C54-B338-2122DE834ED8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8B066-A210-45E5-97D9-B71DE43921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B4456-45BB-4C54-B338-2122DE834ED8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8B066-A210-45E5-97D9-B71DE4392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B4456-45BB-4C54-B338-2122DE834ED8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8B066-A210-45E5-97D9-B71DE43921B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B4456-45BB-4C54-B338-2122DE834ED8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8B066-A210-45E5-97D9-B71DE4392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B4456-45BB-4C54-B338-2122DE834ED8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8B066-A210-45E5-97D9-B71DE4392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B4456-45BB-4C54-B338-2122DE834ED8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8B066-A210-45E5-97D9-B71DE43921B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B4456-45BB-4C54-B338-2122DE834ED8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8B066-A210-45E5-97D9-B71DE4392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B4456-45BB-4C54-B338-2122DE834ED8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8B066-A210-45E5-97D9-B71DE4392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B4456-45BB-4C54-B338-2122DE834ED8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8B066-A210-45E5-97D9-B71DE4392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EA0B4456-45BB-4C54-B338-2122DE834ED8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77F8B066-A210-45E5-97D9-B71DE43921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hyperlink" Target="//upload.wikimedia.org/wikipedia/commons/9/9d/Grand-Hamster.jpg" TargetMode="Externa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09_&#381;ivo&#269;ichov&#233;%20na%20pol&#237;ch.pptx#-1,5,Prezentace aplikace PowerPoint" TargetMode="External"/><Relationship Id="rId7" Type="http://schemas.openxmlformats.org/officeDocument/2006/relationships/hyperlink" Target="VY_32_INOVACE_09_&#381;ivo&#269;ichov&#233;%20na%20pol&#237;ch.pptx#8. HMYZ" TargetMode="External"/><Relationship Id="rId2" Type="http://schemas.openxmlformats.org/officeDocument/2006/relationships/hyperlink" Target="VY_32_INOVACE_09_&#381;ivo&#269;ichov&#233;%20na%20pol&#237;ch.pptx#-1,4,Prezentace aplikace PowerPoin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VY_32_INOVACE_09_&#381;ivo&#269;ichov&#233;%20na%20pol&#237;ch.pptx#-1,8,HMYZ" TargetMode="External"/><Relationship Id="rId5" Type="http://schemas.openxmlformats.org/officeDocument/2006/relationships/hyperlink" Target="VY_32_INOVACE_09_&#381;ivo&#269;ichov&#233;%20na%20pol&#237;ch.pptx#-1,7,Prezentace aplikace PowerPoint" TargetMode="External"/><Relationship Id="rId4" Type="http://schemas.openxmlformats.org/officeDocument/2006/relationships/hyperlink" Target="VY_32_INOVACE_09_&#381;ivo&#269;ichov&#233;%20na%20pol&#237;ch.pptx#-1,6,Prezentace aplikace PowerPoint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VY_32_INOVACE_09_&#381;ivo&#269;ichov&#233;%20na%20pol&#237;ch.pptx#-1,13,Prezentace aplikace PowerPoint" TargetMode="External"/><Relationship Id="rId3" Type="http://schemas.openxmlformats.org/officeDocument/2006/relationships/hyperlink" Target="VY_32_INOVACE_09_&#381;ivo&#269;ichov&#233;%20na%20pol&#237;ch.pptx#-1,9,Prezentace aplikace PowerPoint" TargetMode="External"/><Relationship Id="rId7" Type="http://schemas.openxmlformats.org/officeDocument/2006/relationships/hyperlink" Target="VY_32_INOVACE_09_&#381;ivo&#269;ichov&#233;%20na%20pol&#237;ch.pptx#-1,14,Prezentace aplikace PowerPoint" TargetMode="External"/><Relationship Id="rId12" Type="http://schemas.openxmlformats.org/officeDocument/2006/relationships/hyperlink" Target="VY_32_INOVACE_09_&#381;ivo&#269;ichov&#233;%20na%20pol&#237;ch.pptx#13. Prezentace aplikace PowerPoint" TargetMode="External"/><Relationship Id="rId2" Type="http://schemas.openxmlformats.org/officeDocument/2006/relationships/hyperlink" Target="VY_32_INOVACE_09_&#381;ivo&#269;ichov&#233;%20na%20pol&#237;ch.pptx#-1,8,HMYZ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VY_32_INOVACE_09_&#381;ivo&#269;ichov&#233;%20na%20pol&#237;ch.pptx#-1,12,Prezentace aplikace PowerPoint" TargetMode="External"/><Relationship Id="rId11" Type="http://schemas.openxmlformats.org/officeDocument/2006/relationships/image" Target="../media/image37.png"/><Relationship Id="rId5" Type="http://schemas.openxmlformats.org/officeDocument/2006/relationships/hyperlink" Target="VY_32_INOVACE_09_&#381;ivo&#269;ichov&#233;%20na%20pol&#237;ch.pptx#-1,11,Prezentace aplikace PowerPoint" TargetMode="External"/><Relationship Id="rId10" Type="http://schemas.openxmlformats.org/officeDocument/2006/relationships/hyperlink" Target="VY_32_INOVACE_09_&#381;ivo&#269;ichov&#233;%20na%20pol&#237;ch.pptx#6. Prezentace aplikace PowerPoint" TargetMode="External"/><Relationship Id="rId4" Type="http://schemas.openxmlformats.org/officeDocument/2006/relationships/hyperlink" Target="VY_32_INOVACE_09_&#381;ivo&#269;ichov&#233;%20na%20pol&#237;ch.pptx#-1,10,Prezentace aplikace PowerPoint" TargetMode="External"/><Relationship Id="rId9" Type="http://schemas.openxmlformats.org/officeDocument/2006/relationships/image" Target="../media/image3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hyperlink" Target="VY_32_INOVACE_09_&#381;ivo&#269;ichov&#233;%20na%20pol&#237;ch.pptx#-1,14,Prezentace aplikace PowerPoin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VY_32_INOVACE_09_&#381;ivo&#269;ichov&#233;%20na%20pol&#237;ch.pptx#14. Prezentace aplikace PowerPoint" TargetMode="External"/><Relationship Id="rId4" Type="http://schemas.openxmlformats.org/officeDocument/2006/relationships/image" Target="../media/image3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27026800"/>
              </p:ext>
            </p:extLst>
          </p:nvPr>
        </p:nvGraphicFramePr>
        <p:xfrm>
          <a:off x="1331913" y="1343025"/>
          <a:ext cx="6623050" cy="4500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0" name="Prezentace" r:id="rId3" imgW="1751073" imgH="1313572" progId="PowerPoint.Show.12">
                  <p:embed/>
                </p:oleObj>
              </mc:Choice>
              <mc:Fallback>
                <p:oleObj name="Prezentace" r:id="rId3" imgW="1751073" imgH="1313572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1913" y="1343025"/>
                        <a:ext cx="6623050" cy="45005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68887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</a:p>
          <a:p>
            <a:r>
              <a:rPr lang="cs-CZ" dirty="0" smtClean="0"/>
              <a:t>Program slouží k procvičování a opakování </a:t>
            </a:r>
            <a:r>
              <a:rPr lang="cs-CZ" dirty="0" smtClean="0"/>
              <a:t>přírodovědného učiva ve 4. ročníku.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4664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43608" y="908720"/>
            <a:ext cx="6696744" cy="18002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prstTxWarp prst="textPlain">
              <a:avLst/>
            </a:prstTxWarp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ZVÍŘATA NA POLÍCH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3429000"/>
            <a:ext cx="727280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Živočichové tohoto společenstva dokonale splývají s okolím, aby se mohli na volných plochách skrýt před nepřáteli.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76477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1292" y="3861048"/>
            <a:ext cx="517277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Káně lesní patří mezi nejhojnější dravce u nás. Živí se převážně  umírajícími nebo mrtvými živočichy (hraboši, ptáky, rybami,..). Často vyhledává i auty sražená zvířata.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706966"/>
            <a:ext cx="20781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Káně lesní</a:t>
            </a:r>
            <a:endParaRPr lang="cs-CZ" sz="36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1285" y="1458103"/>
            <a:ext cx="2571750" cy="178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12877" y="706966"/>
            <a:ext cx="28971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Poštolka obecná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579225" y="414578"/>
            <a:ext cx="1774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25000"/>
                  </a:schemeClr>
                </a:solidFill>
              </a:rPr>
              <a:t>DRAVCI</a:t>
            </a:r>
            <a:endParaRPr lang="cs-CZ" sz="3200" b="1" dirty="0">
              <a:solidFill>
                <a:schemeClr val="accent6">
                  <a:lumMod val="2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503" y="1514877"/>
            <a:ext cx="2571957" cy="21301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0079" y="1514876"/>
            <a:ext cx="2563992" cy="21301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2631" y="3404267"/>
            <a:ext cx="2095500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77909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772017" y="456123"/>
            <a:ext cx="20874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Zajíc polní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36952" y="4579391"/>
            <a:ext cx="57023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Má hnědou srst, krátké přední končetiny,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ši delší než hlavu, jako pelech mu slouží</a:t>
            </a:r>
          </a:p>
          <a:p>
            <a:r>
              <a:rPr lang="cs-CZ" sz="2400" dirty="0" smtClean="0"/>
              <a:t>vyhloubené přírodní jamky. Je to býložravec.</a:t>
            </a:r>
          </a:p>
          <a:p>
            <a:r>
              <a:rPr lang="cs-CZ" sz="2400" dirty="0" smtClean="0"/>
              <a:t>Největším nepřítelem je liška a zdivočelí psi.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99014"/>
            <a:ext cx="4738990" cy="33545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9849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34669"/>
            <a:ext cx="2779558" cy="1920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7" y="990764"/>
            <a:ext cx="18017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Hraboš polní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81863" y="1032810"/>
            <a:ext cx="18126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Sysel obecný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37711" y="6038494"/>
            <a:ext cx="17568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Křeček polní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260648"/>
            <a:ext cx="27797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6">
                    <a:lumMod val="2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Hlodavci 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6">
                  <a:lumMod val="2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7102" y="1434669"/>
            <a:ext cx="2779558" cy="1920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51520" y="3591671"/>
            <a:ext cx="446449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Má krátkou hnědou srst, krátký ocas, rozmnožuje se 5 krát do roka, živí se zelenými částmi rostlin a semeny. Při přemnožení  se stává škůdcem.</a:t>
            </a:r>
          </a:p>
          <a:p>
            <a:r>
              <a:rPr lang="cs-CZ" sz="2400" dirty="0" smtClean="0"/>
              <a:t>Jeho nepřáteli jsou káně lesní, poštolka obecná, liška obecná,…</a:t>
            </a:r>
            <a:endParaRPr lang="cs-CZ" sz="24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494476"/>
            <a:ext cx="2606738" cy="214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4">
            <a:hlinkClick r:id="rId5"/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" name="Rectangle 5">
            <a:hlinkClick r:id="rId5"/>
          </p:cNvPr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2" name="Rectangle 6">
            <a:hlinkClick r:id="rId5"/>
          </p:cNvPr>
          <p:cNvSpPr>
            <a:spLocks noChangeArrowheads="1"/>
          </p:cNvSpPr>
          <p:nvPr/>
        </p:nvSpPr>
        <p:spPr bwMode="auto">
          <a:xfrm>
            <a:off x="304800" y="3048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4" name="Rectangle 7">
            <a:hlinkClick r:id="rId5"/>
          </p:cNvPr>
          <p:cNvSpPr>
            <a:spLocks noChangeArrowheads="1"/>
          </p:cNvSpPr>
          <p:nvPr/>
        </p:nvSpPr>
        <p:spPr bwMode="auto">
          <a:xfrm>
            <a:off x="457200" y="457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6" name="Rectangle 8">
            <a:hlinkClick r:id="rId5"/>
          </p:cNvPr>
          <p:cNvSpPr>
            <a:spLocks noChangeArrowheads="1"/>
          </p:cNvSpPr>
          <p:nvPr/>
        </p:nvSpPr>
        <p:spPr bwMode="auto">
          <a:xfrm>
            <a:off x="60960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7180" y="3861048"/>
            <a:ext cx="2565733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227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6627" y="362134"/>
            <a:ext cx="89289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905"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PTÁCI</a:t>
            </a:r>
            <a:endParaRPr lang="cs-CZ" sz="4000" b="1" dirty="0">
              <a:ln w="1905">
                <a:solidFill>
                  <a:schemeClr val="accent6">
                    <a:lumMod val="75000"/>
                  </a:schemeClr>
                </a:solidFill>
              </a:ln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27255" y="1067030"/>
            <a:ext cx="20658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Koroptev polní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95203" y="994956"/>
            <a:ext cx="23487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Bažant obecný</a:t>
            </a:r>
            <a:endParaRPr lang="cs-CZ" sz="28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65599" y="3998566"/>
            <a:ext cx="841104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Koroptev i bažant patří mezi hrabavé ptáky. Jsou to všežravci. Živí se semeny, bobulemi, </a:t>
            </a:r>
            <a:r>
              <a:rPr lang="cs-CZ" sz="2000" dirty="0" smtClean="0"/>
              <a:t>zelenými </a:t>
            </a:r>
            <a:r>
              <a:rPr lang="cs-CZ" sz="2000" dirty="0" smtClean="0"/>
              <a:t>částmi rostlin, ale také drobným hmyzem. Můžeme je spatřit i v zimě, jsou ptáci stálí.</a:t>
            </a:r>
          </a:p>
          <a:p>
            <a:r>
              <a:rPr lang="cs-CZ" sz="2000" dirty="0" smtClean="0"/>
              <a:t>Jejich největším nepřítelem jsou dravci. Jsou lovnou zvěří člověka.</a:t>
            </a:r>
            <a:endParaRPr lang="cs-CZ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1501255"/>
            <a:ext cx="2983737" cy="2319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6" y="1501255"/>
            <a:ext cx="3248563" cy="2319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1653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04664"/>
            <a:ext cx="7776864" cy="86409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25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+mn-lt"/>
              </a:rPr>
              <a:t>HMYZ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25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+mn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95936" y="3872767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/>
              <a:t>Z typického vajíčka se líhne šeredná larvička, ta se změní v ještě šerednější larvičku, kukla není o mnoho hezčí a po týdnu se z kukly vynoří nádherný dospělec. Zpočátku žlutý, po pár dnech </a:t>
            </a:r>
            <a:r>
              <a:rPr lang="cs-CZ" sz="2400" dirty="0" smtClean="0"/>
              <a:t>rudý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412776"/>
            <a:ext cx="29113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Slunéčko sedmitečné</a:t>
            </a:r>
            <a:endParaRPr lang="cs-CZ" sz="24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394" y="4437112"/>
            <a:ext cx="2278497" cy="16887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1109" y="1874441"/>
            <a:ext cx="1940781" cy="2466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12776"/>
            <a:ext cx="3635142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82432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772816"/>
            <a:ext cx="2871417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324" y="881458"/>
            <a:ext cx="3002555" cy="19714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324" y="3118407"/>
            <a:ext cx="3002555" cy="26281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62313" y="881458"/>
            <a:ext cx="4039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Mandelinka bramborová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3" y="5091926"/>
            <a:ext cx="35194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Vajíčka ukládá na spodní</a:t>
            </a:r>
          </a:p>
          <a:p>
            <a:r>
              <a:rPr lang="cs-CZ" sz="2400" b="1" dirty="0" smtClean="0"/>
              <a:t> straně listů brambor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2408" y="5738256"/>
            <a:ext cx="37994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 vajíček se vylíhnou larvy </a:t>
            </a:r>
            <a:endParaRPr lang="cs-CZ" sz="2400" b="1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1593" y="1772816"/>
            <a:ext cx="2420632" cy="3167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8298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122590"/>
            <a:ext cx="2681564" cy="25992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70233" y="342904"/>
            <a:ext cx="26035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/>
              <a:t>Chroust obecný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1999" y="1122590"/>
            <a:ext cx="8675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larva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222541" y="4941626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/>
              <a:t>Dospělí chrousti se živí listy stromů, </a:t>
            </a:r>
            <a:r>
              <a:rPr lang="cs-CZ" sz="2000" dirty="0" smtClean="0"/>
              <a:t>ale</a:t>
            </a:r>
          </a:p>
          <a:p>
            <a:r>
              <a:rPr lang="cs-CZ" sz="2000" dirty="0" smtClean="0"/>
              <a:t>jejich </a:t>
            </a:r>
            <a:r>
              <a:rPr lang="cs-CZ" sz="2000" dirty="0"/>
              <a:t>larvy žijí pod zemí, kde se </a:t>
            </a:r>
            <a:r>
              <a:rPr lang="cs-CZ" sz="2000" dirty="0" err="1" smtClean="0"/>
              <a:t>prokou</a:t>
            </a:r>
            <a:r>
              <a:rPr lang="cs-CZ" sz="2000" dirty="0" smtClean="0"/>
              <a:t>-</a:t>
            </a:r>
          </a:p>
          <a:p>
            <a:r>
              <a:rPr lang="cs-CZ" sz="2000" dirty="0" smtClean="0"/>
              <a:t>sávají </a:t>
            </a:r>
            <a:r>
              <a:rPr lang="cs-CZ" sz="2000" dirty="0"/>
              <a:t>kořínky a často napadají </a:t>
            </a:r>
            <a:r>
              <a:rPr lang="cs-CZ" sz="2000" dirty="0" smtClean="0"/>
              <a:t>obilniny.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4688646" y="3861048"/>
            <a:ext cx="417646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Larvy se začnou líhnout za 4–6 týdnů. Larvy (neboli ponravy) jsou aktivní pouze na jaře a v létě a v zimních měsících přezimují 20–100 cm pod povrchem. Žijí v zemi 4 roky (v chladnějším klimatu až 5 let), dokud nedorostou velikosti 4–5 cm, pak se na podzim zakuklí a na jaře vylézají opět dospělci.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783" y="854405"/>
            <a:ext cx="2457450" cy="398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86498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2592" y="3429000"/>
            <a:ext cx="4208221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570" y="1124744"/>
            <a:ext cx="2549912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12474"/>
            <a:ext cx="2448272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1124745"/>
            <a:ext cx="2780767" cy="2133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420008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Včela medonosná</a:t>
            </a:r>
            <a:endParaRPr lang="cs-CZ" sz="2800" b="1" dirty="0"/>
          </a:p>
        </p:txBody>
      </p:sp>
      <p:sp>
        <p:nvSpPr>
          <p:cNvPr id="6" name="Obdélník 5"/>
          <p:cNvSpPr/>
          <p:nvPr/>
        </p:nvSpPr>
        <p:spPr>
          <a:xfrm>
            <a:off x="216025" y="328176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/>
              <a:t>Včelstvo je zpravidla složeno z jedné matky, mnoha dělnic, a určitého množství </a:t>
            </a:r>
            <a:r>
              <a:rPr lang="cs-CZ" sz="2400" dirty="0" smtClean="0"/>
              <a:t>trubců.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58238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692696"/>
            <a:ext cx="6338418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/>
              <a:t>Matka</a:t>
            </a:r>
            <a:r>
              <a:rPr lang="cs-CZ" sz="2400" dirty="0"/>
              <a:t> – její úlohou je klást vajíčka, čímž zabezpečuje obnovu včelstva</a:t>
            </a:r>
          </a:p>
          <a:p>
            <a:r>
              <a:rPr lang="cs-CZ" sz="2400" dirty="0"/>
              <a:t> </a:t>
            </a:r>
            <a:r>
              <a:rPr lang="cs-CZ" sz="2400" b="1" u="sng" dirty="0"/>
              <a:t>Trubec</a:t>
            </a:r>
            <a:r>
              <a:rPr lang="cs-CZ" sz="2400" dirty="0"/>
              <a:t> – jeho úlohou je oplodnit mladé matky</a:t>
            </a:r>
            <a:r>
              <a:rPr lang="cs-CZ" sz="2400" dirty="0" smtClean="0"/>
              <a:t>;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v případě potřeby pomáhá zahřívat včelí plod, díky své vyšší tělesné teplotě, než jakou mají dělnice</a:t>
            </a:r>
          </a:p>
          <a:p>
            <a:r>
              <a:rPr lang="cs-CZ" sz="2400" dirty="0"/>
              <a:t> </a:t>
            </a:r>
            <a:r>
              <a:rPr lang="cs-CZ" sz="2400" b="1" u="sng" dirty="0"/>
              <a:t>Dělnice</a:t>
            </a:r>
            <a:r>
              <a:rPr lang="cs-CZ" sz="2400" dirty="0"/>
              <a:t> – vykonávají pro včelstvo všechny ostatní potřebné práce, jako je: vyhledávání a přinášení potravy (nektar, medovice, pyl, voda), zpracovávání medu z nektaru a medovice, konzervování pylu, stavbu plástů, krmení matky, trubců a plodu, střežení vchodu do úlu, úklid a čištění, větrání a udržování správné teploty v úlu </a:t>
            </a:r>
            <a:endParaRPr lang="cs-CZ" sz="2400" dirty="0" smtClean="0"/>
          </a:p>
          <a:p>
            <a:r>
              <a:rPr lang="cs-CZ" sz="2400" dirty="0" smtClean="0"/>
              <a:t>a </a:t>
            </a:r>
            <a:r>
              <a:rPr lang="cs-CZ" sz="2400" dirty="0"/>
              <a:t>řada dalších činností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403398" y="4365104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roj</a:t>
            </a:r>
            <a:endParaRPr lang="cs-CZ" sz="24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263556"/>
            <a:ext cx="1944216" cy="31015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6799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8115" y="2132856"/>
            <a:ext cx="4172997" cy="29320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039643" y="5064859"/>
            <a:ext cx="320953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Zavíčkovaný včelí plod</a:t>
            </a:r>
          </a:p>
        </p:txBody>
      </p:sp>
      <p:sp>
        <p:nvSpPr>
          <p:cNvPr id="5" name="Obdélník 4"/>
          <p:cNvSpPr/>
          <p:nvPr/>
        </p:nvSpPr>
        <p:spPr>
          <a:xfrm>
            <a:off x="1835696" y="5157191"/>
            <a:ext cx="8675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larvy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755576" y="692696"/>
            <a:ext cx="749359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Dospělec vylézá z buňky po vykousání jejího víčka. Celkový vývoj matky trvá 16 dní, dělnice 21 dní, a trubce 24 dní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231" y="2132857"/>
            <a:ext cx="3738473" cy="2951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7282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856378"/>
            <a:ext cx="1908892" cy="20263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4187" y="1111672"/>
            <a:ext cx="1783444" cy="24611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67744" y="620688"/>
            <a:ext cx="42562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Poznáš další obyvatele polí?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81444" y="3111160"/>
            <a:ext cx="21050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Kobylka zelená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4798" y="3115046"/>
            <a:ext cx="19672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Čmelák zemní</a:t>
            </a:r>
            <a:endParaRPr lang="cs-CZ" sz="2400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045" y="3856378"/>
            <a:ext cx="3194717" cy="2026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7232" y="5882757"/>
            <a:ext cx="18854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Škvor obecný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43050" y="3136730"/>
            <a:ext cx="17812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Cvrček polní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93110" y="5928923"/>
            <a:ext cx="18998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Bělásek zelný</a:t>
            </a:r>
            <a:endParaRPr lang="cs-CZ" sz="24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078" y="1282948"/>
            <a:ext cx="2616649" cy="178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2537" y="1390907"/>
            <a:ext cx="2371725" cy="1704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420" y="3867240"/>
            <a:ext cx="2262828" cy="20263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9946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Kteří dravci loví na polích ?</a:t>
            </a:r>
          </a:p>
          <a:p>
            <a:r>
              <a:rPr lang="cs-CZ" dirty="0" smtClean="0"/>
              <a:t>Vyjmenuj hlodavce, kteří mají své nory na polích.</a:t>
            </a:r>
          </a:p>
          <a:p>
            <a:r>
              <a:rPr lang="cs-CZ" dirty="0" smtClean="0"/>
              <a:t>Kde má pelíšek zajíc? </a:t>
            </a:r>
          </a:p>
          <a:p>
            <a:r>
              <a:rPr lang="cs-CZ" dirty="0" smtClean="0"/>
              <a:t>Které ptáky můžeme spatřit v polích? Co o nich víš?</a:t>
            </a:r>
          </a:p>
          <a:p>
            <a:r>
              <a:rPr lang="cs-CZ" dirty="0" smtClean="0"/>
              <a:t>Který škodlivý hmyz žije na polích?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5313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6851" y="511504"/>
            <a:ext cx="8551613" cy="1271184"/>
          </a:xfrm>
        </p:spPr>
        <p:txBody>
          <a:bodyPr>
            <a:normAutofit/>
          </a:bodyPr>
          <a:lstStyle/>
          <a:p>
            <a:r>
              <a:rPr lang="cs-CZ" dirty="0" smtClean="0"/>
              <a:t>Použitá literatura:</a:t>
            </a:r>
          </a:p>
          <a:p>
            <a:r>
              <a:rPr lang="cs-CZ" sz="1800" dirty="0" smtClean="0"/>
              <a:t>Přírodověda 4 učebnice pro 4.ročník základní </a:t>
            </a:r>
            <a:r>
              <a:rPr lang="cs-CZ" sz="1800" dirty="0" smtClean="0"/>
              <a:t>školy </a:t>
            </a:r>
            <a:r>
              <a:rPr lang="cs-CZ" sz="1800" dirty="0" smtClean="0"/>
              <a:t>Nová škola</a:t>
            </a:r>
          </a:p>
          <a:p>
            <a:endParaRPr lang="cs-CZ" sz="1800" dirty="0"/>
          </a:p>
        </p:txBody>
      </p:sp>
      <p:sp>
        <p:nvSpPr>
          <p:cNvPr id="2" name="Obdélník 1">
            <a:hlinkClick r:id="rId2" action="ppaction://hlinkpres?slideindex=4&amp;slidetitle=Prezentace aplikace PowerPoint"/>
          </p:cNvPr>
          <p:cNvSpPr/>
          <p:nvPr/>
        </p:nvSpPr>
        <p:spPr>
          <a:xfrm>
            <a:off x="539552" y="1628800"/>
            <a:ext cx="691276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http://upload.wikimedia.org/wikipedia/commons/thumb/e/ea/Buzzard.jpg/220px-Buzzard.jpg</a:t>
            </a:r>
          </a:p>
        </p:txBody>
      </p:sp>
      <p:sp>
        <p:nvSpPr>
          <p:cNvPr id="4" name="Obdélník 3">
            <a:hlinkClick r:id="rId2" action="ppaction://hlinkpres?slideindex=4&amp;slidetitle=Prezentace aplikace PowerPoint"/>
          </p:cNvPr>
          <p:cNvSpPr/>
          <p:nvPr/>
        </p:nvSpPr>
        <p:spPr>
          <a:xfrm>
            <a:off x="546448" y="1987718"/>
            <a:ext cx="69127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http://upload.wikimedia.org/wikipedia/commons/thumb/6/67/Buteo_buteo_1_%28Lukasz_Lukasik%29.jpg/800px-Buteo_buteo_1_%28Lukasz_Lukasik%29.jpg</a:t>
            </a:r>
          </a:p>
        </p:txBody>
      </p:sp>
      <p:sp>
        <p:nvSpPr>
          <p:cNvPr id="5" name="Obdélník 4">
            <a:hlinkClick r:id="rId2" action="ppaction://hlinkpres?slideindex=4&amp;slidetitle=Prezentace aplikace PowerPoint"/>
          </p:cNvPr>
          <p:cNvSpPr/>
          <p:nvPr/>
        </p:nvSpPr>
        <p:spPr>
          <a:xfrm>
            <a:off x="562910" y="2592036"/>
            <a:ext cx="7337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http://upload.wikimedia.org/wikipedia/commons/thumb/2/24/Common_kestrel_falco_tinnunculus.jpg/220px-Common_kestrel_falco_tinnunculus.jpg</a:t>
            </a:r>
          </a:p>
        </p:txBody>
      </p:sp>
      <p:sp>
        <p:nvSpPr>
          <p:cNvPr id="6" name="Obdélník 5">
            <a:hlinkClick r:id="rId2" action="ppaction://hlinkpres?slideindex=4&amp;slidetitle=Prezentace aplikace PowerPoint"/>
          </p:cNvPr>
          <p:cNvSpPr/>
          <p:nvPr/>
        </p:nvSpPr>
        <p:spPr>
          <a:xfrm>
            <a:off x="562910" y="3153426"/>
            <a:ext cx="746547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http://poutnik2.sweb.cz/foto/ptaci/dravci/postolka-obecna-1.jpg</a:t>
            </a:r>
          </a:p>
        </p:txBody>
      </p:sp>
      <p:sp>
        <p:nvSpPr>
          <p:cNvPr id="7" name="Obdélník 6">
            <a:hlinkClick r:id="rId3" action="ppaction://hlinkpres?slideindex=5&amp;slidetitle=Prezentace aplikace PowerPoint"/>
          </p:cNvPr>
          <p:cNvSpPr/>
          <p:nvPr/>
        </p:nvSpPr>
        <p:spPr>
          <a:xfrm>
            <a:off x="562910" y="3493609"/>
            <a:ext cx="7337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http://t1.gstatic.com/images?q=tbn:ANd9GcRktZyrQ4hd1BuHqIkYj73PJIhseeqoFiPlZ2S9V5HW2LQieOxU</a:t>
            </a:r>
          </a:p>
        </p:txBody>
      </p:sp>
      <p:sp>
        <p:nvSpPr>
          <p:cNvPr id="9" name="Obdélník 8">
            <a:hlinkClick r:id="rId4" action="ppaction://hlinkpres?slideindex=6&amp;slidetitle=Prezentace aplikace PowerPoint"/>
          </p:cNvPr>
          <p:cNvSpPr/>
          <p:nvPr/>
        </p:nvSpPr>
        <p:spPr>
          <a:xfrm>
            <a:off x="562910" y="4581128"/>
            <a:ext cx="746547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http://upload.wikimedia.org/wikipedia/commons/thumb/1/19/Europ%C3%A4ischer_Ziesel_in_Hockstellung.jpg/800px-Europ%C3%A4ischer_Ziesel_in_Hockstellung.jpg</a:t>
            </a:r>
          </a:p>
        </p:txBody>
      </p:sp>
      <p:sp>
        <p:nvSpPr>
          <p:cNvPr id="10" name="Obdélník 9">
            <a:hlinkClick r:id="rId4" action="ppaction://hlinkpres?slideindex=6&amp;slidetitle=Prezentace aplikace PowerPoint"/>
          </p:cNvPr>
          <p:cNvSpPr/>
          <p:nvPr/>
        </p:nvSpPr>
        <p:spPr>
          <a:xfrm>
            <a:off x="562910" y="5104348"/>
            <a:ext cx="818555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http://upload.wikimedia.org/wikipedia/commons/thumb/9/9d/Grand-Hamster.jpg/800px-Grand-Hamster.jpg</a:t>
            </a:r>
          </a:p>
        </p:txBody>
      </p:sp>
      <p:sp>
        <p:nvSpPr>
          <p:cNvPr id="11" name="Obdélník 10">
            <a:hlinkClick r:id="rId5" action="ppaction://hlinkpres?slideindex=7&amp;slidetitle=Prezentace aplikace PowerPoint"/>
          </p:cNvPr>
          <p:cNvSpPr/>
          <p:nvPr/>
        </p:nvSpPr>
        <p:spPr>
          <a:xfrm>
            <a:off x="539552" y="5415033"/>
            <a:ext cx="760949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http://upload.wikimedia.org/wikipedia/commons/6/6f/Perdix_perdix_%28Marek_Szczepanek%29.jpg</a:t>
            </a:r>
          </a:p>
        </p:txBody>
      </p:sp>
      <p:sp>
        <p:nvSpPr>
          <p:cNvPr id="13" name="Obdélník 12">
            <a:hlinkClick r:id="rId5" action="ppaction://hlinkpres?slideindex=7&amp;slidetitle=Prezentace aplikace PowerPoint"/>
          </p:cNvPr>
          <p:cNvSpPr/>
          <p:nvPr/>
        </p:nvSpPr>
        <p:spPr>
          <a:xfrm>
            <a:off x="595894" y="5722810"/>
            <a:ext cx="772052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http://skolakov3c.sweb.cz/PRVOUKA/PTÁCI/hlasy/bažant.jpg</a:t>
            </a:r>
          </a:p>
        </p:txBody>
      </p:sp>
      <p:sp>
        <p:nvSpPr>
          <p:cNvPr id="14" name="Obdélník 13">
            <a:hlinkClick r:id="rId6" action="ppaction://hlinkpres?slideindex=8&amp;slidetitle=HMYZ"/>
          </p:cNvPr>
          <p:cNvSpPr/>
          <p:nvPr/>
        </p:nvSpPr>
        <p:spPr>
          <a:xfrm>
            <a:off x="598484" y="6030587"/>
            <a:ext cx="854551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http://t0.gstatic.com/images?q=tbn:ANd9GcQADXTmy7nt6Ta3OwLQnvutwgoPJJEHcYaiAPdYmL64v_q1zHhV</a:t>
            </a:r>
          </a:p>
        </p:txBody>
      </p:sp>
      <p:sp>
        <p:nvSpPr>
          <p:cNvPr id="8" name="Obdélník 7">
            <a:hlinkClick r:id="rId7" action="ppaction://hlinkpres?slideindex=8&amp;slidetitle=HMYZ"/>
          </p:cNvPr>
          <p:cNvSpPr/>
          <p:nvPr/>
        </p:nvSpPr>
        <p:spPr>
          <a:xfrm>
            <a:off x="598484" y="4031266"/>
            <a:ext cx="341907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http://www.multip.cz/image/detail/17282.jpg</a:t>
            </a:r>
          </a:p>
        </p:txBody>
      </p:sp>
    </p:spTree>
    <p:extLst>
      <p:ext uri="{BB962C8B-B14F-4D97-AF65-F5344CB8AC3E}">
        <p14:creationId xmlns:p14="http://schemas.microsoft.com/office/powerpoint/2010/main" val="933313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 action="ppaction://hlinkpres?slideindex=8&amp;slidetitle=HMYZ"/>
          </p:cNvPr>
          <p:cNvSpPr/>
          <p:nvPr/>
        </p:nvSpPr>
        <p:spPr>
          <a:xfrm>
            <a:off x="543876" y="548680"/>
            <a:ext cx="79208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http://files.ucivo.webnode.cz/system_preview_detail_200002319-646ea66623-public/Hmyz%20Brouci%20slun%C3%A9%C4%8Dko%20sedmite%C4%8Dn%C3%A9.jpg</a:t>
            </a:r>
          </a:p>
        </p:txBody>
      </p:sp>
      <p:sp>
        <p:nvSpPr>
          <p:cNvPr id="6" name="Obdélník 5">
            <a:hlinkClick r:id="rId3" action="ppaction://hlinkpres?slideindex=9&amp;slidetitle=Prezentace aplikace PowerPoint"/>
          </p:cNvPr>
          <p:cNvSpPr/>
          <p:nvPr/>
        </p:nvSpPr>
        <p:spPr>
          <a:xfrm>
            <a:off x="579450" y="1150473"/>
            <a:ext cx="82124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http://upload.wikimedia.org/wikipedia/commons/thumb/2/21/Colorado_potato_beetle.jpg/258px-Colorado_potato_beetle.jpg</a:t>
            </a:r>
          </a:p>
        </p:txBody>
      </p:sp>
      <p:sp>
        <p:nvSpPr>
          <p:cNvPr id="7" name="Obdélník 6">
            <a:hlinkClick r:id="rId3" action="ppaction://hlinkpres?slideindex=9&amp;slidetitle=Prezentace aplikace PowerPoint"/>
          </p:cNvPr>
          <p:cNvSpPr/>
          <p:nvPr/>
        </p:nvSpPr>
        <p:spPr>
          <a:xfrm>
            <a:off x="554300" y="1685631"/>
            <a:ext cx="756084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http://upload.wikimedia.org/wikipedia/commons/thumb/2/2e/Potato_beetle_larvae.jpg/220px-</a:t>
            </a:r>
          </a:p>
        </p:txBody>
      </p:sp>
      <p:sp>
        <p:nvSpPr>
          <p:cNvPr id="8" name="Obdélník 7">
            <a:hlinkClick r:id="rId3" action="ppaction://hlinkpres?slideindex=9&amp;slidetitle=Prezentace aplikace PowerPoint"/>
          </p:cNvPr>
          <p:cNvSpPr/>
          <p:nvPr/>
        </p:nvSpPr>
        <p:spPr>
          <a:xfrm>
            <a:off x="612375" y="1993408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http://lide.gymcheb.cz/~misivul/mandelinka2.JPG</a:t>
            </a:r>
          </a:p>
        </p:txBody>
      </p:sp>
      <p:sp>
        <p:nvSpPr>
          <p:cNvPr id="9" name="Obdélník 8">
            <a:hlinkClick r:id="rId4" action="ppaction://hlinkpres?slideindex=10&amp;slidetitle=Prezentace aplikace PowerPoint"/>
          </p:cNvPr>
          <p:cNvSpPr/>
          <p:nvPr/>
        </p:nvSpPr>
        <p:spPr>
          <a:xfrm>
            <a:off x="663045" y="2334653"/>
            <a:ext cx="662041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http://upload.wikimedia.org/wikipedia/commons/thumb/8/81/Melolontha_melolontha_MHNT.jpg/370px-Melolontha_melolontha_MHNT.jpg</a:t>
            </a:r>
          </a:p>
        </p:txBody>
      </p:sp>
      <p:sp>
        <p:nvSpPr>
          <p:cNvPr id="10" name="Obdélník 9">
            <a:hlinkClick r:id="rId4" action="ppaction://hlinkpres?slideindex=10&amp;slidetitle=Prezentace aplikace PowerPoint"/>
          </p:cNvPr>
          <p:cNvSpPr/>
          <p:nvPr/>
        </p:nvSpPr>
        <p:spPr>
          <a:xfrm>
            <a:off x="712126" y="2857873"/>
            <a:ext cx="7736965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http://www.gymta.cz/kabinety/kab_biologie/videoatlas/hmyz/do/080-chroust-obecny-larva-ponrava.jpg</a:t>
            </a:r>
          </a:p>
        </p:txBody>
      </p:sp>
      <p:sp>
        <p:nvSpPr>
          <p:cNvPr id="11" name="Obdélník 10">
            <a:hlinkClick r:id="rId5" action="ppaction://hlinkpres?slideindex=11&amp;slidetitle=Prezentace aplikace PowerPoint"/>
          </p:cNvPr>
          <p:cNvSpPr/>
          <p:nvPr/>
        </p:nvSpPr>
        <p:spPr>
          <a:xfrm>
            <a:off x="732056" y="3185614"/>
            <a:ext cx="785762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</a:t>
            </a:r>
            <a:r>
              <a:rPr lang="cs-CZ" sz="1400" dirty="0" smtClean="0"/>
              <a:t>t3.gstatic.com/images?q=tbn:ANd9GcSsTpcPqEMzZFaMOpzAxIuxXRIEorcypT55pvlZNOiDPLiI7QSC</a:t>
            </a:r>
            <a:endParaRPr lang="cs-CZ" sz="1400" dirty="0"/>
          </a:p>
        </p:txBody>
      </p:sp>
      <p:sp>
        <p:nvSpPr>
          <p:cNvPr id="12" name="Obdélník 11">
            <a:hlinkClick r:id="rId5" action="ppaction://hlinkpres?slideindex=11&amp;slidetitle=Prezentace aplikace PowerPoint"/>
          </p:cNvPr>
          <p:cNvSpPr/>
          <p:nvPr/>
        </p:nvSpPr>
        <p:spPr>
          <a:xfrm>
            <a:off x="663086" y="4294290"/>
            <a:ext cx="81387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http://www.vcelarstvi-ob.cz/obr/vcela/vcely-delnice.jpg</a:t>
            </a:r>
          </a:p>
        </p:txBody>
      </p:sp>
      <p:sp>
        <p:nvSpPr>
          <p:cNvPr id="13" name="Obdélník 12">
            <a:hlinkClick r:id="rId5" action="ppaction://hlinkpres?slideindex=11&amp;slidetitle=Prezentace aplikace PowerPoint"/>
          </p:cNvPr>
          <p:cNvSpPr/>
          <p:nvPr/>
        </p:nvSpPr>
        <p:spPr>
          <a:xfrm>
            <a:off x="621422" y="4647210"/>
            <a:ext cx="807976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http://www.gymta.cz/kabinety/kab_biologie/videoatlas/hmyz/do/030-vcela-medonosna.jpg</a:t>
            </a:r>
          </a:p>
        </p:txBody>
      </p:sp>
      <p:sp>
        <p:nvSpPr>
          <p:cNvPr id="14" name="Obdélník 13">
            <a:hlinkClick r:id="rId6" action="ppaction://hlinkpres?slideindex=12&amp;slidetitle=Prezentace aplikace PowerPoint"/>
          </p:cNvPr>
          <p:cNvSpPr/>
          <p:nvPr/>
        </p:nvSpPr>
        <p:spPr>
          <a:xfrm>
            <a:off x="663086" y="5016535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http://3pol.cz/img/pic//0/2013/05/m_02-vceli_roj.jpg</a:t>
            </a:r>
          </a:p>
        </p:txBody>
      </p:sp>
      <p:sp>
        <p:nvSpPr>
          <p:cNvPr id="17" name="Obdélník 16">
            <a:hlinkClick r:id="rId7" action="ppaction://hlinkpres?slideindex=14&amp;slidetitle=Prezentace aplikace PowerPoint"/>
          </p:cNvPr>
          <p:cNvSpPr/>
          <p:nvPr/>
        </p:nvSpPr>
        <p:spPr>
          <a:xfrm>
            <a:off x="621422" y="6063784"/>
            <a:ext cx="762691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http://upload.wikimedia.org/wikipedia/commons/thumb/1/10/Gryllus_campestris_MHNT.jpg/250px-Gryllus_campestris_MHNT.jpg</a:t>
            </a:r>
          </a:p>
        </p:txBody>
      </p:sp>
      <p:pic>
        <p:nvPicPr>
          <p:cNvPr id="11266" name="Picture 2">
            <a:hlinkClick r:id="rId8" action="ppaction://hlinkpres?slideindex=13&amp;slidetitle=Prezentace aplikace PowerPoint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195" y="5324312"/>
            <a:ext cx="7126287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>
            <a:hlinkClick r:id="rId10" action="ppaction://hlinkpres?slideindex=6&amp;slidetitle=Prezentace aplikace PowerPoint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212" y="3708834"/>
            <a:ext cx="7653329" cy="585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Obdélník 14">
            <a:hlinkClick r:id="rId12" action="ppaction://hlinkpres?slideindex=13&amp;slidetitle=Prezentace aplikace PowerPoint"/>
          </p:cNvPr>
          <p:cNvSpPr/>
          <p:nvPr/>
        </p:nvSpPr>
        <p:spPr>
          <a:xfrm>
            <a:off x="742460" y="5666377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http://www.vcelky.cz/fotogalerie/vceli-maso-larvy-01.jpg</a:t>
            </a:r>
          </a:p>
        </p:txBody>
      </p:sp>
    </p:spTree>
    <p:extLst>
      <p:ext uri="{BB962C8B-B14F-4D97-AF65-F5344CB8AC3E}">
        <p14:creationId xmlns:p14="http://schemas.microsoft.com/office/powerpoint/2010/main" val="1530646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 action="ppaction://hlinkpres?slideindex=14&amp;slidetitle=Prezentace aplikace PowerPoint"/>
          </p:cNvPr>
          <p:cNvSpPr/>
          <p:nvPr/>
        </p:nvSpPr>
        <p:spPr>
          <a:xfrm>
            <a:off x="683568" y="836712"/>
            <a:ext cx="684076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http://motyli.websnadno.cz/943498--obrazek--1-600x501p0.jpeg</a:t>
            </a:r>
          </a:p>
        </p:txBody>
      </p:sp>
      <p:sp>
        <p:nvSpPr>
          <p:cNvPr id="6" name="Obdélník 5">
            <a:hlinkClick r:id="rId2" action="ppaction://hlinkpres?slideindex=14&amp;slidetitle=Prezentace aplikace PowerPoint"/>
          </p:cNvPr>
          <p:cNvSpPr/>
          <p:nvPr/>
        </p:nvSpPr>
        <p:spPr>
          <a:xfrm>
            <a:off x="706108" y="1844824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http://www.priroda.cz/clanky/foto/skvor_obecny.jpg</a:t>
            </a:r>
          </a:p>
        </p:txBody>
      </p:sp>
      <p:pic>
        <p:nvPicPr>
          <p:cNvPr id="10242" name="Picture 2">
            <a:hlinkClick r:id="rId2" action="ppaction://hlinkpres?slideindex=14&amp;slidetitle=Prezentace aplikace PowerPoint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775" y="2276872"/>
            <a:ext cx="7662863" cy="585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>
            <a:hlinkClick r:id="rId2" action="ppaction://hlinkpres?slideindex=14&amp;slidetitle=Prezentace aplikace PowerPoint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775" y="2862658"/>
            <a:ext cx="7304087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>
            <a:hlinkClick r:id="rId5" action="ppaction://hlinkpres?slideindex=14&amp;slidetitle=Prezentace aplikace PowerPoint"/>
          </p:cNvPr>
          <p:cNvSpPr/>
          <p:nvPr/>
        </p:nvSpPr>
        <p:spPr>
          <a:xfrm>
            <a:off x="820609" y="1431632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http://www.skudci.com/files/belasek-zelny-2.jpg</a:t>
            </a:r>
          </a:p>
        </p:txBody>
      </p:sp>
    </p:spTree>
    <p:extLst>
      <p:ext uri="{BB962C8B-B14F-4D97-AF65-F5344CB8AC3E}">
        <p14:creationId xmlns:p14="http://schemas.microsoft.com/office/powerpoint/2010/main" val="3005947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584</TotalTime>
  <Words>668</Words>
  <Application>Microsoft Office PowerPoint</Application>
  <PresentationFormat>Předvádění na obrazovce (4:3)</PresentationFormat>
  <Paragraphs>88</Paragraphs>
  <Slides>18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NewsPrint</vt:lpstr>
      <vt:lpstr>Prezentace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HMYZ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Ucebna 105</dc:creator>
  <cp:lastModifiedBy>Ucebna 102</cp:lastModifiedBy>
  <cp:revision>61</cp:revision>
  <dcterms:created xsi:type="dcterms:W3CDTF">2012-06-02T18:19:49Z</dcterms:created>
  <dcterms:modified xsi:type="dcterms:W3CDTF">2013-05-14T14:09:16Z</dcterms:modified>
</cp:coreProperties>
</file>